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</p:sldMasterIdLst>
  <p:notesMasterIdLst>
    <p:notesMasterId r:id="rId21"/>
  </p:notesMasterIdLst>
  <p:handoutMasterIdLst>
    <p:handoutMasterId r:id="rId22"/>
  </p:handoutMasterIdLst>
  <p:sldIdLst>
    <p:sldId id="256" r:id="rId2"/>
    <p:sldId id="538" r:id="rId3"/>
    <p:sldId id="546" r:id="rId4"/>
    <p:sldId id="539" r:id="rId5"/>
    <p:sldId id="403" r:id="rId6"/>
    <p:sldId id="537" r:id="rId7"/>
    <p:sldId id="406" r:id="rId8"/>
    <p:sldId id="540" r:id="rId9"/>
    <p:sldId id="541" r:id="rId10"/>
    <p:sldId id="542" r:id="rId11"/>
    <p:sldId id="543" r:id="rId12"/>
    <p:sldId id="544" r:id="rId13"/>
    <p:sldId id="545" r:id="rId14"/>
    <p:sldId id="547" r:id="rId15"/>
    <p:sldId id="548" r:id="rId16"/>
    <p:sldId id="549" r:id="rId17"/>
    <p:sldId id="550" r:id="rId18"/>
    <p:sldId id="551" r:id="rId19"/>
    <p:sldId id="408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17219861-5E0D-C644-9540-737B718C485A}">
          <p14:sldIdLst>
            <p14:sldId id="256"/>
            <p14:sldId id="538"/>
            <p14:sldId id="546"/>
            <p14:sldId id="539"/>
            <p14:sldId id="403"/>
            <p14:sldId id="537"/>
            <p14:sldId id="406"/>
            <p14:sldId id="540"/>
            <p14:sldId id="541"/>
            <p14:sldId id="542"/>
            <p14:sldId id="543"/>
            <p14:sldId id="544"/>
            <p14:sldId id="545"/>
            <p14:sldId id="547"/>
            <p14:sldId id="548"/>
            <p14:sldId id="549"/>
            <p14:sldId id="550"/>
            <p14:sldId id="551"/>
            <p14:sldId id="408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432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7357"/>
    <p:restoredTop sz="94626"/>
  </p:normalViewPr>
  <p:slideViewPr>
    <p:cSldViewPr snapToGrid="0" snapToObjects="1">
      <p:cViewPr varScale="1">
        <p:scale>
          <a:sx n="93" d="100"/>
          <a:sy n="93" d="100"/>
        </p:scale>
        <p:origin x="240" y="8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99" d="100"/>
          <a:sy n="99" d="100"/>
        </p:scale>
        <p:origin x="4272" y="18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A91097-98C8-FE45-B63E-A689361303E4}" type="datetimeFigureOut">
              <a:rPr lang="en-US" smtClean="0"/>
              <a:t>2/9/21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D2BE98C-46CD-DF40-A244-A5625579BE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24579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834C72-D733-5448-A03C-2F9CE3C7CCB3}" type="datetimeFigureOut">
              <a:rPr lang="en-US" smtClean="0"/>
              <a:t>2/9/21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78B1E31-8139-D340-BE89-3F6CE06B35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67764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8B1E31-8139-D340-BE89-3F6CE06B3536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353327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8B1E31-8139-D340-BE89-3F6CE06B3536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653312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8B1E31-8139-D340-BE89-3F6CE06B3536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079168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8B1E31-8139-D340-BE89-3F6CE06B3536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64754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9653252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C28CB909-01C5-0048-81B0-8604E356718E}" type="datetimeFigureOut">
              <a:rPr lang="en-US" smtClean="0"/>
              <a:t>2/9/21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7FE8D68A-910C-AD49-B346-DB2506993E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6993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C28CB909-01C5-0048-81B0-8604E356718E}" type="datetimeFigureOut">
              <a:rPr lang="en-US" smtClean="0"/>
              <a:t>2/9/21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7FE8D68A-910C-AD49-B346-DB2506993E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95881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453309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2975137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3471" y="154984"/>
            <a:ext cx="11639227" cy="80591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63471" y="1084881"/>
            <a:ext cx="5756329" cy="562588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084882"/>
            <a:ext cx="5730498" cy="56258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62802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2475" y="139485"/>
            <a:ext cx="11747715" cy="88340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32474" y="1143794"/>
            <a:ext cx="5765101" cy="530023"/>
          </a:xfrm>
        </p:spPr>
        <p:txBody>
          <a:bodyPr anchor="b">
            <a:noAutofit/>
          </a:bodyPr>
          <a:lstStyle>
            <a:lvl1pPr marL="0" indent="0">
              <a:buNone/>
              <a:defRPr sz="3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32475" y="1794724"/>
            <a:ext cx="5765101" cy="493154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143794"/>
            <a:ext cx="5807989" cy="530023"/>
          </a:xfrm>
        </p:spPr>
        <p:txBody>
          <a:bodyPr anchor="b">
            <a:noAutofit/>
          </a:bodyPr>
          <a:lstStyle>
            <a:lvl1pPr marL="0" indent="0">
              <a:buNone/>
              <a:defRPr sz="3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1794723"/>
            <a:ext cx="5807988" cy="493154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35843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377627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144704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C28CB909-01C5-0048-81B0-8604E356718E}" type="datetimeFigureOut">
              <a:rPr lang="en-US" smtClean="0"/>
              <a:t>2/9/21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7FE8D68A-910C-AD49-B346-DB2506993E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65692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C28CB909-01C5-0048-81B0-8604E356718E}" type="datetimeFigureOut">
              <a:rPr lang="en-US" smtClean="0"/>
              <a:t>2/9/21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7FE8D68A-910C-AD49-B346-DB2506993E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59037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63471" y="154983"/>
            <a:ext cx="11639227" cy="88340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3471" y="1146875"/>
            <a:ext cx="11639227" cy="55948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53C0E10-1515-C94F-963C-79D3695741B5}"/>
              </a:ext>
            </a:extLst>
          </p:cNvPr>
          <p:cNvSpPr txBox="1">
            <a:spLocks/>
          </p:cNvSpPr>
          <p:nvPr userDrawn="1"/>
        </p:nvSpPr>
        <p:spPr>
          <a:xfrm>
            <a:off x="11594123" y="0"/>
            <a:ext cx="597876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7FE8D68A-910C-AD49-B346-DB2506993EA7}" type="slidenum">
              <a:rPr lang="en-US" smtClean="0"/>
              <a:pPr algn="r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753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6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tif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.tiff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tiff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tiff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bitbucket.org/starzia/gunmemorial/src/master/victim-portal/src/main/java/org/gunmemorial/db/TomcatDbCluster.java?mode=view&amp;spa=0&amp;at=master&amp;fileviewer=file-view-default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767712"/>
          </a:xfrm>
        </p:spPr>
        <p:txBody>
          <a:bodyPr>
            <a:normAutofit fontScale="90000"/>
          </a:bodyPr>
          <a:lstStyle/>
          <a:p>
            <a:r>
              <a:rPr lang="en-US" sz="4900" dirty="0">
                <a:solidFill>
                  <a:schemeClr val="tx1"/>
                </a:solidFill>
              </a:rPr>
              <a:t>CS-310 Scalable Software Architectures</a:t>
            </a:r>
            <a:br>
              <a:rPr lang="en-US" dirty="0"/>
            </a:br>
            <a:r>
              <a:rPr lang="en-US" dirty="0"/>
              <a:t>Lecture 9:</a:t>
            </a:r>
            <a:br>
              <a:rPr lang="en-US" dirty="0"/>
            </a:br>
            <a:r>
              <a:rPr lang="en-US" dirty="0"/>
              <a:t>SQL Database Scaling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4122548"/>
            <a:ext cx="9144000" cy="1135251"/>
          </a:xfrm>
        </p:spPr>
        <p:txBody>
          <a:bodyPr/>
          <a:lstStyle/>
          <a:p>
            <a:r>
              <a:rPr lang="en-US"/>
              <a:t>Steve Tarzia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329" y="6024402"/>
            <a:ext cx="2895817" cy="3647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5142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9FD462-670D-1941-A165-D3E700F185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Replication shortcomings?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FBD3B5-FD09-5D47-B651-8747D5327D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0813" y="5239976"/>
            <a:ext cx="11639227" cy="1450259"/>
          </a:xfrm>
        </p:spPr>
        <p:txBody>
          <a:bodyPr>
            <a:normAutofit fontScale="92500" lnSpcReduction="20000"/>
          </a:bodyPr>
          <a:lstStyle/>
          <a:p>
            <a:r>
              <a:rPr lang="en-US" b="1" dirty="0"/>
              <a:t>Writes</a:t>
            </a:r>
            <a:r>
              <a:rPr lang="en-US" dirty="0"/>
              <a:t> are not scalable.  They are all handled by one DB machine.</a:t>
            </a:r>
          </a:p>
          <a:p>
            <a:r>
              <a:rPr lang="en-US" b="1" dirty="0"/>
              <a:t>Capacity</a:t>
            </a:r>
            <a:r>
              <a:rPr lang="en-US" dirty="0"/>
              <a:t> is not scalable.  All the data must fit on each DB machine.</a:t>
            </a:r>
          </a:p>
          <a:p>
            <a:r>
              <a:rPr lang="en-US" dirty="0"/>
              <a:t>Primary is a </a:t>
            </a:r>
            <a:r>
              <a:rPr lang="en-US" b="1" dirty="0"/>
              <a:t>single point of failure</a:t>
            </a:r>
            <a:r>
              <a:rPr lang="en-US" dirty="0"/>
              <a:t>.</a:t>
            </a:r>
          </a:p>
        </p:txBody>
      </p:sp>
      <p:sp>
        <p:nvSpPr>
          <p:cNvPr id="4" name="Magnetic Disk 3">
            <a:extLst>
              <a:ext uri="{FF2B5EF4-FFF2-40B4-BE49-F238E27FC236}">
                <a16:creationId xmlns:a16="http://schemas.microsoft.com/office/drawing/2014/main" id="{899DC39F-EFCC-1F49-B91A-0B6083ECA615}"/>
              </a:ext>
            </a:extLst>
          </p:cNvPr>
          <p:cNvSpPr/>
          <p:nvPr/>
        </p:nvSpPr>
        <p:spPr>
          <a:xfrm>
            <a:off x="4274678" y="2948038"/>
            <a:ext cx="1132115" cy="883403"/>
          </a:xfrm>
          <a:prstGeom prst="flowChartMagneticDisk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</a:rPr>
              <a:t>Primary</a:t>
            </a:r>
          </a:p>
        </p:txBody>
      </p:sp>
      <p:sp>
        <p:nvSpPr>
          <p:cNvPr id="8" name="Magnetic Disk 7">
            <a:extLst>
              <a:ext uri="{FF2B5EF4-FFF2-40B4-BE49-F238E27FC236}">
                <a16:creationId xmlns:a16="http://schemas.microsoft.com/office/drawing/2014/main" id="{775A7D50-6A4A-C743-A742-13A03704822B}"/>
              </a:ext>
            </a:extLst>
          </p:cNvPr>
          <p:cNvSpPr/>
          <p:nvPr/>
        </p:nvSpPr>
        <p:spPr>
          <a:xfrm>
            <a:off x="3037151" y="4494284"/>
            <a:ext cx="555519" cy="515317"/>
          </a:xfrm>
          <a:prstGeom prst="flowChartMagneticDisk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</a:rPr>
              <a:t>R</a:t>
            </a:r>
          </a:p>
        </p:txBody>
      </p:sp>
      <p:sp>
        <p:nvSpPr>
          <p:cNvPr id="9" name="Magnetic Disk 8">
            <a:extLst>
              <a:ext uri="{FF2B5EF4-FFF2-40B4-BE49-F238E27FC236}">
                <a16:creationId xmlns:a16="http://schemas.microsoft.com/office/drawing/2014/main" id="{FE1511A1-5129-9146-B314-912869C9658E}"/>
              </a:ext>
            </a:extLst>
          </p:cNvPr>
          <p:cNvSpPr/>
          <p:nvPr/>
        </p:nvSpPr>
        <p:spPr>
          <a:xfrm>
            <a:off x="3683058" y="4494283"/>
            <a:ext cx="555520" cy="515317"/>
          </a:xfrm>
          <a:prstGeom prst="flowChartMagneticDisk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</a:rPr>
              <a:t>R</a:t>
            </a:r>
          </a:p>
        </p:txBody>
      </p:sp>
      <p:sp>
        <p:nvSpPr>
          <p:cNvPr id="10" name="Magnetic Disk 9">
            <a:extLst>
              <a:ext uri="{FF2B5EF4-FFF2-40B4-BE49-F238E27FC236}">
                <a16:creationId xmlns:a16="http://schemas.microsoft.com/office/drawing/2014/main" id="{22E1F8EF-FE37-8F4E-9FDB-4B8C96377470}"/>
              </a:ext>
            </a:extLst>
          </p:cNvPr>
          <p:cNvSpPr/>
          <p:nvPr/>
        </p:nvSpPr>
        <p:spPr>
          <a:xfrm>
            <a:off x="4323344" y="4494282"/>
            <a:ext cx="555520" cy="515317"/>
          </a:xfrm>
          <a:prstGeom prst="flowChartMagneticDisk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</a:rPr>
              <a:t>R</a:t>
            </a:r>
          </a:p>
        </p:txBody>
      </p:sp>
      <p:sp>
        <p:nvSpPr>
          <p:cNvPr id="11" name="Magnetic Disk 10">
            <a:extLst>
              <a:ext uri="{FF2B5EF4-FFF2-40B4-BE49-F238E27FC236}">
                <a16:creationId xmlns:a16="http://schemas.microsoft.com/office/drawing/2014/main" id="{B2A964B2-D1F4-0843-90F2-AFA2D1F47DAC}"/>
              </a:ext>
            </a:extLst>
          </p:cNvPr>
          <p:cNvSpPr/>
          <p:nvPr/>
        </p:nvSpPr>
        <p:spPr>
          <a:xfrm>
            <a:off x="4953195" y="4494284"/>
            <a:ext cx="555519" cy="515317"/>
          </a:xfrm>
          <a:prstGeom prst="flowChartMagneticDisk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</a:rPr>
              <a:t>R</a:t>
            </a:r>
          </a:p>
        </p:txBody>
      </p:sp>
      <p:sp>
        <p:nvSpPr>
          <p:cNvPr id="12" name="Magnetic Disk 11">
            <a:extLst>
              <a:ext uri="{FF2B5EF4-FFF2-40B4-BE49-F238E27FC236}">
                <a16:creationId xmlns:a16="http://schemas.microsoft.com/office/drawing/2014/main" id="{84B85743-4C1E-044B-89F2-F4C83DBA7B18}"/>
              </a:ext>
            </a:extLst>
          </p:cNvPr>
          <p:cNvSpPr/>
          <p:nvPr/>
        </p:nvSpPr>
        <p:spPr>
          <a:xfrm>
            <a:off x="5599102" y="4494283"/>
            <a:ext cx="555520" cy="515317"/>
          </a:xfrm>
          <a:prstGeom prst="flowChartMagneticDisk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</a:rPr>
              <a:t>R</a:t>
            </a:r>
          </a:p>
        </p:txBody>
      </p:sp>
      <p:sp>
        <p:nvSpPr>
          <p:cNvPr id="13" name="Magnetic Disk 12">
            <a:extLst>
              <a:ext uri="{FF2B5EF4-FFF2-40B4-BE49-F238E27FC236}">
                <a16:creationId xmlns:a16="http://schemas.microsoft.com/office/drawing/2014/main" id="{A3BFC516-6F69-F841-894F-786DAF58ECB1}"/>
              </a:ext>
            </a:extLst>
          </p:cNvPr>
          <p:cNvSpPr/>
          <p:nvPr/>
        </p:nvSpPr>
        <p:spPr>
          <a:xfrm>
            <a:off x="6239388" y="4494282"/>
            <a:ext cx="555520" cy="515317"/>
          </a:xfrm>
          <a:prstGeom prst="flowChartMagneticDisk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</a:rPr>
              <a:t>R</a:t>
            </a:r>
          </a:p>
        </p:txBody>
      </p:sp>
      <p:sp>
        <p:nvSpPr>
          <p:cNvPr id="14" name="Magnetic Disk 13">
            <a:extLst>
              <a:ext uri="{FF2B5EF4-FFF2-40B4-BE49-F238E27FC236}">
                <a16:creationId xmlns:a16="http://schemas.microsoft.com/office/drawing/2014/main" id="{D10BB043-B015-0F4D-9D63-30559863D0C9}"/>
              </a:ext>
            </a:extLst>
          </p:cNvPr>
          <p:cNvSpPr/>
          <p:nvPr/>
        </p:nvSpPr>
        <p:spPr>
          <a:xfrm>
            <a:off x="6872342" y="4494282"/>
            <a:ext cx="555519" cy="515317"/>
          </a:xfrm>
          <a:prstGeom prst="flowChartMagneticDisk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</a:rPr>
              <a:t>R</a:t>
            </a:r>
          </a:p>
        </p:txBody>
      </p:sp>
      <p:sp>
        <p:nvSpPr>
          <p:cNvPr id="15" name="Magnetic Disk 14">
            <a:extLst>
              <a:ext uri="{FF2B5EF4-FFF2-40B4-BE49-F238E27FC236}">
                <a16:creationId xmlns:a16="http://schemas.microsoft.com/office/drawing/2014/main" id="{200B3C64-5BCD-B946-B849-3B4E8E2ED6F0}"/>
              </a:ext>
            </a:extLst>
          </p:cNvPr>
          <p:cNvSpPr/>
          <p:nvPr/>
        </p:nvSpPr>
        <p:spPr>
          <a:xfrm>
            <a:off x="7518249" y="4494281"/>
            <a:ext cx="555520" cy="515317"/>
          </a:xfrm>
          <a:prstGeom prst="flowChartMagneticDisk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</a:rPr>
              <a:t>R</a:t>
            </a:r>
          </a:p>
        </p:txBody>
      </p:sp>
      <p:sp>
        <p:nvSpPr>
          <p:cNvPr id="16" name="Magnetic Disk 15">
            <a:extLst>
              <a:ext uri="{FF2B5EF4-FFF2-40B4-BE49-F238E27FC236}">
                <a16:creationId xmlns:a16="http://schemas.microsoft.com/office/drawing/2014/main" id="{516CE4C0-BF6F-D449-BEBB-BF243DE27ED0}"/>
              </a:ext>
            </a:extLst>
          </p:cNvPr>
          <p:cNvSpPr/>
          <p:nvPr/>
        </p:nvSpPr>
        <p:spPr>
          <a:xfrm>
            <a:off x="8158535" y="4494280"/>
            <a:ext cx="555520" cy="515317"/>
          </a:xfrm>
          <a:prstGeom prst="flowChartMagneticDisk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</a:rPr>
              <a:t>R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1B1EE1D8-EF12-224E-89C0-3E8431EB5255}"/>
              </a:ext>
            </a:extLst>
          </p:cNvPr>
          <p:cNvSpPr/>
          <p:nvPr/>
        </p:nvSpPr>
        <p:spPr>
          <a:xfrm>
            <a:off x="6226627" y="3007650"/>
            <a:ext cx="1132115" cy="76417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Load Balancer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362245D0-3F6A-B243-B262-E014FC39EF6D}"/>
              </a:ext>
            </a:extLst>
          </p:cNvPr>
          <p:cNvSpPr/>
          <p:nvPr/>
        </p:nvSpPr>
        <p:spPr>
          <a:xfrm>
            <a:off x="5248627" y="1251665"/>
            <a:ext cx="992777" cy="796835"/>
          </a:xfrm>
          <a:prstGeom prst="rect">
            <a:avLst/>
          </a:prstGeom>
          <a:solidFill>
            <a:srgbClr val="00B0F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</a:rPr>
              <a:t>App</a:t>
            </a:r>
          </a:p>
        </p:txBody>
      </p: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9505FF14-FE30-0E40-8FF2-1CB358765E12}"/>
              </a:ext>
            </a:extLst>
          </p:cNvPr>
          <p:cNvCxnSpPr>
            <a:cxnSpLocks/>
            <a:endCxn id="4" idx="1"/>
          </p:cNvCxnSpPr>
          <p:nvPr/>
        </p:nvCxnSpPr>
        <p:spPr>
          <a:xfrm flipH="1">
            <a:off x="4840736" y="2151203"/>
            <a:ext cx="744512" cy="796835"/>
          </a:xfrm>
          <a:prstGeom prst="straightConnector1">
            <a:avLst/>
          </a:prstGeom>
          <a:ln w="28575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Box 31">
            <a:extLst>
              <a:ext uri="{FF2B5EF4-FFF2-40B4-BE49-F238E27FC236}">
                <a16:creationId xmlns:a16="http://schemas.microsoft.com/office/drawing/2014/main" id="{E3707E55-08A7-164A-8E41-91C56FCAC6ED}"/>
              </a:ext>
            </a:extLst>
          </p:cNvPr>
          <p:cNvSpPr txBox="1"/>
          <p:nvPr/>
        </p:nvSpPr>
        <p:spPr>
          <a:xfrm>
            <a:off x="3857982" y="2218035"/>
            <a:ext cx="141473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/>
              <a:t>SQL Writes</a:t>
            </a:r>
            <a:endParaRPr lang="en-US" dirty="0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7ACD79E8-E800-6249-81CE-C6FFBFDE4487}"/>
              </a:ext>
            </a:extLst>
          </p:cNvPr>
          <p:cNvSpPr txBox="1"/>
          <p:nvPr/>
        </p:nvSpPr>
        <p:spPr>
          <a:xfrm>
            <a:off x="6328493" y="2247840"/>
            <a:ext cx="141473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/>
              <a:t>SQL Reads </a:t>
            </a:r>
            <a:endParaRPr lang="en-US" dirty="0"/>
          </a:p>
        </p:txBody>
      </p:sp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ADBEDAEA-8E75-4449-A033-6726C36A6434}"/>
              </a:ext>
            </a:extLst>
          </p:cNvPr>
          <p:cNvCxnSpPr>
            <a:cxnSpLocks/>
            <a:endCxn id="29" idx="0"/>
          </p:cNvCxnSpPr>
          <p:nvPr/>
        </p:nvCxnSpPr>
        <p:spPr>
          <a:xfrm>
            <a:off x="5987338" y="2143134"/>
            <a:ext cx="805347" cy="864516"/>
          </a:xfrm>
          <a:prstGeom prst="straightConnector1">
            <a:avLst/>
          </a:prstGeom>
          <a:ln w="28575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Down Arrow 38">
            <a:extLst>
              <a:ext uri="{FF2B5EF4-FFF2-40B4-BE49-F238E27FC236}">
                <a16:creationId xmlns:a16="http://schemas.microsoft.com/office/drawing/2014/main" id="{FBDD4D7B-D754-A843-8AC0-A1C7A62DC30B}"/>
              </a:ext>
            </a:extLst>
          </p:cNvPr>
          <p:cNvSpPr/>
          <p:nvPr/>
        </p:nvSpPr>
        <p:spPr>
          <a:xfrm>
            <a:off x="4413559" y="3888269"/>
            <a:ext cx="840672" cy="375634"/>
          </a:xfrm>
          <a:prstGeom prst="down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0" name="Down Arrow 39">
            <a:extLst>
              <a:ext uri="{FF2B5EF4-FFF2-40B4-BE49-F238E27FC236}">
                <a16:creationId xmlns:a16="http://schemas.microsoft.com/office/drawing/2014/main" id="{2948453D-7753-C447-97E5-53F34FE4EC45}"/>
              </a:ext>
            </a:extLst>
          </p:cNvPr>
          <p:cNvSpPr/>
          <p:nvPr/>
        </p:nvSpPr>
        <p:spPr>
          <a:xfrm>
            <a:off x="6390011" y="3831441"/>
            <a:ext cx="840672" cy="375634"/>
          </a:xfrm>
          <a:prstGeom prst="downArrow">
            <a:avLst>
              <a:gd name="adj1" fmla="val 47410"/>
              <a:gd name="adj2" fmla="val 50000"/>
            </a:avLst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784C5873-32B1-AF45-8F3F-578A6D281947}"/>
              </a:ext>
            </a:extLst>
          </p:cNvPr>
          <p:cNvSpPr/>
          <p:nvPr/>
        </p:nvSpPr>
        <p:spPr>
          <a:xfrm>
            <a:off x="5312421" y="1322450"/>
            <a:ext cx="992777" cy="796835"/>
          </a:xfrm>
          <a:prstGeom prst="rect">
            <a:avLst/>
          </a:prstGeom>
          <a:solidFill>
            <a:srgbClr val="00B0F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</a:rPr>
              <a:t>App</a:t>
            </a: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5B54BF05-BDA7-824D-AB52-F07A9C0593D1}"/>
              </a:ext>
            </a:extLst>
          </p:cNvPr>
          <p:cNvSpPr/>
          <p:nvPr/>
        </p:nvSpPr>
        <p:spPr>
          <a:xfrm>
            <a:off x="5401027" y="1404065"/>
            <a:ext cx="992777" cy="796835"/>
          </a:xfrm>
          <a:prstGeom prst="rect">
            <a:avLst/>
          </a:prstGeom>
          <a:solidFill>
            <a:srgbClr val="00B0F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</a:rPr>
              <a:t>App</a:t>
            </a:r>
          </a:p>
        </p:txBody>
      </p:sp>
      <p:sp>
        <p:nvSpPr>
          <p:cNvPr id="50" name="Rectangular Callout 49">
            <a:extLst>
              <a:ext uri="{FF2B5EF4-FFF2-40B4-BE49-F238E27FC236}">
                <a16:creationId xmlns:a16="http://schemas.microsoft.com/office/drawing/2014/main" id="{81924A6A-A1F1-0F43-B35D-A96AAD83F2DA}"/>
              </a:ext>
            </a:extLst>
          </p:cNvPr>
          <p:cNvSpPr/>
          <p:nvPr/>
        </p:nvSpPr>
        <p:spPr>
          <a:xfrm>
            <a:off x="2661958" y="1205707"/>
            <a:ext cx="1289154" cy="880619"/>
          </a:xfrm>
          <a:prstGeom prst="wedgeRectCallout">
            <a:avLst>
              <a:gd name="adj1" fmla="val 87057"/>
              <a:gd name="adj2" fmla="val 60028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INSERT</a:t>
            </a:r>
            <a:br>
              <a:rPr lang="en-US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UPDATE</a:t>
            </a:r>
            <a:br>
              <a:rPr lang="en-US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DELETE</a:t>
            </a:r>
          </a:p>
        </p:txBody>
      </p:sp>
      <p:sp>
        <p:nvSpPr>
          <p:cNvPr id="51" name="Rectangular Callout 50">
            <a:extLst>
              <a:ext uri="{FF2B5EF4-FFF2-40B4-BE49-F238E27FC236}">
                <a16:creationId xmlns:a16="http://schemas.microsoft.com/office/drawing/2014/main" id="{4FDC6A49-D7F4-4347-9E8F-3780C9B8CD56}"/>
              </a:ext>
            </a:extLst>
          </p:cNvPr>
          <p:cNvSpPr/>
          <p:nvPr/>
        </p:nvSpPr>
        <p:spPr>
          <a:xfrm>
            <a:off x="7513958" y="1500223"/>
            <a:ext cx="1118413" cy="515318"/>
          </a:xfrm>
          <a:prstGeom prst="wedgeRectCallout">
            <a:avLst>
              <a:gd name="adj1" fmla="val -51039"/>
              <a:gd name="adj2" fmla="val 92653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SELECT</a:t>
            </a:r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18EA1F3F-E155-0048-86E4-B84D1331B721}"/>
              </a:ext>
            </a:extLst>
          </p:cNvPr>
          <p:cNvGrpSpPr/>
          <p:nvPr/>
        </p:nvGrpSpPr>
        <p:grpSpPr>
          <a:xfrm>
            <a:off x="10972800" y="264364"/>
            <a:ext cx="929898" cy="884264"/>
            <a:chOff x="10763181" y="2345404"/>
            <a:chExt cx="1139517" cy="1083596"/>
          </a:xfrm>
        </p:grpSpPr>
        <p:sp>
          <p:nvSpPr>
            <p:cNvPr id="27" name="Octagon 26">
              <a:extLst>
                <a:ext uri="{FF2B5EF4-FFF2-40B4-BE49-F238E27FC236}">
                  <a16:creationId xmlns:a16="http://schemas.microsoft.com/office/drawing/2014/main" id="{3B47E247-C83A-0E40-B929-15F22A01F7E3}"/>
                </a:ext>
              </a:extLst>
            </p:cNvPr>
            <p:cNvSpPr/>
            <p:nvPr/>
          </p:nvSpPr>
          <p:spPr>
            <a:xfrm>
              <a:off x="10763181" y="2345404"/>
              <a:ext cx="1139517" cy="1083596"/>
            </a:xfrm>
            <a:prstGeom prst="octagon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/>
            </a:p>
          </p:txBody>
        </p:sp>
        <p:sp>
          <p:nvSpPr>
            <p:cNvPr id="28" name="Octagon 27">
              <a:extLst>
                <a:ext uri="{FF2B5EF4-FFF2-40B4-BE49-F238E27FC236}">
                  <a16:creationId xmlns:a16="http://schemas.microsoft.com/office/drawing/2014/main" id="{2E77C065-9752-D34D-8DF4-DDA22E8A1A01}"/>
                </a:ext>
              </a:extLst>
            </p:cNvPr>
            <p:cNvSpPr/>
            <p:nvPr/>
          </p:nvSpPr>
          <p:spPr>
            <a:xfrm>
              <a:off x="10805912" y="2396681"/>
              <a:ext cx="1045509" cy="991382"/>
            </a:xfrm>
            <a:prstGeom prst="octagon">
              <a:avLst/>
            </a:prstGeom>
            <a:solidFill>
              <a:srgbClr val="C00000"/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9DF01448-25A9-B646-8636-66A2F69E42D1}"/>
                </a:ext>
              </a:extLst>
            </p:cNvPr>
            <p:cNvSpPr/>
            <p:nvPr/>
          </p:nvSpPr>
          <p:spPr>
            <a:xfrm>
              <a:off x="10763181" y="2345404"/>
              <a:ext cx="1139517" cy="108359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STOP</a:t>
              </a:r>
              <a:br>
                <a:rPr lang="en-US" sz="16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en-US" sz="12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and</a:t>
              </a:r>
              <a:br>
                <a:rPr lang="en-US" sz="16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en-US" sz="16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THINK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645196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0C23D2-E270-1847-85EC-56541B2C80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Primary-primary failover for robustness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874470-1A26-6D4F-8C71-60EF1E8D88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3471" y="1146875"/>
            <a:ext cx="11786977" cy="1531057"/>
          </a:xfrm>
        </p:spPr>
        <p:txBody>
          <a:bodyPr>
            <a:normAutofit/>
          </a:bodyPr>
          <a:lstStyle/>
          <a:p>
            <a:r>
              <a:rPr lang="en-US" dirty="0"/>
              <a:t>Keep a "standby" primary ready to take over if the main primary fails.</a:t>
            </a:r>
          </a:p>
          <a:p>
            <a:r>
              <a:rPr lang="en-US" dirty="0"/>
              <a:t>App will switch over to Standby if the main primary stops responding.</a:t>
            </a:r>
          </a:p>
        </p:txBody>
      </p:sp>
      <p:sp>
        <p:nvSpPr>
          <p:cNvPr id="5" name="Magnetic Disk 4">
            <a:extLst>
              <a:ext uri="{FF2B5EF4-FFF2-40B4-BE49-F238E27FC236}">
                <a16:creationId xmlns:a16="http://schemas.microsoft.com/office/drawing/2014/main" id="{0FEDCD11-CC49-744C-85EE-D9A1FC24098F}"/>
              </a:ext>
            </a:extLst>
          </p:cNvPr>
          <p:cNvSpPr/>
          <p:nvPr/>
        </p:nvSpPr>
        <p:spPr>
          <a:xfrm>
            <a:off x="2090081" y="4722077"/>
            <a:ext cx="1166925" cy="883403"/>
          </a:xfrm>
          <a:prstGeom prst="flowChartMagneticDisk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</a:rPr>
              <a:t>Primary</a:t>
            </a:r>
            <a:endParaRPr lang="en-US" sz="1600" dirty="0">
              <a:solidFill>
                <a:schemeClr val="tx1"/>
              </a:solidFill>
            </a:endParaRPr>
          </a:p>
        </p:txBody>
      </p:sp>
      <p:sp>
        <p:nvSpPr>
          <p:cNvPr id="6" name="Magnetic Disk 5">
            <a:extLst>
              <a:ext uri="{FF2B5EF4-FFF2-40B4-BE49-F238E27FC236}">
                <a16:creationId xmlns:a16="http://schemas.microsoft.com/office/drawing/2014/main" id="{72538CD8-90BF-084B-9213-B1E9208F34DD}"/>
              </a:ext>
            </a:extLst>
          </p:cNvPr>
          <p:cNvSpPr/>
          <p:nvPr/>
        </p:nvSpPr>
        <p:spPr>
          <a:xfrm>
            <a:off x="3571638" y="4722077"/>
            <a:ext cx="1166925" cy="883403"/>
          </a:xfrm>
          <a:prstGeom prst="flowChartMagneticDisk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chemeClr val="tx1"/>
              </a:solidFill>
            </a:endParaRPr>
          </a:p>
          <a:p>
            <a:pPr algn="ctr"/>
            <a:endParaRPr lang="en-US" sz="1000" dirty="0">
              <a:solidFill>
                <a:schemeClr val="tx1"/>
              </a:solidFill>
            </a:endParaRPr>
          </a:p>
          <a:p>
            <a:pPr algn="ctr"/>
            <a:r>
              <a:rPr lang="en-US" sz="2000" dirty="0">
                <a:solidFill>
                  <a:schemeClr val="tx1"/>
                </a:solidFill>
              </a:rPr>
              <a:t>Standby Primary</a:t>
            </a:r>
          </a:p>
          <a:p>
            <a:pPr algn="ctr"/>
            <a:endParaRPr lang="en-US" sz="1600" dirty="0">
              <a:solidFill>
                <a:schemeClr val="tx1"/>
              </a:solidFill>
            </a:endParaRPr>
          </a:p>
        </p:txBody>
      </p:sp>
      <p:sp>
        <p:nvSpPr>
          <p:cNvPr id="8" name="Magnetic Disk 7">
            <a:extLst>
              <a:ext uri="{FF2B5EF4-FFF2-40B4-BE49-F238E27FC236}">
                <a16:creationId xmlns:a16="http://schemas.microsoft.com/office/drawing/2014/main" id="{5A8D1932-9808-6A4D-ABEB-5150389B7C48}"/>
              </a:ext>
            </a:extLst>
          </p:cNvPr>
          <p:cNvSpPr/>
          <p:nvPr/>
        </p:nvSpPr>
        <p:spPr>
          <a:xfrm>
            <a:off x="1295438" y="6048862"/>
            <a:ext cx="555519" cy="515317"/>
          </a:xfrm>
          <a:prstGeom prst="flowChartMagneticDisk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</a:rPr>
              <a:t>R</a:t>
            </a:r>
          </a:p>
        </p:txBody>
      </p:sp>
      <p:sp>
        <p:nvSpPr>
          <p:cNvPr id="9" name="Magnetic Disk 8">
            <a:extLst>
              <a:ext uri="{FF2B5EF4-FFF2-40B4-BE49-F238E27FC236}">
                <a16:creationId xmlns:a16="http://schemas.microsoft.com/office/drawing/2014/main" id="{0C52AF32-2085-6140-B3DD-A2F088BFBCC9}"/>
              </a:ext>
            </a:extLst>
          </p:cNvPr>
          <p:cNvSpPr/>
          <p:nvPr/>
        </p:nvSpPr>
        <p:spPr>
          <a:xfrm>
            <a:off x="1941345" y="6048861"/>
            <a:ext cx="555520" cy="515317"/>
          </a:xfrm>
          <a:prstGeom prst="flowChartMagneticDisk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</a:rPr>
              <a:t>R</a:t>
            </a:r>
          </a:p>
        </p:txBody>
      </p:sp>
      <p:sp>
        <p:nvSpPr>
          <p:cNvPr id="11" name="Magnetic Disk 10">
            <a:extLst>
              <a:ext uri="{FF2B5EF4-FFF2-40B4-BE49-F238E27FC236}">
                <a16:creationId xmlns:a16="http://schemas.microsoft.com/office/drawing/2014/main" id="{FBCAFFBD-7A1A-5C45-B2C7-5CD0E1664EA0}"/>
              </a:ext>
            </a:extLst>
          </p:cNvPr>
          <p:cNvSpPr/>
          <p:nvPr/>
        </p:nvSpPr>
        <p:spPr>
          <a:xfrm>
            <a:off x="2581631" y="6048860"/>
            <a:ext cx="555520" cy="515317"/>
          </a:xfrm>
          <a:prstGeom prst="flowChartMagneticDisk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</a:rPr>
              <a:t>R</a:t>
            </a:r>
          </a:p>
        </p:txBody>
      </p:sp>
      <p:sp>
        <p:nvSpPr>
          <p:cNvPr id="12" name="Magnetic Disk 11">
            <a:extLst>
              <a:ext uri="{FF2B5EF4-FFF2-40B4-BE49-F238E27FC236}">
                <a16:creationId xmlns:a16="http://schemas.microsoft.com/office/drawing/2014/main" id="{87B9BD4E-8725-3346-A889-F315D92DA2BF}"/>
              </a:ext>
            </a:extLst>
          </p:cNvPr>
          <p:cNvSpPr/>
          <p:nvPr/>
        </p:nvSpPr>
        <p:spPr>
          <a:xfrm>
            <a:off x="3211482" y="6048862"/>
            <a:ext cx="555519" cy="515317"/>
          </a:xfrm>
          <a:prstGeom prst="flowChartMagneticDisk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</a:rPr>
              <a:t>R</a:t>
            </a:r>
          </a:p>
        </p:txBody>
      </p:sp>
      <p:sp>
        <p:nvSpPr>
          <p:cNvPr id="13" name="Magnetic Disk 12">
            <a:extLst>
              <a:ext uri="{FF2B5EF4-FFF2-40B4-BE49-F238E27FC236}">
                <a16:creationId xmlns:a16="http://schemas.microsoft.com/office/drawing/2014/main" id="{88CE5604-FECC-2446-A1CE-6A1D34C88D59}"/>
              </a:ext>
            </a:extLst>
          </p:cNvPr>
          <p:cNvSpPr/>
          <p:nvPr/>
        </p:nvSpPr>
        <p:spPr>
          <a:xfrm>
            <a:off x="3857389" y="6048861"/>
            <a:ext cx="555520" cy="515317"/>
          </a:xfrm>
          <a:prstGeom prst="flowChartMagneticDisk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</a:rPr>
              <a:t>R</a:t>
            </a:r>
          </a:p>
        </p:txBody>
      </p:sp>
      <p:sp>
        <p:nvSpPr>
          <p:cNvPr id="14" name="Magnetic Disk 13">
            <a:extLst>
              <a:ext uri="{FF2B5EF4-FFF2-40B4-BE49-F238E27FC236}">
                <a16:creationId xmlns:a16="http://schemas.microsoft.com/office/drawing/2014/main" id="{DEA9D4F2-5926-3043-8223-54A4304C85FF}"/>
              </a:ext>
            </a:extLst>
          </p:cNvPr>
          <p:cNvSpPr/>
          <p:nvPr/>
        </p:nvSpPr>
        <p:spPr>
          <a:xfrm>
            <a:off x="4497675" y="6048860"/>
            <a:ext cx="555520" cy="515317"/>
          </a:xfrm>
          <a:prstGeom prst="flowChartMagneticDisk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</a:rPr>
              <a:t>R</a:t>
            </a:r>
          </a:p>
        </p:txBody>
      </p: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B8D1D684-E327-8B46-8BDB-B701C28D1DF3}"/>
              </a:ext>
            </a:extLst>
          </p:cNvPr>
          <p:cNvCxnSpPr>
            <a:cxnSpLocks/>
            <a:endCxn id="5" idx="1"/>
          </p:cNvCxnSpPr>
          <p:nvPr/>
        </p:nvCxnSpPr>
        <p:spPr>
          <a:xfrm>
            <a:off x="2301501" y="4261683"/>
            <a:ext cx="372043" cy="460394"/>
          </a:xfrm>
          <a:prstGeom prst="straightConnector1">
            <a:avLst/>
          </a:prstGeom>
          <a:ln w="28575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E31DA383-8DFF-6B48-A055-134739BBFB85}"/>
              </a:ext>
            </a:extLst>
          </p:cNvPr>
          <p:cNvCxnSpPr>
            <a:cxnSpLocks/>
            <a:stCxn id="5" idx="3"/>
          </p:cNvCxnSpPr>
          <p:nvPr/>
        </p:nvCxnSpPr>
        <p:spPr>
          <a:xfrm flipH="1">
            <a:off x="1611402" y="5605480"/>
            <a:ext cx="1062142" cy="443378"/>
          </a:xfrm>
          <a:prstGeom prst="straightConnector1">
            <a:avLst/>
          </a:prstGeom>
          <a:ln w="28575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D6AE78C1-B220-F14C-9CAB-2947DE5A5149}"/>
              </a:ext>
            </a:extLst>
          </p:cNvPr>
          <p:cNvCxnSpPr>
            <a:cxnSpLocks/>
            <a:stCxn id="5" idx="3"/>
            <a:endCxn id="9" idx="1"/>
          </p:cNvCxnSpPr>
          <p:nvPr/>
        </p:nvCxnSpPr>
        <p:spPr>
          <a:xfrm flipH="1">
            <a:off x="2219105" y="5605480"/>
            <a:ext cx="454439" cy="443381"/>
          </a:xfrm>
          <a:prstGeom prst="straightConnector1">
            <a:avLst/>
          </a:prstGeom>
          <a:ln w="28575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10248ED7-7255-FA46-9B88-A0A852C90857}"/>
              </a:ext>
            </a:extLst>
          </p:cNvPr>
          <p:cNvCxnSpPr>
            <a:cxnSpLocks/>
            <a:stCxn id="5" idx="3"/>
            <a:endCxn id="11" idx="1"/>
          </p:cNvCxnSpPr>
          <p:nvPr/>
        </p:nvCxnSpPr>
        <p:spPr>
          <a:xfrm>
            <a:off x="2673544" y="5605480"/>
            <a:ext cx="185847" cy="443380"/>
          </a:xfrm>
          <a:prstGeom prst="straightConnector1">
            <a:avLst/>
          </a:prstGeom>
          <a:ln w="28575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4D6AD5AA-FC36-9B46-973A-86951FB3087B}"/>
              </a:ext>
            </a:extLst>
          </p:cNvPr>
          <p:cNvCxnSpPr>
            <a:cxnSpLocks/>
            <a:stCxn id="6" idx="3"/>
            <a:endCxn id="12" idx="1"/>
          </p:cNvCxnSpPr>
          <p:nvPr/>
        </p:nvCxnSpPr>
        <p:spPr>
          <a:xfrm flipH="1">
            <a:off x="3489242" y="5605480"/>
            <a:ext cx="665859" cy="443382"/>
          </a:xfrm>
          <a:prstGeom prst="straightConnector1">
            <a:avLst/>
          </a:prstGeom>
          <a:ln w="28575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id="{07BE4DE9-78BB-0D42-BC45-DBC133DC9FF0}"/>
              </a:ext>
            </a:extLst>
          </p:cNvPr>
          <p:cNvCxnSpPr>
            <a:cxnSpLocks/>
            <a:stCxn id="6" idx="3"/>
            <a:endCxn id="13" idx="1"/>
          </p:cNvCxnSpPr>
          <p:nvPr/>
        </p:nvCxnSpPr>
        <p:spPr>
          <a:xfrm flipH="1">
            <a:off x="4135149" y="5605480"/>
            <a:ext cx="19952" cy="443381"/>
          </a:xfrm>
          <a:prstGeom prst="straightConnector1">
            <a:avLst/>
          </a:prstGeom>
          <a:ln w="28575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>
            <a:extLst>
              <a:ext uri="{FF2B5EF4-FFF2-40B4-BE49-F238E27FC236}">
                <a16:creationId xmlns:a16="http://schemas.microsoft.com/office/drawing/2014/main" id="{D0912AA8-AE54-FA4F-BF76-2C4A30F32072}"/>
              </a:ext>
            </a:extLst>
          </p:cNvPr>
          <p:cNvCxnSpPr>
            <a:cxnSpLocks/>
            <a:endCxn id="14" idx="1"/>
          </p:cNvCxnSpPr>
          <p:nvPr/>
        </p:nvCxnSpPr>
        <p:spPr>
          <a:xfrm>
            <a:off x="4192141" y="5612697"/>
            <a:ext cx="583294" cy="436163"/>
          </a:xfrm>
          <a:prstGeom prst="straightConnector1">
            <a:avLst/>
          </a:prstGeom>
          <a:ln w="28575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Rectangle 42">
            <a:extLst>
              <a:ext uri="{FF2B5EF4-FFF2-40B4-BE49-F238E27FC236}">
                <a16:creationId xmlns:a16="http://schemas.microsoft.com/office/drawing/2014/main" id="{D8984CEC-7122-5D45-B5B3-B5B9F0C37A37}"/>
              </a:ext>
            </a:extLst>
          </p:cNvPr>
          <p:cNvSpPr/>
          <p:nvPr/>
        </p:nvSpPr>
        <p:spPr>
          <a:xfrm>
            <a:off x="1453699" y="3312449"/>
            <a:ext cx="992777" cy="796835"/>
          </a:xfrm>
          <a:prstGeom prst="rect">
            <a:avLst/>
          </a:prstGeom>
          <a:solidFill>
            <a:srgbClr val="00B0F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</a:rPr>
              <a:t>App</a:t>
            </a: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653B51AE-BDBA-3C4D-ABD5-0AAC6F89846E}"/>
              </a:ext>
            </a:extLst>
          </p:cNvPr>
          <p:cNvSpPr/>
          <p:nvPr/>
        </p:nvSpPr>
        <p:spPr>
          <a:xfrm>
            <a:off x="1517493" y="3383234"/>
            <a:ext cx="992777" cy="796835"/>
          </a:xfrm>
          <a:prstGeom prst="rect">
            <a:avLst/>
          </a:prstGeom>
          <a:solidFill>
            <a:srgbClr val="00B0F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</a:rPr>
              <a:t>App</a:t>
            </a: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EACFFDF5-8F7F-2C44-97B9-97396AE1E44C}"/>
              </a:ext>
            </a:extLst>
          </p:cNvPr>
          <p:cNvSpPr/>
          <p:nvPr/>
        </p:nvSpPr>
        <p:spPr>
          <a:xfrm>
            <a:off x="1606099" y="3464849"/>
            <a:ext cx="992777" cy="796835"/>
          </a:xfrm>
          <a:prstGeom prst="rect">
            <a:avLst/>
          </a:prstGeom>
          <a:solidFill>
            <a:srgbClr val="00B0F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</a:rPr>
              <a:t>App</a:t>
            </a:r>
          </a:p>
        </p:txBody>
      </p:sp>
      <p:cxnSp>
        <p:nvCxnSpPr>
          <p:cNvPr id="49" name="Straight Arrow Connector 48">
            <a:extLst>
              <a:ext uri="{FF2B5EF4-FFF2-40B4-BE49-F238E27FC236}">
                <a16:creationId xmlns:a16="http://schemas.microsoft.com/office/drawing/2014/main" id="{FC5F435C-B4F9-C844-8E4D-3B7813B8589A}"/>
              </a:ext>
            </a:extLst>
          </p:cNvPr>
          <p:cNvCxnSpPr>
            <a:cxnSpLocks/>
            <a:stCxn id="5" idx="4"/>
            <a:endCxn id="6" idx="2"/>
          </p:cNvCxnSpPr>
          <p:nvPr/>
        </p:nvCxnSpPr>
        <p:spPr>
          <a:xfrm>
            <a:off x="3257006" y="5163779"/>
            <a:ext cx="314632" cy="0"/>
          </a:xfrm>
          <a:prstGeom prst="straightConnector1">
            <a:avLst/>
          </a:prstGeom>
          <a:ln w="28575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Box 54">
            <a:extLst>
              <a:ext uri="{FF2B5EF4-FFF2-40B4-BE49-F238E27FC236}">
                <a16:creationId xmlns:a16="http://schemas.microsoft.com/office/drawing/2014/main" id="{957033C8-8E07-2940-8714-8080E88F9B8D}"/>
              </a:ext>
            </a:extLst>
          </p:cNvPr>
          <p:cNvSpPr txBox="1"/>
          <p:nvPr/>
        </p:nvSpPr>
        <p:spPr>
          <a:xfrm>
            <a:off x="2253460" y="2385544"/>
            <a:ext cx="19160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u="sng" dirty="0"/>
              <a:t>Normal</a:t>
            </a:r>
          </a:p>
        </p:txBody>
      </p:sp>
      <p:sp>
        <p:nvSpPr>
          <p:cNvPr id="57" name="Magnetic Disk 56">
            <a:extLst>
              <a:ext uri="{FF2B5EF4-FFF2-40B4-BE49-F238E27FC236}">
                <a16:creationId xmlns:a16="http://schemas.microsoft.com/office/drawing/2014/main" id="{43FCE872-C444-3740-BBBB-E2D7D57F54C3}"/>
              </a:ext>
            </a:extLst>
          </p:cNvPr>
          <p:cNvSpPr/>
          <p:nvPr/>
        </p:nvSpPr>
        <p:spPr>
          <a:xfrm>
            <a:off x="7538715" y="4722074"/>
            <a:ext cx="1166925" cy="883403"/>
          </a:xfrm>
          <a:prstGeom prst="flowChartMagneticDisk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 dirty="0">
              <a:solidFill>
                <a:schemeClr val="tx1"/>
              </a:solidFill>
            </a:endParaRPr>
          </a:p>
          <a:p>
            <a:pPr algn="ctr"/>
            <a:r>
              <a:rPr lang="en-US" sz="2000" dirty="0">
                <a:solidFill>
                  <a:schemeClr val="tx1"/>
                </a:solidFill>
              </a:rPr>
              <a:t>Dead Primary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58" name="Magnetic Disk 57">
            <a:extLst>
              <a:ext uri="{FF2B5EF4-FFF2-40B4-BE49-F238E27FC236}">
                <a16:creationId xmlns:a16="http://schemas.microsoft.com/office/drawing/2014/main" id="{A4FEA556-7FAB-6D45-9378-A4003F8F0525}"/>
              </a:ext>
            </a:extLst>
          </p:cNvPr>
          <p:cNvSpPr/>
          <p:nvPr/>
        </p:nvSpPr>
        <p:spPr>
          <a:xfrm>
            <a:off x="9020272" y="4722074"/>
            <a:ext cx="1166925" cy="883403"/>
          </a:xfrm>
          <a:prstGeom prst="flowChartMagneticDisk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chemeClr val="tx1"/>
              </a:solidFill>
            </a:endParaRPr>
          </a:p>
          <a:p>
            <a:pPr algn="ctr"/>
            <a:endParaRPr lang="en-US" sz="1000" dirty="0">
              <a:solidFill>
                <a:schemeClr val="tx1"/>
              </a:solidFill>
            </a:endParaRPr>
          </a:p>
          <a:p>
            <a:pPr algn="ctr"/>
            <a:r>
              <a:rPr lang="en-US" sz="2000" dirty="0">
                <a:solidFill>
                  <a:schemeClr val="tx1"/>
                </a:solidFill>
              </a:rPr>
              <a:t>Standby Primary</a:t>
            </a:r>
          </a:p>
          <a:p>
            <a:pPr algn="ctr"/>
            <a:endParaRPr lang="en-US" sz="1600" dirty="0">
              <a:solidFill>
                <a:schemeClr val="tx1"/>
              </a:solidFill>
            </a:endParaRPr>
          </a:p>
        </p:txBody>
      </p:sp>
      <p:sp>
        <p:nvSpPr>
          <p:cNvPr id="59" name="Magnetic Disk 58">
            <a:extLst>
              <a:ext uri="{FF2B5EF4-FFF2-40B4-BE49-F238E27FC236}">
                <a16:creationId xmlns:a16="http://schemas.microsoft.com/office/drawing/2014/main" id="{A00E6C3E-6AE0-CC45-8E18-9CA4ABC8B3AA}"/>
              </a:ext>
            </a:extLst>
          </p:cNvPr>
          <p:cNvSpPr/>
          <p:nvPr/>
        </p:nvSpPr>
        <p:spPr>
          <a:xfrm>
            <a:off x="6744072" y="6048859"/>
            <a:ext cx="555519" cy="515317"/>
          </a:xfrm>
          <a:prstGeom prst="flowChartMagneticDisk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</a:rPr>
              <a:t>R</a:t>
            </a:r>
          </a:p>
        </p:txBody>
      </p:sp>
      <p:sp>
        <p:nvSpPr>
          <p:cNvPr id="60" name="Magnetic Disk 59">
            <a:extLst>
              <a:ext uri="{FF2B5EF4-FFF2-40B4-BE49-F238E27FC236}">
                <a16:creationId xmlns:a16="http://schemas.microsoft.com/office/drawing/2014/main" id="{39FE6D97-DB58-C94A-8F05-42F266AEC52C}"/>
              </a:ext>
            </a:extLst>
          </p:cNvPr>
          <p:cNvSpPr/>
          <p:nvPr/>
        </p:nvSpPr>
        <p:spPr>
          <a:xfrm>
            <a:off x="7389979" y="6048858"/>
            <a:ext cx="555520" cy="515317"/>
          </a:xfrm>
          <a:prstGeom prst="flowChartMagneticDisk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</a:rPr>
              <a:t>R</a:t>
            </a:r>
          </a:p>
        </p:txBody>
      </p:sp>
      <p:sp>
        <p:nvSpPr>
          <p:cNvPr id="61" name="Magnetic Disk 60">
            <a:extLst>
              <a:ext uri="{FF2B5EF4-FFF2-40B4-BE49-F238E27FC236}">
                <a16:creationId xmlns:a16="http://schemas.microsoft.com/office/drawing/2014/main" id="{C4506814-2DA4-0C46-BE86-245C3CEEBE39}"/>
              </a:ext>
            </a:extLst>
          </p:cNvPr>
          <p:cNvSpPr/>
          <p:nvPr/>
        </p:nvSpPr>
        <p:spPr>
          <a:xfrm>
            <a:off x="8030265" y="6048857"/>
            <a:ext cx="555520" cy="515317"/>
          </a:xfrm>
          <a:prstGeom prst="flowChartMagneticDisk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</a:rPr>
              <a:t>R</a:t>
            </a:r>
          </a:p>
        </p:txBody>
      </p:sp>
      <p:sp>
        <p:nvSpPr>
          <p:cNvPr id="62" name="Magnetic Disk 61">
            <a:extLst>
              <a:ext uri="{FF2B5EF4-FFF2-40B4-BE49-F238E27FC236}">
                <a16:creationId xmlns:a16="http://schemas.microsoft.com/office/drawing/2014/main" id="{530A70F6-3FD8-CA48-B129-F27F6791BD30}"/>
              </a:ext>
            </a:extLst>
          </p:cNvPr>
          <p:cNvSpPr/>
          <p:nvPr/>
        </p:nvSpPr>
        <p:spPr>
          <a:xfrm>
            <a:off x="9544605" y="6048859"/>
            <a:ext cx="555519" cy="515317"/>
          </a:xfrm>
          <a:prstGeom prst="flowChartMagneticDisk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</a:rPr>
              <a:t>R</a:t>
            </a:r>
          </a:p>
        </p:txBody>
      </p:sp>
      <p:sp>
        <p:nvSpPr>
          <p:cNvPr id="63" name="Magnetic Disk 62">
            <a:extLst>
              <a:ext uri="{FF2B5EF4-FFF2-40B4-BE49-F238E27FC236}">
                <a16:creationId xmlns:a16="http://schemas.microsoft.com/office/drawing/2014/main" id="{49179776-7BE1-EA4B-8910-00ED0CD6E588}"/>
              </a:ext>
            </a:extLst>
          </p:cNvPr>
          <p:cNvSpPr/>
          <p:nvPr/>
        </p:nvSpPr>
        <p:spPr>
          <a:xfrm>
            <a:off x="10190512" y="6048858"/>
            <a:ext cx="555520" cy="515317"/>
          </a:xfrm>
          <a:prstGeom prst="flowChartMagneticDisk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</a:rPr>
              <a:t>R</a:t>
            </a:r>
          </a:p>
        </p:txBody>
      </p:sp>
      <p:sp>
        <p:nvSpPr>
          <p:cNvPr id="64" name="Magnetic Disk 63">
            <a:extLst>
              <a:ext uri="{FF2B5EF4-FFF2-40B4-BE49-F238E27FC236}">
                <a16:creationId xmlns:a16="http://schemas.microsoft.com/office/drawing/2014/main" id="{10C822FF-FA7D-E84A-9E07-03E9BA4AEE1B}"/>
              </a:ext>
            </a:extLst>
          </p:cNvPr>
          <p:cNvSpPr/>
          <p:nvPr/>
        </p:nvSpPr>
        <p:spPr>
          <a:xfrm>
            <a:off x="10830798" y="6048857"/>
            <a:ext cx="555520" cy="515317"/>
          </a:xfrm>
          <a:prstGeom prst="flowChartMagneticDisk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</a:rPr>
              <a:t>R</a:t>
            </a:r>
          </a:p>
        </p:txBody>
      </p:sp>
      <p:cxnSp>
        <p:nvCxnSpPr>
          <p:cNvPr id="65" name="Straight Arrow Connector 64">
            <a:extLst>
              <a:ext uri="{FF2B5EF4-FFF2-40B4-BE49-F238E27FC236}">
                <a16:creationId xmlns:a16="http://schemas.microsoft.com/office/drawing/2014/main" id="{E2F04462-5647-FC4E-B8CC-5AF28C83D6A8}"/>
              </a:ext>
            </a:extLst>
          </p:cNvPr>
          <p:cNvCxnSpPr>
            <a:cxnSpLocks/>
            <a:stCxn id="74" idx="2"/>
            <a:endCxn id="58" idx="1"/>
          </p:cNvCxnSpPr>
          <p:nvPr/>
        </p:nvCxnSpPr>
        <p:spPr>
          <a:xfrm>
            <a:off x="8705640" y="4250819"/>
            <a:ext cx="898095" cy="471255"/>
          </a:xfrm>
          <a:prstGeom prst="straightConnector1">
            <a:avLst/>
          </a:prstGeom>
          <a:ln w="28575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Straight Arrow Connector 65">
            <a:extLst>
              <a:ext uri="{FF2B5EF4-FFF2-40B4-BE49-F238E27FC236}">
                <a16:creationId xmlns:a16="http://schemas.microsoft.com/office/drawing/2014/main" id="{E438FA2F-3B4C-B541-AD32-7F8702A5C827}"/>
              </a:ext>
            </a:extLst>
          </p:cNvPr>
          <p:cNvCxnSpPr>
            <a:cxnSpLocks/>
            <a:stCxn id="57" idx="3"/>
          </p:cNvCxnSpPr>
          <p:nvPr/>
        </p:nvCxnSpPr>
        <p:spPr>
          <a:xfrm flipH="1">
            <a:off x="7060036" y="5605477"/>
            <a:ext cx="1062142" cy="443378"/>
          </a:xfrm>
          <a:prstGeom prst="straightConnector1">
            <a:avLst/>
          </a:prstGeom>
          <a:ln w="28575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Straight Arrow Connector 66">
            <a:extLst>
              <a:ext uri="{FF2B5EF4-FFF2-40B4-BE49-F238E27FC236}">
                <a16:creationId xmlns:a16="http://schemas.microsoft.com/office/drawing/2014/main" id="{03053661-C88F-FA46-A935-3E40957FA99F}"/>
              </a:ext>
            </a:extLst>
          </p:cNvPr>
          <p:cNvCxnSpPr>
            <a:cxnSpLocks/>
            <a:stCxn id="57" idx="3"/>
            <a:endCxn id="60" idx="1"/>
          </p:cNvCxnSpPr>
          <p:nvPr/>
        </p:nvCxnSpPr>
        <p:spPr>
          <a:xfrm flipH="1">
            <a:off x="7667739" y="5605477"/>
            <a:ext cx="454439" cy="443381"/>
          </a:xfrm>
          <a:prstGeom prst="straightConnector1">
            <a:avLst/>
          </a:prstGeom>
          <a:ln w="28575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Straight Arrow Connector 67">
            <a:extLst>
              <a:ext uri="{FF2B5EF4-FFF2-40B4-BE49-F238E27FC236}">
                <a16:creationId xmlns:a16="http://schemas.microsoft.com/office/drawing/2014/main" id="{DD7D3F45-4755-1B43-B743-36EC3EC96396}"/>
              </a:ext>
            </a:extLst>
          </p:cNvPr>
          <p:cNvCxnSpPr>
            <a:cxnSpLocks/>
            <a:stCxn id="57" idx="3"/>
            <a:endCxn id="61" idx="1"/>
          </p:cNvCxnSpPr>
          <p:nvPr/>
        </p:nvCxnSpPr>
        <p:spPr>
          <a:xfrm>
            <a:off x="8122178" y="5605477"/>
            <a:ext cx="185847" cy="443380"/>
          </a:xfrm>
          <a:prstGeom prst="straightConnector1">
            <a:avLst/>
          </a:prstGeom>
          <a:ln w="28575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Straight Arrow Connector 68">
            <a:extLst>
              <a:ext uri="{FF2B5EF4-FFF2-40B4-BE49-F238E27FC236}">
                <a16:creationId xmlns:a16="http://schemas.microsoft.com/office/drawing/2014/main" id="{B31D66AB-1BCF-8043-A6B5-2707BB749262}"/>
              </a:ext>
            </a:extLst>
          </p:cNvPr>
          <p:cNvCxnSpPr>
            <a:cxnSpLocks/>
            <a:stCxn id="58" idx="3"/>
            <a:endCxn id="62" idx="1"/>
          </p:cNvCxnSpPr>
          <p:nvPr/>
        </p:nvCxnSpPr>
        <p:spPr>
          <a:xfrm>
            <a:off x="9603735" y="5605477"/>
            <a:ext cx="218630" cy="443382"/>
          </a:xfrm>
          <a:prstGeom prst="straightConnector1">
            <a:avLst/>
          </a:prstGeom>
          <a:ln w="28575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Arrow Connector 69">
            <a:extLst>
              <a:ext uri="{FF2B5EF4-FFF2-40B4-BE49-F238E27FC236}">
                <a16:creationId xmlns:a16="http://schemas.microsoft.com/office/drawing/2014/main" id="{112F6B93-8711-9A47-ADCC-8A998CF5F863}"/>
              </a:ext>
            </a:extLst>
          </p:cNvPr>
          <p:cNvCxnSpPr>
            <a:cxnSpLocks/>
            <a:stCxn id="58" idx="3"/>
            <a:endCxn id="63" idx="1"/>
          </p:cNvCxnSpPr>
          <p:nvPr/>
        </p:nvCxnSpPr>
        <p:spPr>
          <a:xfrm>
            <a:off x="9603735" y="5605477"/>
            <a:ext cx="864537" cy="443381"/>
          </a:xfrm>
          <a:prstGeom prst="straightConnector1">
            <a:avLst/>
          </a:prstGeom>
          <a:ln w="28575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Straight Arrow Connector 70">
            <a:extLst>
              <a:ext uri="{FF2B5EF4-FFF2-40B4-BE49-F238E27FC236}">
                <a16:creationId xmlns:a16="http://schemas.microsoft.com/office/drawing/2014/main" id="{0FCD9108-7908-5B49-9B70-60B839B00170}"/>
              </a:ext>
            </a:extLst>
          </p:cNvPr>
          <p:cNvCxnSpPr>
            <a:cxnSpLocks/>
            <a:stCxn id="58" idx="3"/>
            <a:endCxn id="64" idx="1"/>
          </p:cNvCxnSpPr>
          <p:nvPr/>
        </p:nvCxnSpPr>
        <p:spPr>
          <a:xfrm>
            <a:off x="9603735" y="5605477"/>
            <a:ext cx="1504823" cy="443380"/>
          </a:xfrm>
          <a:prstGeom prst="straightConnector1">
            <a:avLst/>
          </a:prstGeom>
          <a:ln w="28575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2" name="Rectangle 71">
            <a:extLst>
              <a:ext uri="{FF2B5EF4-FFF2-40B4-BE49-F238E27FC236}">
                <a16:creationId xmlns:a16="http://schemas.microsoft.com/office/drawing/2014/main" id="{F15F633F-3F17-5348-AF3F-36F23B9FEC6B}"/>
              </a:ext>
            </a:extLst>
          </p:cNvPr>
          <p:cNvSpPr/>
          <p:nvPr/>
        </p:nvSpPr>
        <p:spPr>
          <a:xfrm>
            <a:off x="8056851" y="3301584"/>
            <a:ext cx="992777" cy="796835"/>
          </a:xfrm>
          <a:prstGeom prst="rect">
            <a:avLst/>
          </a:prstGeom>
          <a:solidFill>
            <a:srgbClr val="00B0F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</a:rPr>
              <a:t>App</a:t>
            </a:r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41C7ADA4-DACA-BC45-A143-A20F2B009DF6}"/>
              </a:ext>
            </a:extLst>
          </p:cNvPr>
          <p:cNvSpPr/>
          <p:nvPr/>
        </p:nvSpPr>
        <p:spPr>
          <a:xfrm>
            <a:off x="8120645" y="3372369"/>
            <a:ext cx="992777" cy="796835"/>
          </a:xfrm>
          <a:prstGeom prst="rect">
            <a:avLst/>
          </a:prstGeom>
          <a:solidFill>
            <a:srgbClr val="00B0F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</a:rPr>
              <a:t>App</a:t>
            </a:r>
          </a:p>
        </p:txBody>
      </p:sp>
      <p:sp>
        <p:nvSpPr>
          <p:cNvPr id="74" name="Rectangle 73">
            <a:extLst>
              <a:ext uri="{FF2B5EF4-FFF2-40B4-BE49-F238E27FC236}">
                <a16:creationId xmlns:a16="http://schemas.microsoft.com/office/drawing/2014/main" id="{96336CD4-BDD6-C144-A63F-04C31A96FB01}"/>
              </a:ext>
            </a:extLst>
          </p:cNvPr>
          <p:cNvSpPr/>
          <p:nvPr/>
        </p:nvSpPr>
        <p:spPr>
          <a:xfrm>
            <a:off x="8209251" y="3453984"/>
            <a:ext cx="992777" cy="796835"/>
          </a:xfrm>
          <a:prstGeom prst="rect">
            <a:avLst/>
          </a:prstGeom>
          <a:solidFill>
            <a:srgbClr val="00B0F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</a:rPr>
              <a:t>App</a:t>
            </a: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86FF2B9A-8971-5047-BAD5-E985F2F54AEE}"/>
              </a:ext>
            </a:extLst>
          </p:cNvPr>
          <p:cNvSpPr txBox="1"/>
          <p:nvPr/>
        </p:nvSpPr>
        <p:spPr>
          <a:xfrm>
            <a:off x="7516988" y="2385541"/>
            <a:ext cx="248510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u="sng" dirty="0"/>
              <a:t>After Failure</a:t>
            </a:r>
          </a:p>
        </p:txBody>
      </p:sp>
      <p:sp>
        <p:nvSpPr>
          <p:cNvPr id="81" name="Rectangle 80">
            <a:extLst>
              <a:ext uri="{FF2B5EF4-FFF2-40B4-BE49-F238E27FC236}">
                <a16:creationId xmlns:a16="http://schemas.microsoft.com/office/drawing/2014/main" id="{205F27D3-7DE4-EF41-8F4C-ED76B390F840}"/>
              </a:ext>
            </a:extLst>
          </p:cNvPr>
          <p:cNvSpPr/>
          <p:nvPr/>
        </p:nvSpPr>
        <p:spPr>
          <a:xfrm>
            <a:off x="963614" y="4777986"/>
            <a:ext cx="992777" cy="73003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Load Balancer</a:t>
            </a:r>
          </a:p>
        </p:txBody>
      </p:sp>
      <p:sp>
        <p:nvSpPr>
          <p:cNvPr id="82" name="Down Arrow 81">
            <a:extLst>
              <a:ext uri="{FF2B5EF4-FFF2-40B4-BE49-F238E27FC236}">
                <a16:creationId xmlns:a16="http://schemas.microsoft.com/office/drawing/2014/main" id="{79687900-A57A-DB4C-8241-6B0265A4A6AD}"/>
              </a:ext>
            </a:extLst>
          </p:cNvPr>
          <p:cNvSpPr/>
          <p:nvPr/>
        </p:nvSpPr>
        <p:spPr>
          <a:xfrm>
            <a:off x="1018138" y="5545865"/>
            <a:ext cx="840672" cy="375634"/>
          </a:xfrm>
          <a:prstGeom prst="downArrow">
            <a:avLst>
              <a:gd name="adj1" fmla="val 47410"/>
              <a:gd name="adj2" fmla="val 50000"/>
            </a:avLst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83" name="Straight Arrow Connector 82">
            <a:extLst>
              <a:ext uri="{FF2B5EF4-FFF2-40B4-BE49-F238E27FC236}">
                <a16:creationId xmlns:a16="http://schemas.microsoft.com/office/drawing/2014/main" id="{C633F34C-869F-CD44-8069-1D4F113D1997}"/>
              </a:ext>
            </a:extLst>
          </p:cNvPr>
          <p:cNvCxnSpPr>
            <a:cxnSpLocks/>
            <a:endCxn id="81" idx="0"/>
          </p:cNvCxnSpPr>
          <p:nvPr/>
        </p:nvCxnSpPr>
        <p:spPr>
          <a:xfrm flipH="1">
            <a:off x="1460003" y="4261683"/>
            <a:ext cx="496388" cy="516303"/>
          </a:xfrm>
          <a:prstGeom prst="straightConnector1">
            <a:avLst/>
          </a:prstGeom>
          <a:ln w="28575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9" name="Rectangle 88">
            <a:extLst>
              <a:ext uri="{FF2B5EF4-FFF2-40B4-BE49-F238E27FC236}">
                <a16:creationId xmlns:a16="http://schemas.microsoft.com/office/drawing/2014/main" id="{A39071F6-C020-0341-AED0-6640F7E2B651}"/>
              </a:ext>
            </a:extLst>
          </p:cNvPr>
          <p:cNvSpPr/>
          <p:nvPr/>
        </p:nvSpPr>
        <p:spPr>
          <a:xfrm>
            <a:off x="10385810" y="4788745"/>
            <a:ext cx="992777" cy="73003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Load Balancer</a:t>
            </a:r>
          </a:p>
        </p:txBody>
      </p:sp>
      <p:sp>
        <p:nvSpPr>
          <p:cNvPr id="90" name="Down Arrow 89">
            <a:extLst>
              <a:ext uri="{FF2B5EF4-FFF2-40B4-BE49-F238E27FC236}">
                <a16:creationId xmlns:a16="http://schemas.microsoft.com/office/drawing/2014/main" id="{B8775531-9344-C54F-8EB9-76330FFFEC15}"/>
              </a:ext>
            </a:extLst>
          </p:cNvPr>
          <p:cNvSpPr/>
          <p:nvPr/>
        </p:nvSpPr>
        <p:spPr>
          <a:xfrm>
            <a:off x="10440334" y="5556624"/>
            <a:ext cx="840672" cy="375634"/>
          </a:xfrm>
          <a:prstGeom prst="downArrow">
            <a:avLst>
              <a:gd name="adj1" fmla="val 47410"/>
              <a:gd name="adj2" fmla="val 50000"/>
            </a:avLst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91" name="Straight Arrow Connector 90">
            <a:extLst>
              <a:ext uri="{FF2B5EF4-FFF2-40B4-BE49-F238E27FC236}">
                <a16:creationId xmlns:a16="http://schemas.microsoft.com/office/drawing/2014/main" id="{12140015-AED0-104A-BB48-621910D98DD9}"/>
              </a:ext>
            </a:extLst>
          </p:cNvPr>
          <p:cNvCxnSpPr>
            <a:cxnSpLocks/>
            <a:endCxn id="89" idx="0"/>
          </p:cNvCxnSpPr>
          <p:nvPr/>
        </p:nvCxnSpPr>
        <p:spPr>
          <a:xfrm>
            <a:off x="9020272" y="4271022"/>
            <a:ext cx="1861927" cy="517723"/>
          </a:xfrm>
          <a:prstGeom prst="straightConnector1">
            <a:avLst/>
          </a:prstGeom>
          <a:ln w="28575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6196621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6AB09E-57B0-AF44-9AFF-0C9F08EBEB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Why not allow writes to multiple </a:t>
            </a:r>
            <a:r>
              <a:rPr lang="en-US" dirty="0" err="1"/>
              <a:t>primarys</a:t>
            </a:r>
            <a:r>
              <a:rPr lang="en-US" dirty="0"/>
              <a:t>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768E63-E620-B04D-8DA8-F5600E3E1E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3471" y="3713029"/>
            <a:ext cx="11639227" cy="3028733"/>
          </a:xfrm>
        </p:spPr>
        <p:txBody>
          <a:bodyPr>
            <a:normAutofit/>
          </a:bodyPr>
          <a:lstStyle/>
          <a:p>
            <a:r>
              <a:rPr lang="en-US" dirty="0"/>
              <a:t>Each Primary still must handle all the writes, though indirectly.</a:t>
            </a:r>
          </a:p>
          <a:p>
            <a:r>
              <a:rPr lang="en-US" dirty="0"/>
              <a:t>Thus, the same performance bottleneck remains.</a:t>
            </a:r>
          </a:p>
          <a:p>
            <a:endParaRPr lang="en-US" dirty="0"/>
          </a:p>
          <a:p>
            <a:r>
              <a:rPr lang="en-US" dirty="0"/>
              <a:t>Also, data can become </a:t>
            </a:r>
            <a:r>
              <a:rPr lang="en-US" b="1" dirty="0"/>
              <a:t>inconsistent </a:t>
            </a:r>
            <a:r>
              <a:rPr lang="en-US" dirty="0"/>
              <a:t>if operations happen concurrently.</a:t>
            </a:r>
          </a:p>
        </p:txBody>
      </p:sp>
      <p:sp>
        <p:nvSpPr>
          <p:cNvPr id="4" name="Magnetic Disk 3">
            <a:extLst>
              <a:ext uri="{FF2B5EF4-FFF2-40B4-BE49-F238E27FC236}">
                <a16:creationId xmlns:a16="http://schemas.microsoft.com/office/drawing/2014/main" id="{8B0C0B7D-834D-B24B-9CC8-35A62D294B9B}"/>
              </a:ext>
            </a:extLst>
          </p:cNvPr>
          <p:cNvSpPr/>
          <p:nvPr/>
        </p:nvSpPr>
        <p:spPr>
          <a:xfrm>
            <a:off x="4386967" y="2550855"/>
            <a:ext cx="1166925" cy="1051932"/>
          </a:xfrm>
          <a:prstGeom prst="flowChartMagneticDisk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</a:rPr>
              <a:t>Primary</a:t>
            </a:r>
            <a:r>
              <a:rPr lang="en-US" sz="2400" b="1" dirty="0">
                <a:solidFill>
                  <a:schemeClr val="tx1"/>
                </a:solidFill>
              </a:rPr>
              <a:t>1</a:t>
            </a:r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5" name="Magnetic Disk 4">
            <a:extLst>
              <a:ext uri="{FF2B5EF4-FFF2-40B4-BE49-F238E27FC236}">
                <a16:creationId xmlns:a16="http://schemas.microsoft.com/office/drawing/2014/main" id="{0F5DC365-5C18-B842-ABDB-5473644CD163}"/>
              </a:ext>
            </a:extLst>
          </p:cNvPr>
          <p:cNvSpPr/>
          <p:nvPr/>
        </p:nvSpPr>
        <p:spPr>
          <a:xfrm>
            <a:off x="5868524" y="2550855"/>
            <a:ext cx="1166925" cy="1051932"/>
          </a:xfrm>
          <a:prstGeom prst="flowChartMagneticDisk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</a:rPr>
              <a:t>Primary</a:t>
            </a:r>
            <a:r>
              <a:rPr lang="en-US" sz="2400" b="1" dirty="0">
                <a:solidFill>
                  <a:schemeClr val="tx1"/>
                </a:solidFill>
              </a:rPr>
              <a:t>2</a:t>
            </a:r>
            <a:endParaRPr lang="en-US" sz="3200" b="1" dirty="0">
              <a:solidFill>
                <a:schemeClr val="tx1"/>
              </a:solidFill>
            </a:endParaRP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9213E572-DDC9-5D4D-B19E-843967287136}"/>
              </a:ext>
            </a:extLst>
          </p:cNvPr>
          <p:cNvCxnSpPr>
            <a:cxnSpLocks/>
            <a:endCxn id="5" idx="1"/>
          </p:cNvCxnSpPr>
          <p:nvPr/>
        </p:nvCxnSpPr>
        <p:spPr>
          <a:xfrm>
            <a:off x="5949088" y="2054369"/>
            <a:ext cx="502899" cy="496486"/>
          </a:xfrm>
          <a:prstGeom prst="straightConnector1">
            <a:avLst/>
          </a:prstGeom>
          <a:ln w="28575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Rectangle 18">
            <a:extLst>
              <a:ext uri="{FF2B5EF4-FFF2-40B4-BE49-F238E27FC236}">
                <a16:creationId xmlns:a16="http://schemas.microsoft.com/office/drawing/2014/main" id="{E2691C76-BC9E-2B4B-9C62-DE60366B9725}"/>
              </a:ext>
            </a:extLst>
          </p:cNvPr>
          <p:cNvSpPr/>
          <p:nvPr/>
        </p:nvSpPr>
        <p:spPr>
          <a:xfrm>
            <a:off x="5101286" y="1105135"/>
            <a:ext cx="992777" cy="796835"/>
          </a:xfrm>
          <a:prstGeom prst="rect">
            <a:avLst/>
          </a:prstGeom>
          <a:solidFill>
            <a:srgbClr val="00B0F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</a:rPr>
              <a:t>App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43AF19BA-A41C-DC43-93D2-7B2B9E9B31F2}"/>
              </a:ext>
            </a:extLst>
          </p:cNvPr>
          <p:cNvSpPr/>
          <p:nvPr/>
        </p:nvSpPr>
        <p:spPr>
          <a:xfrm>
            <a:off x="5165080" y="1175920"/>
            <a:ext cx="992777" cy="796835"/>
          </a:xfrm>
          <a:prstGeom prst="rect">
            <a:avLst/>
          </a:prstGeom>
          <a:solidFill>
            <a:srgbClr val="00B0F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</a:rPr>
              <a:t>App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056B2039-7E8A-8542-9F72-BB0D4179050A}"/>
              </a:ext>
            </a:extLst>
          </p:cNvPr>
          <p:cNvSpPr/>
          <p:nvPr/>
        </p:nvSpPr>
        <p:spPr>
          <a:xfrm>
            <a:off x="5253686" y="1257535"/>
            <a:ext cx="992777" cy="796835"/>
          </a:xfrm>
          <a:prstGeom prst="rect">
            <a:avLst/>
          </a:prstGeom>
          <a:solidFill>
            <a:srgbClr val="00B0F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</a:rPr>
              <a:t>App</a:t>
            </a:r>
          </a:p>
        </p:txBody>
      </p: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6FCB5AE0-228B-7941-AC2D-CAFB4B06F22A}"/>
              </a:ext>
            </a:extLst>
          </p:cNvPr>
          <p:cNvCxnSpPr>
            <a:cxnSpLocks/>
          </p:cNvCxnSpPr>
          <p:nvPr/>
        </p:nvCxnSpPr>
        <p:spPr>
          <a:xfrm>
            <a:off x="5553892" y="2883699"/>
            <a:ext cx="314632" cy="0"/>
          </a:xfrm>
          <a:prstGeom prst="straightConnector1">
            <a:avLst/>
          </a:prstGeom>
          <a:ln w="28575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5743949B-714E-904E-90AA-3759AC048BCA}"/>
              </a:ext>
            </a:extLst>
          </p:cNvPr>
          <p:cNvCxnSpPr>
            <a:cxnSpLocks/>
          </p:cNvCxnSpPr>
          <p:nvPr/>
        </p:nvCxnSpPr>
        <p:spPr>
          <a:xfrm flipH="1">
            <a:off x="5107590" y="2054369"/>
            <a:ext cx="496388" cy="516303"/>
          </a:xfrm>
          <a:prstGeom prst="straightConnector1">
            <a:avLst/>
          </a:prstGeom>
          <a:ln w="28575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45FCD433-D1E8-AA42-A8BE-3B9DC27D34F4}"/>
              </a:ext>
            </a:extLst>
          </p:cNvPr>
          <p:cNvCxnSpPr>
            <a:cxnSpLocks/>
          </p:cNvCxnSpPr>
          <p:nvPr/>
        </p:nvCxnSpPr>
        <p:spPr>
          <a:xfrm flipH="1" flipV="1">
            <a:off x="5553892" y="3113315"/>
            <a:ext cx="314632" cy="2597"/>
          </a:xfrm>
          <a:prstGeom prst="straightConnector1">
            <a:avLst/>
          </a:prstGeom>
          <a:ln w="28575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D54EA80F-DB17-6B46-BC7A-BDD54BFF93CF}"/>
              </a:ext>
            </a:extLst>
          </p:cNvPr>
          <p:cNvSpPr txBox="1"/>
          <p:nvPr/>
        </p:nvSpPr>
        <p:spPr>
          <a:xfrm>
            <a:off x="5322088" y="2125154"/>
            <a:ext cx="8980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Writes</a:t>
            </a:r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B94172E0-B777-514B-BA66-02BD2239CEB1}"/>
              </a:ext>
            </a:extLst>
          </p:cNvPr>
          <p:cNvGrpSpPr/>
          <p:nvPr/>
        </p:nvGrpSpPr>
        <p:grpSpPr>
          <a:xfrm>
            <a:off x="10972800" y="264364"/>
            <a:ext cx="929898" cy="884264"/>
            <a:chOff x="10763181" y="2345404"/>
            <a:chExt cx="1139517" cy="1083596"/>
          </a:xfrm>
        </p:grpSpPr>
        <p:sp>
          <p:nvSpPr>
            <p:cNvPr id="32" name="Octagon 31">
              <a:extLst>
                <a:ext uri="{FF2B5EF4-FFF2-40B4-BE49-F238E27FC236}">
                  <a16:creationId xmlns:a16="http://schemas.microsoft.com/office/drawing/2014/main" id="{2F7B1F9B-7267-DF46-BAF9-86C752C96260}"/>
                </a:ext>
              </a:extLst>
            </p:cNvPr>
            <p:cNvSpPr/>
            <p:nvPr/>
          </p:nvSpPr>
          <p:spPr>
            <a:xfrm>
              <a:off x="10763181" y="2345404"/>
              <a:ext cx="1139517" cy="1083596"/>
            </a:xfrm>
            <a:prstGeom prst="octagon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/>
            </a:p>
          </p:txBody>
        </p:sp>
        <p:sp>
          <p:nvSpPr>
            <p:cNvPr id="33" name="Octagon 32">
              <a:extLst>
                <a:ext uri="{FF2B5EF4-FFF2-40B4-BE49-F238E27FC236}">
                  <a16:creationId xmlns:a16="http://schemas.microsoft.com/office/drawing/2014/main" id="{C908F2D2-32D2-9D43-9979-AFD651E5554B}"/>
                </a:ext>
              </a:extLst>
            </p:cNvPr>
            <p:cNvSpPr/>
            <p:nvPr/>
          </p:nvSpPr>
          <p:spPr>
            <a:xfrm>
              <a:off x="10805912" y="2396681"/>
              <a:ext cx="1045509" cy="991382"/>
            </a:xfrm>
            <a:prstGeom prst="octagon">
              <a:avLst/>
            </a:prstGeom>
            <a:solidFill>
              <a:srgbClr val="C00000"/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7CA6A245-F988-084A-8A7C-3B742C726C4E}"/>
                </a:ext>
              </a:extLst>
            </p:cNvPr>
            <p:cNvSpPr/>
            <p:nvPr/>
          </p:nvSpPr>
          <p:spPr>
            <a:xfrm>
              <a:off x="10763181" y="2345404"/>
              <a:ext cx="1139517" cy="108359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STOP</a:t>
              </a:r>
              <a:br>
                <a:rPr lang="en-US" sz="16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en-US" sz="12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and</a:t>
              </a:r>
              <a:br>
                <a:rPr lang="en-US" sz="16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en-US" sz="16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THINK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0957961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1A38E7-E4FE-D645-A703-EC00E85D74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to scale </a:t>
            </a:r>
            <a:r>
              <a:rPr lang="en-US" b="1" dirty="0"/>
              <a:t>writes</a:t>
            </a:r>
            <a:r>
              <a:rPr lang="en-US" dirty="0"/>
              <a:t> and storage </a:t>
            </a:r>
            <a:r>
              <a:rPr lang="en-US" b="1" dirty="0"/>
              <a:t>capacity</a:t>
            </a:r>
            <a:r>
              <a:rPr lang="en-US" dirty="0"/>
              <a:t>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BAA310-3535-0149-A482-1F0E3BB940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We already tried vertical scaling.</a:t>
            </a:r>
          </a:p>
          <a:p>
            <a:r>
              <a:rPr lang="en-US" dirty="0"/>
              <a:t>How to implement </a:t>
            </a:r>
            <a:r>
              <a:rPr lang="en-US" b="1" dirty="0"/>
              <a:t>horizontal</a:t>
            </a:r>
            <a:r>
              <a:rPr lang="en-US" dirty="0"/>
              <a:t> scaling of a writes and capacity?</a:t>
            </a:r>
          </a:p>
          <a:p>
            <a:pPr lvl="1"/>
            <a:endParaRPr lang="en-US" dirty="0"/>
          </a:p>
          <a:p>
            <a:pPr marL="0" indent="0">
              <a:buNone/>
            </a:pPr>
            <a:r>
              <a:rPr lang="en-US" dirty="0"/>
              <a:t>Some kind of </a:t>
            </a:r>
            <a:r>
              <a:rPr lang="en-US" b="1" dirty="0"/>
              <a:t>partitioning</a:t>
            </a:r>
            <a:r>
              <a:rPr lang="en-US" dirty="0"/>
              <a:t> is needed:</a:t>
            </a:r>
          </a:p>
          <a:p>
            <a:r>
              <a:rPr lang="en-US" b="1" dirty="0">
                <a:solidFill>
                  <a:schemeClr val="accent6"/>
                </a:solidFill>
              </a:rPr>
              <a:t>Functional partitioning</a:t>
            </a:r>
            <a:r>
              <a:rPr lang="en-US" dirty="0"/>
              <a:t>:</a:t>
            </a:r>
          </a:p>
          <a:p>
            <a:pPr lvl="1"/>
            <a:r>
              <a:rPr lang="en-US" dirty="0"/>
              <a:t>Create multiple databases storing different categories/types of data.</a:t>
            </a:r>
          </a:p>
          <a:p>
            <a:pPr lvl="1"/>
            <a:r>
              <a:rPr lang="en-US" dirty="0" err="1"/>
              <a:t>Eg.</a:t>
            </a:r>
            <a:r>
              <a:rPr lang="en-US" dirty="0"/>
              <a:t>: three separate databases for: accounts, orders, and customers.</a:t>
            </a:r>
          </a:p>
          <a:p>
            <a:pPr lvl="1"/>
            <a:r>
              <a:rPr lang="en-US" dirty="0"/>
              <a:t>Cons:</a:t>
            </a:r>
          </a:p>
          <a:p>
            <a:pPr lvl="2"/>
            <a:r>
              <a:rPr lang="en-US" dirty="0"/>
              <a:t>Limits queries joining rows in tables in different DBs</a:t>
            </a:r>
          </a:p>
          <a:p>
            <a:pPr lvl="2"/>
            <a:r>
              <a:rPr lang="en-US" dirty="0"/>
              <a:t>Only a few functional partitions are possible.  It's not highly scalable.</a:t>
            </a:r>
          </a:p>
          <a:p>
            <a:r>
              <a:rPr lang="en-US" b="1" dirty="0">
                <a:solidFill>
                  <a:schemeClr val="accent6"/>
                </a:solidFill>
              </a:rPr>
              <a:t>Data partitioning </a:t>
            </a:r>
            <a:r>
              <a:rPr lang="en-US" dirty="0"/>
              <a:t>is a more general approach…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43EDDDD6-9D67-1445-8BFE-8E06A9E2743C}"/>
              </a:ext>
            </a:extLst>
          </p:cNvPr>
          <p:cNvGrpSpPr/>
          <p:nvPr/>
        </p:nvGrpSpPr>
        <p:grpSpPr>
          <a:xfrm>
            <a:off x="11001250" y="1241406"/>
            <a:ext cx="929898" cy="884264"/>
            <a:chOff x="10763181" y="2345404"/>
            <a:chExt cx="1139517" cy="1083596"/>
          </a:xfrm>
        </p:grpSpPr>
        <p:sp>
          <p:nvSpPr>
            <p:cNvPr id="5" name="Octagon 4">
              <a:extLst>
                <a:ext uri="{FF2B5EF4-FFF2-40B4-BE49-F238E27FC236}">
                  <a16:creationId xmlns:a16="http://schemas.microsoft.com/office/drawing/2014/main" id="{ED7676CA-4379-1B44-AEF5-140EF7A7B121}"/>
                </a:ext>
              </a:extLst>
            </p:cNvPr>
            <p:cNvSpPr/>
            <p:nvPr/>
          </p:nvSpPr>
          <p:spPr>
            <a:xfrm>
              <a:off x="10763181" y="2345404"/>
              <a:ext cx="1139517" cy="1083596"/>
            </a:xfrm>
            <a:prstGeom prst="octagon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/>
            </a:p>
          </p:txBody>
        </p:sp>
        <p:sp>
          <p:nvSpPr>
            <p:cNvPr id="6" name="Octagon 5">
              <a:extLst>
                <a:ext uri="{FF2B5EF4-FFF2-40B4-BE49-F238E27FC236}">
                  <a16:creationId xmlns:a16="http://schemas.microsoft.com/office/drawing/2014/main" id="{B32A28D8-3A0B-A84B-AE27-88932125D51D}"/>
                </a:ext>
              </a:extLst>
            </p:cNvPr>
            <p:cNvSpPr/>
            <p:nvPr/>
          </p:nvSpPr>
          <p:spPr>
            <a:xfrm>
              <a:off x="10805912" y="2396681"/>
              <a:ext cx="1045509" cy="991382"/>
            </a:xfrm>
            <a:prstGeom prst="octagon">
              <a:avLst/>
            </a:prstGeom>
            <a:solidFill>
              <a:srgbClr val="C00000"/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296CB947-CF79-3141-AAC9-E1EB3156583F}"/>
                </a:ext>
              </a:extLst>
            </p:cNvPr>
            <p:cNvSpPr/>
            <p:nvPr/>
          </p:nvSpPr>
          <p:spPr>
            <a:xfrm>
              <a:off x="10763181" y="2345404"/>
              <a:ext cx="1139517" cy="108359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STOP</a:t>
              </a:r>
              <a:br>
                <a:rPr lang="en-US" sz="16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en-US" sz="12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and</a:t>
              </a:r>
              <a:br>
                <a:rPr lang="en-US" sz="16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en-US" sz="16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THINK</a:t>
              </a:r>
            </a:p>
          </p:txBody>
        </p:sp>
      </p:grpSp>
      <p:sp>
        <p:nvSpPr>
          <p:cNvPr id="8" name="Rectangular Callout 7">
            <a:extLst>
              <a:ext uri="{FF2B5EF4-FFF2-40B4-BE49-F238E27FC236}">
                <a16:creationId xmlns:a16="http://schemas.microsoft.com/office/drawing/2014/main" id="{DD5CC2E4-C7BF-2C4E-A4D1-6E033EF93E6D}"/>
              </a:ext>
            </a:extLst>
          </p:cNvPr>
          <p:cNvSpPr/>
          <p:nvPr/>
        </p:nvSpPr>
        <p:spPr>
          <a:xfrm>
            <a:off x="9835712" y="2833352"/>
            <a:ext cx="2331076" cy="752949"/>
          </a:xfrm>
          <a:prstGeom prst="wedgeRectCallout">
            <a:avLst>
              <a:gd name="adj1" fmla="val -49010"/>
              <a:gd name="adj2" fmla="val 80997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Functional partitioning divides by </a:t>
            </a:r>
            <a:r>
              <a:rPr lang="en-US" b="1" dirty="0">
                <a:solidFill>
                  <a:srgbClr val="FFFF00"/>
                </a:solidFill>
              </a:rPr>
              <a:t>tables</a:t>
            </a:r>
          </a:p>
        </p:txBody>
      </p:sp>
      <p:sp>
        <p:nvSpPr>
          <p:cNvPr id="9" name="Rectangular Callout 8">
            <a:extLst>
              <a:ext uri="{FF2B5EF4-FFF2-40B4-BE49-F238E27FC236}">
                <a16:creationId xmlns:a16="http://schemas.microsoft.com/office/drawing/2014/main" id="{85333DDD-FA36-BF41-9C59-4C634F20960D}"/>
              </a:ext>
            </a:extLst>
          </p:cNvPr>
          <p:cNvSpPr/>
          <p:nvPr/>
        </p:nvSpPr>
        <p:spPr>
          <a:xfrm>
            <a:off x="9835712" y="5988814"/>
            <a:ext cx="2331076" cy="752949"/>
          </a:xfrm>
          <a:prstGeom prst="wedgeRectCallout">
            <a:avLst>
              <a:gd name="adj1" fmla="val -89341"/>
              <a:gd name="adj2" fmla="val -9657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Data partitioning divides by </a:t>
            </a:r>
            <a:r>
              <a:rPr lang="en-US" b="1" dirty="0">
                <a:solidFill>
                  <a:srgbClr val="FFFF00"/>
                </a:solidFill>
              </a:rPr>
              <a:t>rows</a:t>
            </a:r>
          </a:p>
        </p:txBody>
      </p:sp>
    </p:spTree>
    <p:extLst>
      <p:ext uri="{BB962C8B-B14F-4D97-AF65-F5344CB8AC3E}">
        <p14:creationId xmlns:p14="http://schemas.microsoft.com/office/powerpoint/2010/main" val="36572871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894ED9-A439-F945-B8B5-A4B4823144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/>
              <a:t>Sharding</a:t>
            </a:r>
            <a:r>
              <a:rPr lang="en-US" dirty="0"/>
              <a:t> </a:t>
            </a:r>
            <a:r>
              <a:rPr lang="en-US" i="1" dirty="0"/>
              <a:t>(data partitioning) </a:t>
            </a:r>
            <a:r>
              <a:rPr lang="en-US" dirty="0"/>
              <a:t>relational databases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C106E0-4CFF-6B44-99A3-8249EE4B213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Divide your data universe into disjoint subsets is called </a:t>
            </a:r>
            <a:r>
              <a:rPr lang="en-US" b="1" dirty="0"/>
              <a:t>shards</a:t>
            </a:r>
            <a:r>
              <a:rPr lang="en-US" dirty="0"/>
              <a:t>.</a:t>
            </a:r>
          </a:p>
          <a:p>
            <a:r>
              <a:rPr lang="en-US" dirty="0"/>
              <a:t>For example: Consider parallelizing Facebook's database…</a:t>
            </a:r>
          </a:p>
          <a:p>
            <a:pPr lvl="1"/>
            <a:r>
              <a:rPr lang="en-US" dirty="0"/>
              <a:t>Maybe put Illinois users in one machine, Wisconsin in another, etc.</a:t>
            </a:r>
          </a:p>
          <a:p>
            <a:pPr lvl="1"/>
            <a:r>
              <a:rPr lang="en-US" dirty="0"/>
              <a:t>Each node stores rows for all tables, but only a subset of rows.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r>
              <a:rPr lang="en-US" b="1" dirty="0" err="1"/>
              <a:t>Sharding</a:t>
            </a:r>
            <a:r>
              <a:rPr lang="en-US" b="1" dirty="0"/>
              <a:t> key </a:t>
            </a:r>
            <a:r>
              <a:rPr lang="en-US" dirty="0"/>
              <a:t>determines assignment of rows to shards.</a:t>
            </a:r>
          </a:p>
          <a:p>
            <a:r>
              <a:rPr lang="en-US" dirty="0"/>
              <a:t>Relational databases usually don't support </a:t>
            </a:r>
            <a:r>
              <a:rPr lang="en-US" dirty="0" err="1"/>
              <a:t>sharding</a:t>
            </a:r>
            <a:r>
              <a:rPr lang="en-US" dirty="0"/>
              <a:t> natively, it must be somehow hacked at the application level.</a:t>
            </a:r>
          </a:p>
        </p:txBody>
      </p:sp>
      <p:sp>
        <p:nvSpPr>
          <p:cNvPr id="4" name="Magnetic Disk 3">
            <a:extLst>
              <a:ext uri="{FF2B5EF4-FFF2-40B4-BE49-F238E27FC236}">
                <a16:creationId xmlns:a16="http://schemas.microsoft.com/office/drawing/2014/main" id="{1BC49387-419C-CC47-A2F9-54F7018D28A1}"/>
              </a:ext>
            </a:extLst>
          </p:cNvPr>
          <p:cNvSpPr/>
          <p:nvPr/>
        </p:nvSpPr>
        <p:spPr>
          <a:xfrm>
            <a:off x="777406" y="3181082"/>
            <a:ext cx="2893074" cy="1681926"/>
          </a:xfrm>
          <a:prstGeom prst="flowChartMagneticDisk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</a:rPr>
              <a:t>Shard</a:t>
            </a:r>
            <a:r>
              <a:rPr lang="en-US" sz="2400" b="1" dirty="0">
                <a:solidFill>
                  <a:schemeClr val="tx1"/>
                </a:solidFill>
              </a:rPr>
              <a:t>1</a:t>
            </a:r>
          </a:p>
          <a:p>
            <a:pPr algn="ctr"/>
            <a:endParaRPr lang="en-US" sz="2400" b="1" dirty="0">
              <a:solidFill>
                <a:schemeClr val="tx1"/>
              </a:solidFill>
            </a:endParaRPr>
          </a:p>
          <a:p>
            <a:pPr algn="ctr"/>
            <a:r>
              <a:rPr lang="en-US" sz="2400" dirty="0">
                <a:solidFill>
                  <a:schemeClr val="tx1"/>
                </a:solidFill>
              </a:rPr>
              <a:t>Illinois data</a:t>
            </a:r>
          </a:p>
          <a:p>
            <a:pPr algn="ctr"/>
            <a:endParaRPr lang="en-US" sz="2400" b="1" dirty="0">
              <a:solidFill>
                <a:schemeClr val="tx1"/>
              </a:solidFill>
            </a:endParaRPr>
          </a:p>
          <a:p>
            <a:pPr algn="ctr"/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15" name="Magnetic Disk 14">
            <a:extLst>
              <a:ext uri="{FF2B5EF4-FFF2-40B4-BE49-F238E27FC236}">
                <a16:creationId xmlns:a16="http://schemas.microsoft.com/office/drawing/2014/main" id="{CC631CC6-65F2-4A43-AF71-A8E2B59E7526}"/>
              </a:ext>
            </a:extLst>
          </p:cNvPr>
          <p:cNvSpPr/>
          <p:nvPr/>
        </p:nvSpPr>
        <p:spPr>
          <a:xfrm>
            <a:off x="4072251" y="3181082"/>
            <a:ext cx="2893074" cy="1681926"/>
          </a:xfrm>
          <a:prstGeom prst="flowChartMagneticDisk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</a:rPr>
              <a:t>Shard</a:t>
            </a:r>
            <a:r>
              <a:rPr lang="en-US" sz="2400" b="1" dirty="0">
                <a:solidFill>
                  <a:schemeClr val="tx1"/>
                </a:solidFill>
              </a:rPr>
              <a:t>2</a:t>
            </a:r>
          </a:p>
          <a:p>
            <a:pPr algn="ctr"/>
            <a:endParaRPr lang="en-US" sz="2400" b="1" dirty="0">
              <a:solidFill>
                <a:schemeClr val="tx1"/>
              </a:solidFill>
            </a:endParaRPr>
          </a:p>
          <a:p>
            <a:pPr algn="ctr"/>
            <a:r>
              <a:rPr lang="en-US" sz="2400" dirty="0">
                <a:solidFill>
                  <a:schemeClr val="tx1"/>
                </a:solidFill>
              </a:rPr>
              <a:t>Wisconsin data</a:t>
            </a:r>
          </a:p>
          <a:p>
            <a:pPr algn="ctr"/>
            <a:endParaRPr lang="en-US" sz="2400" b="1" dirty="0">
              <a:solidFill>
                <a:schemeClr val="tx1"/>
              </a:solidFill>
            </a:endParaRPr>
          </a:p>
          <a:p>
            <a:pPr algn="ctr"/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16" name="Magnetic Disk 15">
            <a:extLst>
              <a:ext uri="{FF2B5EF4-FFF2-40B4-BE49-F238E27FC236}">
                <a16:creationId xmlns:a16="http://schemas.microsoft.com/office/drawing/2014/main" id="{837BCCDC-2E8D-D545-A5AB-B7E6366416E2}"/>
              </a:ext>
            </a:extLst>
          </p:cNvPr>
          <p:cNvSpPr/>
          <p:nvPr/>
        </p:nvSpPr>
        <p:spPr>
          <a:xfrm>
            <a:off x="8521520" y="3197181"/>
            <a:ext cx="2893074" cy="1681926"/>
          </a:xfrm>
          <a:prstGeom prst="flowChartMagneticDisk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</a:rPr>
              <a:t>Shard</a:t>
            </a:r>
            <a:r>
              <a:rPr lang="en-US" sz="2400" b="1" dirty="0">
                <a:solidFill>
                  <a:schemeClr val="tx1"/>
                </a:solidFill>
              </a:rPr>
              <a:t>3</a:t>
            </a:r>
          </a:p>
          <a:p>
            <a:pPr algn="ctr"/>
            <a:endParaRPr lang="en-US" sz="2400" b="1" dirty="0">
              <a:solidFill>
                <a:schemeClr val="tx1"/>
              </a:solidFill>
            </a:endParaRPr>
          </a:p>
          <a:p>
            <a:pPr algn="ctr"/>
            <a:r>
              <a:rPr lang="en-US" sz="2400" dirty="0">
                <a:solidFill>
                  <a:schemeClr val="tx1"/>
                </a:solidFill>
              </a:rPr>
              <a:t>New York data</a:t>
            </a:r>
          </a:p>
          <a:p>
            <a:pPr algn="ctr"/>
            <a:endParaRPr lang="en-US" sz="2400" b="1" dirty="0">
              <a:solidFill>
                <a:schemeClr val="tx1"/>
              </a:solidFill>
            </a:endParaRPr>
          </a:p>
          <a:p>
            <a:pPr algn="ctr"/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298F223-A535-094C-9ECF-C517EE3DAD7F}"/>
              </a:ext>
            </a:extLst>
          </p:cNvPr>
          <p:cNvSpPr txBox="1"/>
          <p:nvPr/>
        </p:nvSpPr>
        <p:spPr>
          <a:xfrm>
            <a:off x="7131912" y="3651931"/>
            <a:ext cx="135228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/>
              <a:t>…</a:t>
            </a: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AEECC6C2-A523-A94E-9EEC-A74DBAF122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7695651">
            <a:off x="10681214" y="601145"/>
            <a:ext cx="1466760" cy="1466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05925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36E5F0-34FB-B548-A61E-F8B775349A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Sharding</a:t>
            </a:r>
            <a:r>
              <a:rPr lang="en-US" dirty="0"/>
              <a:t> example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D83C8D-8EF1-5248-A8EA-005DA43150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1669" y="4842455"/>
            <a:ext cx="11639227" cy="1860561"/>
          </a:xfrm>
        </p:spPr>
        <p:txBody>
          <a:bodyPr>
            <a:normAutofit/>
          </a:bodyPr>
          <a:lstStyle/>
          <a:p>
            <a:r>
              <a:rPr lang="en-US" dirty="0"/>
              <a:t>In this example, </a:t>
            </a:r>
            <a:r>
              <a:rPr lang="en-US" sz="28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shard_id</a:t>
            </a:r>
            <a:r>
              <a:rPr lang="en-US" sz="2800" dirty="0">
                <a:latin typeface="Courier New" panose="02070309020205020404" pitchFamily="49" charset="0"/>
                <a:cs typeface="Courier New" panose="02070309020205020404" pitchFamily="49" charset="0"/>
              </a:rPr>
              <a:t> = user % 2</a:t>
            </a:r>
          </a:p>
          <a:p>
            <a:r>
              <a:rPr lang="en-US" dirty="0">
                <a:cs typeface="Courier New" panose="02070309020205020404" pitchFamily="49" charset="0"/>
              </a:rPr>
              <a:t>How to implement query for all posts by Steve?</a:t>
            </a:r>
          </a:p>
          <a:p>
            <a:pPr marL="0" indent="0">
              <a:buNone/>
            </a:pPr>
            <a:r>
              <a:rPr lang="en-US" sz="2800" dirty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SELECT * FROM Post NATURAL JOIN User WHERE user=0</a:t>
            </a:r>
            <a:r>
              <a:rPr lang="en-US" sz="2800" dirty="0">
                <a:cs typeface="Courier New" panose="02070309020205020404" pitchFamily="49" charset="0"/>
              </a:rPr>
              <a:t>?</a:t>
            </a:r>
            <a:endParaRPr lang="en-US" dirty="0">
              <a:cs typeface="Courier New" panose="02070309020205020404" pitchFamily="49" charset="0"/>
            </a:endParaRP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53D95237-D3EC-334A-88FC-A4DB09674AC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58177921"/>
              </p:ext>
            </p:extLst>
          </p:nvPr>
        </p:nvGraphicFramePr>
        <p:xfrm>
          <a:off x="499342" y="2250671"/>
          <a:ext cx="1769413" cy="157277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08241">
                  <a:extLst>
                    <a:ext uri="{9D8B030D-6E8A-4147-A177-3AD203B41FA5}">
                      <a16:colId xmlns:a16="http://schemas.microsoft.com/office/drawing/2014/main" val="1747915750"/>
                    </a:ext>
                  </a:extLst>
                </a:gridCol>
                <a:gridCol w="1161172">
                  <a:extLst>
                    <a:ext uri="{9D8B030D-6E8A-4147-A177-3AD203B41FA5}">
                      <a16:colId xmlns:a16="http://schemas.microsoft.com/office/drawing/2014/main" val="2326048589"/>
                    </a:ext>
                  </a:extLst>
                </a:gridCol>
              </a:tblGrid>
              <a:tr h="393193">
                <a:tc>
                  <a:txBody>
                    <a:bodyPr/>
                    <a:lstStyle/>
                    <a:p>
                      <a:r>
                        <a:rPr lang="en-US" dirty="0"/>
                        <a:t>user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name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69557914"/>
                  </a:ext>
                </a:extLst>
              </a:tr>
              <a:tr h="393193"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Steve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09392460"/>
                  </a:ext>
                </a:extLst>
              </a:tr>
              <a:tr h="393193">
                <a:tc>
                  <a:txBody>
                    <a:bodyPr/>
                    <a:lstStyle/>
                    <a:p>
                      <a:r>
                        <a:rPr lang="en-US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Yingyi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74218030"/>
                  </a:ext>
                </a:extLst>
              </a:tr>
              <a:tr h="393193">
                <a:tc>
                  <a:txBody>
                    <a:bodyPr/>
                    <a:lstStyle/>
                    <a:p>
                      <a:r>
                        <a:rPr lang="en-US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Alex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42824059"/>
                  </a:ext>
                </a:extLst>
              </a:tr>
            </a:tbl>
          </a:graphicData>
        </a:graphic>
      </p:graphicFrame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69E59CE4-936C-F045-A905-4796B213FA9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64597031"/>
              </p:ext>
            </p:extLst>
          </p:nvPr>
        </p:nvGraphicFramePr>
        <p:xfrm>
          <a:off x="6820722" y="2277283"/>
          <a:ext cx="1711398" cy="117632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49024">
                  <a:extLst>
                    <a:ext uri="{9D8B030D-6E8A-4147-A177-3AD203B41FA5}">
                      <a16:colId xmlns:a16="http://schemas.microsoft.com/office/drawing/2014/main" val="1747915750"/>
                    </a:ext>
                  </a:extLst>
                </a:gridCol>
                <a:gridCol w="1062374">
                  <a:extLst>
                    <a:ext uri="{9D8B030D-6E8A-4147-A177-3AD203B41FA5}">
                      <a16:colId xmlns:a16="http://schemas.microsoft.com/office/drawing/2014/main" val="2326048589"/>
                    </a:ext>
                  </a:extLst>
                </a:gridCol>
              </a:tblGrid>
              <a:tr h="392108">
                <a:tc>
                  <a:txBody>
                    <a:bodyPr/>
                    <a:lstStyle/>
                    <a:p>
                      <a:r>
                        <a:rPr lang="en-US" dirty="0"/>
                        <a:t>user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name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69557914"/>
                  </a:ext>
                </a:extLst>
              </a:tr>
              <a:tr h="392108"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Guannan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09392460"/>
                  </a:ext>
                </a:extLst>
              </a:tr>
              <a:tr h="392108">
                <a:tc>
                  <a:txBody>
                    <a:bodyPr/>
                    <a:lstStyle/>
                    <a:p>
                      <a:r>
                        <a:rPr lang="en-US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Clarissa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74218030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33B3892A-E0D5-7944-B17F-C584EC07B52C}"/>
              </a:ext>
            </a:extLst>
          </p:cNvPr>
          <p:cNvSpPr txBox="1"/>
          <p:nvPr/>
        </p:nvSpPr>
        <p:spPr>
          <a:xfrm>
            <a:off x="965484" y="1787657"/>
            <a:ext cx="83712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User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36E279C-2BA6-3040-B27B-14B788AB2EE1}"/>
              </a:ext>
            </a:extLst>
          </p:cNvPr>
          <p:cNvSpPr txBox="1"/>
          <p:nvPr/>
        </p:nvSpPr>
        <p:spPr>
          <a:xfrm>
            <a:off x="7286864" y="1849537"/>
            <a:ext cx="83712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User</a:t>
            </a:r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96564713-F39F-9B4B-9422-76B8B6FDCEE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40468984"/>
              </p:ext>
            </p:extLst>
          </p:nvPr>
        </p:nvGraphicFramePr>
        <p:xfrm>
          <a:off x="2573556" y="2277283"/>
          <a:ext cx="2746061" cy="2051815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621048">
                  <a:extLst>
                    <a:ext uri="{9D8B030D-6E8A-4147-A177-3AD203B41FA5}">
                      <a16:colId xmlns:a16="http://schemas.microsoft.com/office/drawing/2014/main" val="2476236047"/>
                    </a:ext>
                  </a:extLst>
                </a:gridCol>
                <a:gridCol w="920780">
                  <a:extLst>
                    <a:ext uri="{9D8B030D-6E8A-4147-A177-3AD203B41FA5}">
                      <a16:colId xmlns:a16="http://schemas.microsoft.com/office/drawing/2014/main" val="4037066178"/>
                    </a:ext>
                  </a:extLst>
                </a:gridCol>
                <a:gridCol w="1204233">
                  <a:extLst>
                    <a:ext uri="{9D8B030D-6E8A-4147-A177-3AD203B41FA5}">
                      <a16:colId xmlns:a16="http://schemas.microsoft.com/office/drawing/2014/main" val="1508282406"/>
                    </a:ext>
                  </a:extLst>
                </a:gridCol>
              </a:tblGrid>
              <a:tr h="410363">
                <a:tc>
                  <a:txBody>
                    <a:bodyPr/>
                    <a:lstStyle/>
                    <a:p>
                      <a:r>
                        <a:rPr lang="en-US" dirty="0"/>
                        <a:t>user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date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text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529925"/>
                  </a:ext>
                </a:extLst>
              </a:tr>
              <a:tr h="410363"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04-25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Hi there…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42110912"/>
                  </a:ext>
                </a:extLst>
              </a:tr>
              <a:tr h="410363"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04-27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Still tea…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23970628"/>
                  </a:ext>
                </a:extLst>
              </a:tr>
              <a:tr h="410363">
                <a:tc>
                  <a:txBody>
                    <a:bodyPr/>
                    <a:lstStyle/>
                    <a:p>
                      <a:r>
                        <a:rPr lang="en-US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03-12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Web </a:t>
                      </a:r>
                      <a:r>
                        <a:rPr lang="en-US" dirty="0" err="1"/>
                        <a:t>scal</a:t>
                      </a:r>
                      <a:r>
                        <a:rPr lang="en-US" dirty="0"/>
                        <a:t>…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40748104"/>
                  </a:ext>
                </a:extLst>
              </a:tr>
              <a:tr h="410363">
                <a:tc>
                  <a:txBody>
                    <a:bodyPr/>
                    <a:lstStyle/>
                    <a:p>
                      <a:r>
                        <a:rPr lang="en-US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04-25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Tips and…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63045822"/>
                  </a:ext>
                </a:extLst>
              </a:tr>
            </a:tbl>
          </a:graphicData>
        </a:graphic>
      </p:graphicFrame>
      <p:sp>
        <p:nvSpPr>
          <p:cNvPr id="9" name="TextBox 8">
            <a:extLst>
              <a:ext uri="{FF2B5EF4-FFF2-40B4-BE49-F238E27FC236}">
                <a16:creationId xmlns:a16="http://schemas.microsoft.com/office/drawing/2014/main" id="{42D10E1D-585A-4F4E-ADB3-5DB48F322334}"/>
              </a:ext>
            </a:extLst>
          </p:cNvPr>
          <p:cNvSpPr txBox="1"/>
          <p:nvPr/>
        </p:nvSpPr>
        <p:spPr>
          <a:xfrm>
            <a:off x="3521761" y="1787657"/>
            <a:ext cx="83712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Post</a:t>
            </a:r>
          </a:p>
        </p:txBody>
      </p:sp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18B3C37A-3FC5-844E-BDF9-7EB5D1B406A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52623278"/>
              </p:ext>
            </p:extLst>
          </p:nvPr>
        </p:nvGraphicFramePr>
        <p:xfrm>
          <a:off x="8894935" y="2277283"/>
          <a:ext cx="2746061" cy="2051815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621048">
                  <a:extLst>
                    <a:ext uri="{9D8B030D-6E8A-4147-A177-3AD203B41FA5}">
                      <a16:colId xmlns:a16="http://schemas.microsoft.com/office/drawing/2014/main" val="2476236047"/>
                    </a:ext>
                  </a:extLst>
                </a:gridCol>
                <a:gridCol w="920780">
                  <a:extLst>
                    <a:ext uri="{9D8B030D-6E8A-4147-A177-3AD203B41FA5}">
                      <a16:colId xmlns:a16="http://schemas.microsoft.com/office/drawing/2014/main" val="4037066178"/>
                    </a:ext>
                  </a:extLst>
                </a:gridCol>
                <a:gridCol w="1204233">
                  <a:extLst>
                    <a:ext uri="{9D8B030D-6E8A-4147-A177-3AD203B41FA5}">
                      <a16:colId xmlns:a16="http://schemas.microsoft.com/office/drawing/2014/main" val="1508282406"/>
                    </a:ext>
                  </a:extLst>
                </a:gridCol>
              </a:tblGrid>
              <a:tr h="410363">
                <a:tc>
                  <a:txBody>
                    <a:bodyPr/>
                    <a:lstStyle/>
                    <a:p>
                      <a:r>
                        <a:rPr lang="en-US" dirty="0"/>
                        <a:t>user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date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text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529925"/>
                  </a:ext>
                </a:extLst>
              </a:tr>
              <a:tr h="410363">
                <a:tc>
                  <a:txBody>
                    <a:bodyPr/>
                    <a:lstStyle/>
                    <a:p>
                      <a:r>
                        <a:rPr lang="en-US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04-05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Box pl…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42110912"/>
                  </a:ext>
                </a:extLst>
              </a:tr>
              <a:tr h="410363"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04-27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Sound…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23970628"/>
                  </a:ext>
                </a:extLst>
              </a:tr>
              <a:tr h="410363"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03-12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Random…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40748104"/>
                  </a:ext>
                </a:extLst>
              </a:tr>
              <a:tr h="410363">
                <a:tc>
                  <a:txBody>
                    <a:bodyPr/>
                    <a:lstStyle/>
                    <a:p>
                      <a:r>
                        <a:rPr lang="en-US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04-27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Northw</a:t>
                      </a:r>
                      <a:r>
                        <a:rPr lang="en-US" dirty="0"/>
                        <a:t>…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63045822"/>
                  </a:ext>
                </a:extLst>
              </a:tr>
            </a:tbl>
          </a:graphicData>
        </a:graphic>
      </p:graphicFrame>
      <p:sp>
        <p:nvSpPr>
          <p:cNvPr id="11" name="TextBox 10">
            <a:extLst>
              <a:ext uri="{FF2B5EF4-FFF2-40B4-BE49-F238E27FC236}">
                <a16:creationId xmlns:a16="http://schemas.microsoft.com/office/drawing/2014/main" id="{AF5FEED6-7C00-9744-BF3D-B18872ACC877}"/>
              </a:ext>
            </a:extLst>
          </p:cNvPr>
          <p:cNvSpPr txBox="1"/>
          <p:nvPr/>
        </p:nvSpPr>
        <p:spPr>
          <a:xfrm>
            <a:off x="9843140" y="1787657"/>
            <a:ext cx="83712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Post</a:t>
            </a:r>
          </a:p>
        </p:txBody>
      </p:sp>
      <p:sp>
        <p:nvSpPr>
          <p:cNvPr id="12" name="Rounded Rectangle 11">
            <a:extLst>
              <a:ext uri="{FF2B5EF4-FFF2-40B4-BE49-F238E27FC236}">
                <a16:creationId xmlns:a16="http://schemas.microsoft.com/office/drawing/2014/main" id="{A10FBFAE-BFFF-D149-8750-D210CDF1A627}"/>
              </a:ext>
            </a:extLst>
          </p:cNvPr>
          <p:cNvSpPr/>
          <p:nvPr/>
        </p:nvSpPr>
        <p:spPr>
          <a:xfrm>
            <a:off x="115838" y="1038386"/>
            <a:ext cx="5451878" cy="3580327"/>
          </a:xfrm>
          <a:prstGeom prst="roundRect">
            <a:avLst>
              <a:gd name="adj" fmla="val 5068"/>
            </a:avLst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B26B9F0-3149-524C-B015-B6DF883A1B39}"/>
              </a:ext>
            </a:extLst>
          </p:cNvPr>
          <p:cNvSpPr txBox="1"/>
          <p:nvPr/>
        </p:nvSpPr>
        <p:spPr>
          <a:xfrm>
            <a:off x="2217152" y="1075912"/>
            <a:ext cx="12492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Shard0</a:t>
            </a:r>
          </a:p>
        </p:txBody>
      </p:sp>
      <p:sp>
        <p:nvSpPr>
          <p:cNvPr id="14" name="Rounded Rectangle 13">
            <a:extLst>
              <a:ext uri="{FF2B5EF4-FFF2-40B4-BE49-F238E27FC236}">
                <a16:creationId xmlns:a16="http://schemas.microsoft.com/office/drawing/2014/main" id="{D28BB397-AE29-7345-97CC-CBB5A441104D}"/>
              </a:ext>
            </a:extLst>
          </p:cNvPr>
          <p:cNvSpPr/>
          <p:nvPr/>
        </p:nvSpPr>
        <p:spPr>
          <a:xfrm>
            <a:off x="6450820" y="1038386"/>
            <a:ext cx="5451878" cy="3580327"/>
          </a:xfrm>
          <a:prstGeom prst="roundRect">
            <a:avLst>
              <a:gd name="adj" fmla="val 5068"/>
            </a:avLst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CBC0470-C5D5-D243-8DCD-DAB75C0FC2DC}"/>
              </a:ext>
            </a:extLst>
          </p:cNvPr>
          <p:cNvSpPr txBox="1"/>
          <p:nvPr/>
        </p:nvSpPr>
        <p:spPr>
          <a:xfrm>
            <a:off x="8552134" y="1075912"/>
            <a:ext cx="12492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Shard1</a:t>
            </a:r>
          </a:p>
        </p:txBody>
      </p:sp>
      <p:sp>
        <p:nvSpPr>
          <p:cNvPr id="16" name="Rectangular Callout 15">
            <a:extLst>
              <a:ext uri="{FF2B5EF4-FFF2-40B4-BE49-F238E27FC236}">
                <a16:creationId xmlns:a16="http://schemas.microsoft.com/office/drawing/2014/main" id="{A4ECC350-E887-E240-A1EF-2F60C2226FCA}"/>
              </a:ext>
            </a:extLst>
          </p:cNvPr>
          <p:cNvSpPr/>
          <p:nvPr/>
        </p:nvSpPr>
        <p:spPr>
          <a:xfrm>
            <a:off x="8894935" y="4804570"/>
            <a:ext cx="2972710" cy="984587"/>
          </a:xfrm>
          <a:prstGeom prst="wedgeRectCallout">
            <a:avLst>
              <a:gd name="adj1" fmla="val -75364"/>
              <a:gd name="adj2" fmla="val 40629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/>
              <a:t>All the data we need must be on Shard 0.</a:t>
            </a:r>
          </a:p>
        </p:txBody>
      </p:sp>
    </p:spTree>
    <p:extLst>
      <p:ext uri="{BB962C8B-B14F-4D97-AF65-F5344CB8AC3E}">
        <p14:creationId xmlns:p14="http://schemas.microsoft.com/office/powerpoint/2010/main" val="3553431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>
            <a:extLst>
              <a:ext uri="{FF2B5EF4-FFF2-40B4-BE49-F238E27FC236}">
                <a16:creationId xmlns:a16="http://schemas.microsoft.com/office/drawing/2014/main" id="{92543552-35C6-164C-A3B8-3C4595948FD1}"/>
              </a:ext>
            </a:extLst>
          </p:cNvPr>
          <p:cNvSpPr/>
          <p:nvPr/>
        </p:nvSpPr>
        <p:spPr>
          <a:xfrm>
            <a:off x="594102" y="1296538"/>
            <a:ext cx="7193323" cy="3421435"/>
          </a:xfrm>
          <a:prstGeom prst="roundRect">
            <a:avLst>
              <a:gd name="adj" fmla="val 5068"/>
            </a:avLst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ounded Rectangle 18">
            <a:extLst>
              <a:ext uri="{FF2B5EF4-FFF2-40B4-BE49-F238E27FC236}">
                <a16:creationId xmlns:a16="http://schemas.microsoft.com/office/drawing/2014/main" id="{A0B459CF-C66C-3D4C-81BC-08E559A71545}"/>
              </a:ext>
            </a:extLst>
          </p:cNvPr>
          <p:cNvSpPr/>
          <p:nvPr/>
        </p:nvSpPr>
        <p:spPr>
          <a:xfrm>
            <a:off x="441702" y="1144138"/>
            <a:ext cx="7193323" cy="3421435"/>
          </a:xfrm>
          <a:prstGeom prst="roundRect">
            <a:avLst>
              <a:gd name="adj" fmla="val 5068"/>
            </a:avLst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ounded Rectangle 11">
            <a:extLst>
              <a:ext uri="{FF2B5EF4-FFF2-40B4-BE49-F238E27FC236}">
                <a16:creationId xmlns:a16="http://schemas.microsoft.com/office/drawing/2014/main" id="{A10FBFAE-BFFF-D149-8750-D210CDF1A627}"/>
              </a:ext>
            </a:extLst>
          </p:cNvPr>
          <p:cNvSpPr/>
          <p:nvPr/>
        </p:nvSpPr>
        <p:spPr>
          <a:xfrm>
            <a:off x="289302" y="991738"/>
            <a:ext cx="7193323" cy="3421435"/>
          </a:xfrm>
          <a:prstGeom prst="roundRect">
            <a:avLst>
              <a:gd name="adj" fmla="val 5068"/>
            </a:avLst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B36E5F0-34FB-B548-A61E-F8B775349A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Sharding</a:t>
            </a:r>
            <a:r>
              <a:rPr lang="en-US" dirty="0"/>
              <a:t> example 2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D83C8D-8EF1-5248-A8EA-005DA431502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939826" y="936727"/>
            <a:ext cx="3988703" cy="3744757"/>
          </a:xfrm>
        </p:spPr>
        <p:txBody>
          <a:bodyPr>
            <a:normAutofit fontScale="92500" lnSpcReduction="20000"/>
          </a:bodyPr>
          <a:lstStyle/>
          <a:p>
            <a:r>
              <a:rPr lang="en-US" dirty="0">
                <a:cs typeface="Courier New" panose="02070309020205020404" pitchFamily="49" charset="0"/>
              </a:rPr>
              <a:t>How to implement query for latest 10 posts from Steve's friends?</a:t>
            </a:r>
          </a:p>
          <a:p>
            <a:pPr marL="0" indent="0">
              <a:buNone/>
            </a:pP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SELECT * FROM User</a:t>
            </a:r>
            <a:b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 NATURAL JOIN Friend </a:t>
            </a:r>
            <a:b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 JOIN Post ON </a:t>
            </a:r>
            <a:b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sz="2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Post.user</a:t>
            </a: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b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sz="2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Friend.friend</a:t>
            </a:r>
            <a:b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WHERE </a:t>
            </a:r>
            <a:r>
              <a:rPr lang="en-US" sz="2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User.name</a:t>
            </a: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="Steve" ORDER BY date DESC LIMIT 10;</a:t>
            </a:r>
            <a:endParaRPr lang="en-US" dirty="0">
              <a:cs typeface="Courier New" panose="02070309020205020404" pitchFamily="49" charset="0"/>
            </a:endParaRPr>
          </a:p>
        </p:txBody>
      </p:sp>
      <p:sp>
        <p:nvSpPr>
          <p:cNvPr id="20" name="Content Placeholder 19">
            <a:extLst>
              <a:ext uri="{FF2B5EF4-FFF2-40B4-BE49-F238E27FC236}">
                <a16:creationId xmlns:a16="http://schemas.microsoft.com/office/drawing/2014/main" id="{5BE43F19-C28E-F445-99ED-6864237241B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263471" y="5017126"/>
            <a:ext cx="11639227" cy="1685890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Steve may be friends with users in all the shards; </a:t>
            </a:r>
            <a:r>
              <a:rPr lang="en-US" dirty="0">
                <a:solidFill>
                  <a:srgbClr val="C00000"/>
                </a:solidFill>
              </a:rPr>
              <a:t>all shards must be queried</a:t>
            </a:r>
            <a:r>
              <a:rPr lang="en-US" dirty="0"/>
              <a:t>.</a:t>
            </a:r>
          </a:p>
          <a:p>
            <a:r>
              <a:rPr lang="en-US" dirty="0"/>
              <a:t>Query above will not work verbatim: user=0 row only exists in Shard0.</a:t>
            </a:r>
          </a:p>
          <a:p>
            <a:r>
              <a:rPr lang="en-US" dirty="0"/>
              <a:t>Each shard can supply ten latest posts, app must manually merge them and choose the latest ten.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53D95237-D3EC-334A-88FC-A4DB09674AC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86299073"/>
              </p:ext>
            </p:extLst>
          </p:nvPr>
        </p:nvGraphicFramePr>
        <p:xfrm>
          <a:off x="499342" y="2134760"/>
          <a:ext cx="1769413" cy="157277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08241">
                  <a:extLst>
                    <a:ext uri="{9D8B030D-6E8A-4147-A177-3AD203B41FA5}">
                      <a16:colId xmlns:a16="http://schemas.microsoft.com/office/drawing/2014/main" val="1747915750"/>
                    </a:ext>
                  </a:extLst>
                </a:gridCol>
                <a:gridCol w="1161172">
                  <a:extLst>
                    <a:ext uri="{9D8B030D-6E8A-4147-A177-3AD203B41FA5}">
                      <a16:colId xmlns:a16="http://schemas.microsoft.com/office/drawing/2014/main" val="2326048589"/>
                    </a:ext>
                  </a:extLst>
                </a:gridCol>
              </a:tblGrid>
              <a:tr h="393193">
                <a:tc>
                  <a:txBody>
                    <a:bodyPr/>
                    <a:lstStyle/>
                    <a:p>
                      <a:r>
                        <a:rPr lang="en-US" dirty="0"/>
                        <a:t>user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name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69557914"/>
                  </a:ext>
                </a:extLst>
              </a:tr>
              <a:tr h="393193"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Steve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09392460"/>
                  </a:ext>
                </a:extLst>
              </a:tr>
              <a:tr h="393193">
                <a:tc>
                  <a:txBody>
                    <a:bodyPr/>
                    <a:lstStyle/>
                    <a:p>
                      <a:r>
                        <a:rPr lang="en-US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Yingyi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74218030"/>
                  </a:ext>
                </a:extLst>
              </a:tr>
              <a:tr h="393193">
                <a:tc>
                  <a:txBody>
                    <a:bodyPr/>
                    <a:lstStyle/>
                    <a:p>
                      <a:r>
                        <a:rPr lang="en-US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Alex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42824059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33B3892A-E0D5-7944-B17F-C584EC07B52C}"/>
              </a:ext>
            </a:extLst>
          </p:cNvPr>
          <p:cNvSpPr txBox="1"/>
          <p:nvPr/>
        </p:nvSpPr>
        <p:spPr>
          <a:xfrm>
            <a:off x="965484" y="1671746"/>
            <a:ext cx="83712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User</a:t>
            </a:r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96564713-F39F-9B4B-9422-76B8B6FDCEE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76282746"/>
              </p:ext>
            </p:extLst>
          </p:nvPr>
        </p:nvGraphicFramePr>
        <p:xfrm>
          <a:off x="2573556" y="2161372"/>
          <a:ext cx="2746061" cy="2051815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621048">
                  <a:extLst>
                    <a:ext uri="{9D8B030D-6E8A-4147-A177-3AD203B41FA5}">
                      <a16:colId xmlns:a16="http://schemas.microsoft.com/office/drawing/2014/main" val="2476236047"/>
                    </a:ext>
                  </a:extLst>
                </a:gridCol>
                <a:gridCol w="920780">
                  <a:extLst>
                    <a:ext uri="{9D8B030D-6E8A-4147-A177-3AD203B41FA5}">
                      <a16:colId xmlns:a16="http://schemas.microsoft.com/office/drawing/2014/main" val="4037066178"/>
                    </a:ext>
                  </a:extLst>
                </a:gridCol>
                <a:gridCol w="1204233">
                  <a:extLst>
                    <a:ext uri="{9D8B030D-6E8A-4147-A177-3AD203B41FA5}">
                      <a16:colId xmlns:a16="http://schemas.microsoft.com/office/drawing/2014/main" val="1508282406"/>
                    </a:ext>
                  </a:extLst>
                </a:gridCol>
              </a:tblGrid>
              <a:tr h="410363">
                <a:tc>
                  <a:txBody>
                    <a:bodyPr/>
                    <a:lstStyle/>
                    <a:p>
                      <a:r>
                        <a:rPr lang="en-US" dirty="0"/>
                        <a:t>user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date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text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529925"/>
                  </a:ext>
                </a:extLst>
              </a:tr>
              <a:tr h="410363"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04-25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Hi there…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42110912"/>
                  </a:ext>
                </a:extLst>
              </a:tr>
              <a:tr h="410363"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04-27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Still tea…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23970628"/>
                  </a:ext>
                </a:extLst>
              </a:tr>
              <a:tr h="410363">
                <a:tc>
                  <a:txBody>
                    <a:bodyPr/>
                    <a:lstStyle/>
                    <a:p>
                      <a:r>
                        <a:rPr lang="en-US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03-12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Web </a:t>
                      </a:r>
                      <a:r>
                        <a:rPr lang="en-US" dirty="0" err="1"/>
                        <a:t>scal</a:t>
                      </a:r>
                      <a:r>
                        <a:rPr lang="en-US" dirty="0"/>
                        <a:t>…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40748104"/>
                  </a:ext>
                </a:extLst>
              </a:tr>
              <a:tr h="410363">
                <a:tc>
                  <a:txBody>
                    <a:bodyPr/>
                    <a:lstStyle/>
                    <a:p>
                      <a:r>
                        <a:rPr lang="en-US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04-25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Tips and…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63045822"/>
                  </a:ext>
                </a:extLst>
              </a:tr>
            </a:tbl>
          </a:graphicData>
        </a:graphic>
      </p:graphicFrame>
      <p:sp>
        <p:nvSpPr>
          <p:cNvPr id="9" name="TextBox 8">
            <a:extLst>
              <a:ext uri="{FF2B5EF4-FFF2-40B4-BE49-F238E27FC236}">
                <a16:creationId xmlns:a16="http://schemas.microsoft.com/office/drawing/2014/main" id="{42D10E1D-585A-4F4E-ADB3-5DB48F322334}"/>
              </a:ext>
            </a:extLst>
          </p:cNvPr>
          <p:cNvSpPr txBox="1"/>
          <p:nvPr/>
        </p:nvSpPr>
        <p:spPr>
          <a:xfrm>
            <a:off x="3521761" y="1671746"/>
            <a:ext cx="83712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Post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B26B9F0-3149-524C-B015-B6DF883A1B39}"/>
              </a:ext>
            </a:extLst>
          </p:cNvPr>
          <p:cNvSpPr txBox="1"/>
          <p:nvPr/>
        </p:nvSpPr>
        <p:spPr>
          <a:xfrm>
            <a:off x="340859" y="998950"/>
            <a:ext cx="12492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Shard0</a:t>
            </a:r>
          </a:p>
        </p:txBody>
      </p:sp>
      <p:graphicFrame>
        <p:nvGraphicFramePr>
          <p:cNvPr id="17" name="Table 16">
            <a:extLst>
              <a:ext uri="{FF2B5EF4-FFF2-40B4-BE49-F238E27FC236}">
                <a16:creationId xmlns:a16="http://schemas.microsoft.com/office/drawing/2014/main" id="{B8859199-3D93-6F47-8008-D7B7C714678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2017959"/>
              </p:ext>
            </p:extLst>
          </p:nvPr>
        </p:nvGraphicFramePr>
        <p:xfrm>
          <a:off x="5637287" y="1751009"/>
          <a:ext cx="1577793" cy="2462178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635535">
                  <a:extLst>
                    <a:ext uri="{9D8B030D-6E8A-4147-A177-3AD203B41FA5}">
                      <a16:colId xmlns:a16="http://schemas.microsoft.com/office/drawing/2014/main" val="2476236047"/>
                    </a:ext>
                  </a:extLst>
                </a:gridCol>
                <a:gridCol w="942258">
                  <a:extLst>
                    <a:ext uri="{9D8B030D-6E8A-4147-A177-3AD203B41FA5}">
                      <a16:colId xmlns:a16="http://schemas.microsoft.com/office/drawing/2014/main" val="4037066178"/>
                    </a:ext>
                  </a:extLst>
                </a:gridCol>
              </a:tblGrid>
              <a:tr h="410363">
                <a:tc>
                  <a:txBody>
                    <a:bodyPr/>
                    <a:lstStyle/>
                    <a:p>
                      <a:r>
                        <a:rPr lang="en-US" dirty="0"/>
                        <a:t>user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friend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529925"/>
                  </a:ext>
                </a:extLst>
              </a:tr>
              <a:tr h="410363"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42110912"/>
                  </a:ext>
                </a:extLst>
              </a:tr>
              <a:tr h="410363"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23970628"/>
                  </a:ext>
                </a:extLst>
              </a:tr>
              <a:tr h="410363"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40748104"/>
                  </a:ext>
                </a:extLst>
              </a:tr>
              <a:tr h="410363"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63045822"/>
                  </a:ext>
                </a:extLst>
              </a:tr>
              <a:tr h="410363">
                <a:tc>
                  <a:txBody>
                    <a:bodyPr/>
                    <a:lstStyle/>
                    <a:p>
                      <a:r>
                        <a:rPr lang="en-US" dirty="0"/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13759789"/>
                  </a:ext>
                </a:extLst>
              </a:tr>
            </a:tbl>
          </a:graphicData>
        </a:graphic>
      </p:graphicFrame>
      <p:sp>
        <p:nvSpPr>
          <p:cNvPr id="18" name="TextBox 17">
            <a:extLst>
              <a:ext uri="{FF2B5EF4-FFF2-40B4-BE49-F238E27FC236}">
                <a16:creationId xmlns:a16="http://schemas.microsoft.com/office/drawing/2014/main" id="{9329F010-5119-5645-BD04-0EBC8A1195C0}"/>
              </a:ext>
            </a:extLst>
          </p:cNvPr>
          <p:cNvSpPr txBox="1"/>
          <p:nvPr/>
        </p:nvSpPr>
        <p:spPr>
          <a:xfrm>
            <a:off x="5871913" y="1316208"/>
            <a:ext cx="107257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Friend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9D013384-F798-064A-8756-3FE418E33A28}"/>
              </a:ext>
            </a:extLst>
          </p:cNvPr>
          <p:cNvGrpSpPr/>
          <p:nvPr/>
        </p:nvGrpSpPr>
        <p:grpSpPr>
          <a:xfrm>
            <a:off x="11155957" y="3907636"/>
            <a:ext cx="844062" cy="810337"/>
            <a:chOff x="10763181" y="2345404"/>
            <a:chExt cx="1139517" cy="1083596"/>
          </a:xfrm>
        </p:grpSpPr>
        <p:sp>
          <p:nvSpPr>
            <p:cNvPr id="16" name="Octagon 15">
              <a:extLst>
                <a:ext uri="{FF2B5EF4-FFF2-40B4-BE49-F238E27FC236}">
                  <a16:creationId xmlns:a16="http://schemas.microsoft.com/office/drawing/2014/main" id="{18EE04E5-F7D4-824B-9047-2AD978D0BD19}"/>
                </a:ext>
              </a:extLst>
            </p:cNvPr>
            <p:cNvSpPr/>
            <p:nvPr/>
          </p:nvSpPr>
          <p:spPr>
            <a:xfrm>
              <a:off x="10763181" y="2345404"/>
              <a:ext cx="1139517" cy="1083596"/>
            </a:xfrm>
            <a:prstGeom prst="octagon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00"/>
            </a:p>
          </p:txBody>
        </p:sp>
        <p:sp>
          <p:nvSpPr>
            <p:cNvPr id="22" name="Octagon 21">
              <a:extLst>
                <a:ext uri="{FF2B5EF4-FFF2-40B4-BE49-F238E27FC236}">
                  <a16:creationId xmlns:a16="http://schemas.microsoft.com/office/drawing/2014/main" id="{449FC3BA-9FBB-834E-874F-F926DD6A80C7}"/>
                </a:ext>
              </a:extLst>
            </p:cNvPr>
            <p:cNvSpPr/>
            <p:nvPr/>
          </p:nvSpPr>
          <p:spPr>
            <a:xfrm>
              <a:off x="10807550" y="2396681"/>
              <a:ext cx="1045508" cy="991382"/>
            </a:xfrm>
            <a:prstGeom prst="octagon">
              <a:avLst/>
            </a:prstGeom>
            <a:solidFill>
              <a:srgbClr val="C00000"/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1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B90D62DB-3855-9640-8588-F064C5312474}"/>
                </a:ext>
              </a:extLst>
            </p:cNvPr>
            <p:cNvSpPr/>
            <p:nvPr/>
          </p:nvSpPr>
          <p:spPr>
            <a:xfrm>
              <a:off x="10763181" y="2345404"/>
              <a:ext cx="1139517" cy="108359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STOP</a:t>
              </a:r>
              <a:br>
                <a:rPr lang="en-US" sz="14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en-US" sz="11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and</a:t>
              </a:r>
              <a:br>
                <a:rPr lang="en-US" sz="14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en-US" sz="14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THINK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65474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138C3E-0AA4-9448-8A00-A3B09BE48E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Sharding</a:t>
            </a:r>
            <a:r>
              <a:rPr lang="en-US" dirty="0"/>
              <a:t> conclusions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47BEE3E-C8CA-594C-A21A-3B0BD41784A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solidFill>
                  <a:srgbClr val="00B050"/>
                </a:solidFill>
              </a:rPr>
              <a:t>Pros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DCB52AB-9B04-F443-93E2-682CAEF4D636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Because each row is stored once:</a:t>
            </a:r>
          </a:p>
          <a:p>
            <a:pPr>
              <a:buFont typeface=".SF NS Symbols Regular"/>
              <a:buChar char="✓"/>
            </a:pPr>
            <a:r>
              <a:rPr lang="en-US" b="1" dirty="0"/>
              <a:t>Capacity</a:t>
            </a:r>
            <a:r>
              <a:rPr lang="en-US" dirty="0"/>
              <a:t> scales.</a:t>
            </a:r>
          </a:p>
          <a:p>
            <a:pPr>
              <a:buFont typeface=".SF NS Symbols Regular"/>
              <a:buChar char="✓"/>
            </a:pPr>
            <a:r>
              <a:rPr lang="en-US" dirty="0"/>
              <a:t>Data is </a:t>
            </a:r>
            <a:r>
              <a:rPr lang="en-US" b="1" dirty="0"/>
              <a:t>consistent.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If </a:t>
            </a:r>
            <a:r>
              <a:rPr lang="en-US" dirty="0" err="1"/>
              <a:t>sharding</a:t>
            </a:r>
            <a:r>
              <a:rPr lang="en-US" dirty="0"/>
              <a:t> key is chosen carefully: </a:t>
            </a:r>
          </a:p>
          <a:p>
            <a:pPr>
              <a:buFont typeface=".SF NS Symbols Regular"/>
              <a:buChar char="✓"/>
            </a:pPr>
            <a:r>
              <a:rPr lang="en-US" dirty="0"/>
              <a:t>Data will be </a:t>
            </a:r>
            <a:r>
              <a:rPr lang="en-US" b="1" dirty="0"/>
              <a:t>balanced</a:t>
            </a:r>
            <a:r>
              <a:rPr lang="en-US" dirty="0"/>
              <a:t>.</a:t>
            </a:r>
          </a:p>
          <a:p>
            <a:pPr>
              <a:buFont typeface=".SF NS Symbols Regular"/>
              <a:buChar char="✓"/>
            </a:pPr>
            <a:r>
              <a:rPr lang="en-US" dirty="0"/>
              <a:t>Many queries will involve only one or a few shards.  There is no central bottleneck for these.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1205C08-7333-BF4F-A238-1D70E7975EA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>
                <a:solidFill>
                  <a:srgbClr val="C00000"/>
                </a:solidFill>
              </a:rPr>
              <a:t>Cons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F008A89-4548-3D44-9D69-E0BFD9AFB45F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pPr>
              <a:buFont typeface="Zapf Dingbats"/>
              <a:buChar char="✘"/>
            </a:pPr>
            <a:r>
              <a:rPr lang="en-US" dirty="0"/>
              <a:t>Cannot use plain SQL.</a:t>
            </a:r>
          </a:p>
          <a:p>
            <a:pPr>
              <a:buFont typeface="Zapf Dingbats"/>
              <a:buChar char="✘"/>
            </a:pPr>
            <a:r>
              <a:rPr lang="en-US" dirty="0"/>
              <a:t>Queries must be manually adapted to match </a:t>
            </a:r>
            <a:r>
              <a:rPr lang="en-US" dirty="0" err="1"/>
              <a:t>sharding</a:t>
            </a:r>
            <a:r>
              <a:rPr lang="en-US" dirty="0"/>
              <a:t>.</a:t>
            </a:r>
          </a:p>
          <a:p>
            <a:pPr>
              <a:buFont typeface="Zapf Dingbats"/>
              <a:buChar char="✘"/>
            </a:pPr>
            <a:r>
              <a:rPr lang="en-US" dirty="0"/>
              <a:t>If </a:t>
            </a:r>
            <a:r>
              <a:rPr lang="en-US" dirty="0" err="1"/>
              <a:t>sharding</a:t>
            </a:r>
            <a:r>
              <a:rPr lang="en-US" dirty="0"/>
              <a:t> key is chosen poorly, shard load will be imbalanced, either by capacity or traffic.</a:t>
            </a:r>
          </a:p>
          <a:p>
            <a:pPr>
              <a:buFont typeface="Zapf Dingbats"/>
              <a:buChar char="✘"/>
            </a:pPr>
            <a:r>
              <a:rPr lang="en-US" dirty="0"/>
              <a:t>Some queries will involve all the shards.  The capacity for handling such queries is limited by each single machine's speed.</a:t>
            </a:r>
          </a:p>
        </p:txBody>
      </p:sp>
    </p:spTree>
    <p:extLst>
      <p:ext uri="{BB962C8B-B14F-4D97-AF65-F5344CB8AC3E}">
        <p14:creationId xmlns:p14="http://schemas.microsoft.com/office/powerpoint/2010/main" val="261909501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DEB32F-DB9D-304A-B954-151017C15F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Some Simple Scaling math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D0EC78-25A8-B64A-9BA1-2CF8F8F9A4D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N</a:t>
            </a:r>
            <a:r>
              <a:rPr lang="en-US" dirty="0"/>
              <a:t> nodes</a:t>
            </a:r>
          </a:p>
          <a:p>
            <a:r>
              <a:rPr lang="en-US" b="1" dirty="0"/>
              <a:t>R</a:t>
            </a:r>
            <a:r>
              <a:rPr lang="en-US" dirty="0"/>
              <a:t> total request rate </a:t>
            </a:r>
            <a:r>
              <a:rPr lang="en-US" i="1" dirty="0"/>
              <a:t>(requests per second or another time frame)</a:t>
            </a:r>
          </a:p>
          <a:p>
            <a:r>
              <a:rPr lang="en-US" dirty="0"/>
              <a:t>Each node has the capacity to handle a maximum rate of requests </a:t>
            </a:r>
            <a:r>
              <a:rPr lang="en-US" b="1" dirty="0"/>
              <a:t>C</a:t>
            </a:r>
            <a:r>
              <a:rPr lang="en-US" dirty="0"/>
              <a:t>.</a:t>
            </a:r>
          </a:p>
          <a:p>
            <a:pPr marL="457200" lvl="1" indent="0">
              <a:buNone/>
            </a:pPr>
            <a:endParaRPr lang="en-US" dirty="0"/>
          </a:p>
          <a:p>
            <a:r>
              <a:rPr lang="en-US" dirty="0"/>
              <a:t>If each request is sent to one node:</a:t>
            </a:r>
          </a:p>
          <a:p>
            <a:pPr lvl="1"/>
            <a:r>
              <a:rPr lang="en-US" dirty="0" err="1"/>
              <a:t>R</a:t>
            </a:r>
            <a:r>
              <a:rPr lang="en-US" baseline="-25000" dirty="0" err="1"/>
              <a:t>max</a:t>
            </a:r>
            <a:r>
              <a:rPr lang="en-US" dirty="0"/>
              <a:t> = NC</a:t>
            </a:r>
          </a:p>
          <a:p>
            <a:r>
              <a:rPr lang="en-US" dirty="0"/>
              <a:t>If each request is sent to a</a:t>
            </a:r>
            <a:br>
              <a:rPr lang="en-US" dirty="0"/>
            </a:br>
            <a:r>
              <a:rPr lang="en-US" dirty="0"/>
              <a:t>constant </a:t>
            </a:r>
            <a:r>
              <a:rPr lang="en-US" b="1" dirty="0"/>
              <a:t>k</a:t>
            </a:r>
            <a:r>
              <a:rPr lang="en-US" dirty="0"/>
              <a:t> number of nodes:</a:t>
            </a:r>
          </a:p>
          <a:p>
            <a:pPr lvl="1"/>
            <a:r>
              <a:rPr lang="en-US" dirty="0" err="1"/>
              <a:t>R</a:t>
            </a:r>
            <a:r>
              <a:rPr lang="en-US" baseline="-25000" dirty="0" err="1"/>
              <a:t>max</a:t>
            </a:r>
            <a:r>
              <a:rPr lang="en-US" dirty="0"/>
              <a:t> = NC/k = 𝒪(NC) </a:t>
            </a:r>
          </a:p>
          <a:p>
            <a:r>
              <a:rPr lang="en-US" dirty="0"/>
              <a:t>If each request is sent to all nodes:</a:t>
            </a:r>
          </a:p>
          <a:p>
            <a:pPr lvl="1"/>
            <a:r>
              <a:rPr lang="en-US" dirty="0" err="1"/>
              <a:t>R</a:t>
            </a:r>
            <a:r>
              <a:rPr lang="en-US" baseline="-25000" dirty="0" err="1"/>
              <a:t>max</a:t>
            </a:r>
            <a:r>
              <a:rPr lang="en-US" dirty="0"/>
              <a:t> = C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5A6A55D-B4EC-BA42-92C5-2579313D975F}"/>
              </a:ext>
            </a:extLst>
          </p:cNvPr>
          <p:cNvSpPr txBox="1"/>
          <p:nvPr/>
        </p:nvSpPr>
        <p:spPr>
          <a:xfrm>
            <a:off x="6890196" y="4229402"/>
            <a:ext cx="4278159" cy="25545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i="1" dirty="0"/>
              <a:t>Scalable </a:t>
            </a:r>
            <a:r>
              <a:rPr lang="en-US" sz="3200" dirty="0"/>
              <a:t>(increases with N)</a:t>
            </a:r>
          </a:p>
          <a:p>
            <a:endParaRPr lang="en-US" sz="3200" i="1" dirty="0"/>
          </a:p>
          <a:p>
            <a:endParaRPr lang="en-US" sz="3200" i="1" dirty="0"/>
          </a:p>
          <a:p>
            <a:endParaRPr lang="en-US" sz="3200" i="1" dirty="0"/>
          </a:p>
          <a:p>
            <a:r>
              <a:rPr lang="en-US" sz="3200" i="1" dirty="0"/>
              <a:t>Not Scalable</a:t>
            </a:r>
          </a:p>
        </p:txBody>
      </p:sp>
      <p:sp>
        <p:nvSpPr>
          <p:cNvPr id="5" name="Right Brace 4">
            <a:extLst>
              <a:ext uri="{FF2B5EF4-FFF2-40B4-BE49-F238E27FC236}">
                <a16:creationId xmlns:a16="http://schemas.microsoft.com/office/drawing/2014/main" id="{315B6FAC-EF10-C542-8A5D-B4BCEBA37071}"/>
              </a:ext>
            </a:extLst>
          </p:cNvPr>
          <p:cNvSpPr/>
          <p:nvPr/>
        </p:nvSpPr>
        <p:spPr>
          <a:xfrm>
            <a:off x="6310648" y="3429001"/>
            <a:ext cx="480811" cy="2134672"/>
          </a:xfrm>
          <a:prstGeom prst="rightBrace">
            <a:avLst>
              <a:gd name="adj1" fmla="val 39559"/>
              <a:gd name="adj2" fmla="val 50000"/>
            </a:avLst>
          </a:prstGeom>
          <a:ln w="1905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C8839A21-845E-F244-8B13-6AE3595B0DAC}"/>
              </a:ext>
            </a:extLst>
          </p:cNvPr>
          <p:cNvCxnSpPr>
            <a:cxnSpLocks/>
          </p:cNvCxnSpPr>
          <p:nvPr/>
        </p:nvCxnSpPr>
        <p:spPr>
          <a:xfrm flipH="1" flipV="1">
            <a:off x="6096000" y="6465194"/>
            <a:ext cx="695460" cy="1"/>
          </a:xfrm>
          <a:prstGeom prst="straightConnector1">
            <a:avLst/>
          </a:prstGeom>
          <a:ln w="19050">
            <a:solidFill>
              <a:schemeClr val="accent6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5025034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B81627-7F81-9645-9BD1-4F2E500A8D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Summary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E2DECC-1EEE-5D42-8A9F-64EE7C1965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/>
              <a:t>Read replicas </a:t>
            </a:r>
            <a:r>
              <a:rPr lang="en-US" dirty="0"/>
              <a:t>horizontally scale databases for reading.</a:t>
            </a:r>
          </a:p>
          <a:p>
            <a:pPr lvl="1"/>
            <a:r>
              <a:rPr lang="en-US" dirty="0"/>
              <a:t>Writes are done in one place and propagated to many replicas.</a:t>
            </a:r>
          </a:p>
          <a:p>
            <a:pPr lvl="1"/>
            <a:r>
              <a:rPr lang="en-US" dirty="0"/>
              <a:t>Data on a given replica may lag behind primary, but it's self-</a:t>
            </a:r>
            <a:r>
              <a:rPr lang="en-US" b="1" dirty="0"/>
              <a:t>consistent.</a:t>
            </a:r>
            <a:endParaRPr lang="en-US" dirty="0"/>
          </a:p>
          <a:p>
            <a:pPr lvl="1"/>
            <a:r>
              <a:rPr lang="en-US" dirty="0"/>
              <a:t>Works well if writes are much less common than reads.</a:t>
            </a:r>
          </a:p>
          <a:p>
            <a:r>
              <a:rPr lang="en-US" dirty="0"/>
              <a:t>Horizontal scaling of writes suggests </a:t>
            </a:r>
            <a:r>
              <a:rPr lang="en-US" b="1" dirty="0"/>
              <a:t>data</a:t>
            </a:r>
            <a:r>
              <a:rPr lang="en-US" dirty="0"/>
              <a:t> </a:t>
            </a:r>
            <a:r>
              <a:rPr lang="en-US" b="1" dirty="0"/>
              <a:t>partitioning</a:t>
            </a:r>
            <a:r>
              <a:rPr lang="en-US" dirty="0"/>
              <a:t>.</a:t>
            </a:r>
          </a:p>
          <a:p>
            <a:pPr lvl="1"/>
            <a:r>
              <a:rPr lang="en-US" dirty="0"/>
              <a:t>Each data row/element is assigned a single "home"</a:t>
            </a:r>
          </a:p>
          <a:p>
            <a:pPr lvl="1"/>
            <a:r>
              <a:rPr lang="en-US" dirty="0"/>
              <a:t>If not, consistency is very tricky (write race conditions for transactions).</a:t>
            </a:r>
          </a:p>
          <a:p>
            <a:r>
              <a:rPr lang="en-US" b="1" dirty="0" err="1"/>
              <a:t>Sharding</a:t>
            </a:r>
            <a:r>
              <a:rPr lang="en-US" dirty="0"/>
              <a:t> is data partitioning for SQL/relational </a:t>
            </a:r>
            <a:r>
              <a:rPr lang="en-US" dirty="0" err="1"/>
              <a:t>DBs.</a:t>
            </a:r>
            <a:endParaRPr lang="en-US" dirty="0"/>
          </a:p>
          <a:p>
            <a:pPr lvl="1"/>
            <a:r>
              <a:rPr lang="en-US" dirty="0"/>
              <a:t>Works well for queries that can be handled within a single shard.</a:t>
            </a:r>
          </a:p>
          <a:p>
            <a:pPr lvl="1"/>
            <a:r>
              <a:rPr lang="en-US" dirty="0" err="1"/>
              <a:t>Sharding</a:t>
            </a:r>
            <a:r>
              <a:rPr lang="en-US" dirty="0"/>
              <a:t> divides data along just one dimension, so inevitably some queries will involve all the nodes, and thus will not be scalable.</a:t>
            </a:r>
          </a:p>
          <a:p>
            <a:r>
              <a:rPr lang="en-US" dirty="0"/>
              <a:t>Next time… NoSQL databases for more horizontal scaling!</a:t>
            </a:r>
          </a:p>
        </p:txBody>
      </p:sp>
    </p:spTree>
    <p:extLst>
      <p:ext uri="{BB962C8B-B14F-4D97-AF65-F5344CB8AC3E}">
        <p14:creationId xmlns:p14="http://schemas.microsoft.com/office/powerpoint/2010/main" val="40499797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B81627-7F81-9645-9BD1-4F2E500A8D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Recap: Storage and Relational Databases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E2DECC-1EEE-5D42-8A9F-64EE7C1965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b="1" dirty="0"/>
              <a:t>Persistent</a:t>
            </a:r>
            <a:r>
              <a:rPr lang="en-US" dirty="0"/>
              <a:t> storage requires special consideration due to slow performance and lack of language-level support.</a:t>
            </a:r>
          </a:p>
          <a:p>
            <a:pPr lvl="1"/>
            <a:r>
              <a:rPr lang="en-US" b="1" dirty="0"/>
              <a:t>RAID</a:t>
            </a:r>
            <a:r>
              <a:rPr lang="en-US" dirty="0"/>
              <a:t> combines multiple disks for better capacity, storage, and fault tolerance.</a:t>
            </a:r>
          </a:p>
          <a:p>
            <a:r>
              <a:rPr lang="en-US" dirty="0"/>
              <a:t>Databases solve lots of problems:</a:t>
            </a:r>
          </a:p>
          <a:p>
            <a:pPr lvl="1"/>
            <a:r>
              <a:rPr lang="en-US" sz="3200" b="1" dirty="0"/>
              <a:t>scalability, persistence, indexing, concurrency, </a:t>
            </a:r>
            <a:r>
              <a:rPr lang="en-US" sz="3200" dirty="0"/>
              <a:t>etc.</a:t>
            </a:r>
          </a:p>
          <a:p>
            <a:pPr lvl="1"/>
            <a:r>
              <a:rPr lang="en-US" sz="3200" dirty="0"/>
              <a:t>Filesystems can solve some, but not all, of these problems.</a:t>
            </a:r>
          </a:p>
          <a:p>
            <a:r>
              <a:rPr lang="en-US" b="1" dirty="0"/>
              <a:t>Relational (SQL) databases </a:t>
            </a:r>
            <a:r>
              <a:rPr lang="en-US" dirty="0"/>
              <a:t>store data in tables.</a:t>
            </a:r>
          </a:p>
          <a:p>
            <a:r>
              <a:rPr lang="en-US" dirty="0"/>
              <a:t>Developer defines the DB </a:t>
            </a:r>
            <a:r>
              <a:rPr lang="en-US" b="1" dirty="0"/>
              <a:t>schema</a:t>
            </a:r>
            <a:r>
              <a:rPr lang="en-US" dirty="0"/>
              <a:t> first (tables, columns, keys).</a:t>
            </a:r>
          </a:p>
          <a:p>
            <a:pPr lvl="1"/>
            <a:r>
              <a:rPr lang="en-US" dirty="0"/>
              <a:t>Rows are added during DB operation, and they must fit the schema.</a:t>
            </a:r>
          </a:p>
          <a:p>
            <a:r>
              <a:rPr lang="en-US" b="1" dirty="0"/>
              <a:t>Indexes</a:t>
            </a:r>
            <a:r>
              <a:rPr lang="en-US" dirty="0"/>
              <a:t> let us find rows quickly with value of one or more column.</a:t>
            </a:r>
          </a:p>
          <a:p>
            <a:r>
              <a:rPr lang="en-US" dirty="0"/>
              <a:t>SQL query language lets us run analysis code "close to" data storage (filtering, aggregation – sum, count, min, max, avg, etc.).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68724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661336-96E0-AC47-BE2C-2905ACDCDB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Memory vs disk access in databases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61FFF6F-6545-5741-858A-B0ADD5B861C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63472" y="1084882"/>
            <a:ext cx="5013124" cy="4350004"/>
          </a:xfrm>
        </p:spPr>
        <p:txBody>
          <a:bodyPr>
            <a:normAutofit/>
          </a:bodyPr>
          <a:lstStyle/>
          <a:p>
            <a:r>
              <a:rPr lang="en-US" dirty="0"/>
              <a:t>Remember that computers have a hierarchy of storage.</a:t>
            </a:r>
          </a:p>
          <a:p>
            <a:r>
              <a:rPr lang="en-US" dirty="0"/>
              <a:t>RAM is 100,000x faster but ~100x smaller than disk.</a:t>
            </a:r>
          </a:p>
          <a:p>
            <a:r>
              <a:rPr lang="en-US" dirty="0"/>
              <a:t>Database servers operate much faster when accessing data that is cached in RAM (memory).</a:t>
            </a:r>
          </a:p>
          <a:p>
            <a:pPr lvl="1"/>
            <a:r>
              <a:rPr lang="en-US" dirty="0"/>
              <a:t>RAM can be up to ~1TB.</a:t>
            </a:r>
          </a:p>
          <a:p>
            <a:pPr lvl="1"/>
            <a:endParaRPr lang="en-US" dirty="0"/>
          </a:p>
        </p:txBody>
      </p:sp>
      <p:sp>
        <p:nvSpPr>
          <p:cNvPr id="16" name="Content Placeholder 15">
            <a:extLst>
              <a:ext uri="{FF2B5EF4-FFF2-40B4-BE49-F238E27FC236}">
                <a16:creationId xmlns:a16="http://schemas.microsoft.com/office/drawing/2014/main" id="{2098F41C-CD2B-1748-8689-D7CE74833A7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263471" y="5567213"/>
            <a:ext cx="11639227" cy="1143552"/>
          </a:xfrm>
        </p:spPr>
        <p:txBody>
          <a:bodyPr/>
          <a:lstStyle/>
          <a:p>
            <a:r>
              <a:rPr lang="en-US" b="1" dirty="0">
                <a:solidFill>
                  <a:schemeClr val="accent6"/>
                </a:solidFill>
              </a:rPr>
              <a:t>Goal</a:t>
            </a:r>
            <a:r>
              <a:rPr lang="en-US" dirty="0"/>
              <a:t>: fit entire </a:t>
            </a:r>
            <a:r>
              <a:rPr lang="en-US" b="1" dirty="0"/>
              <a:t>active data set </a:t>
            </a:r>
            <a:r>
              <a:rPr lang="en-US" dirty="0"/>
              <a:t>in RAM.</a:t>
            </a:r>
          </a:p>
          <a:p>
            <a:r>
              <a:rPr lang="en-US" dirty="0"/>
              <a:t>Database/OS automatically cache most frequent data in RAM.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C46E4499-6159-CD49-BFC4-A0AF8A7EED6F}"/>
              </a:ext>
            </a:extLst>
          </p:cNvPr>
          <p:cNvGrpSpPr/>
          <p:nvPr/>
        </p:nvGrpSpPr>
        <p:grpSpPr>
          <a:xfrm>
            <a:off x="5350040" y="1038386"/>
            <a:ext cx="6841960" cy="3934997"/>
            <a:chOff x="6304598" y="1920680"/>
            <a:chExt cx="5245169" cy="3016640"/>
          </a:xfrm>
        </p:grpSpPr>
        <p:sp>
          <p:nvSpPr>
            <p:cNvPr id="5" name="Rounded Rectangle 4">
              <a:extLst>
                <a:ext uri="{FF2B5EF4-FFF2-40B4-BE49-F238E27FC236}">
                  <a16:creationId xmlns:a16="http://schemas.microsoft.com/office/drawing/2014/main" id="{4C83F2EE-2814-AC44-B2BA-50541B52C517}"/>
                </a:ext>
              </a:extLst>
            </p:cNvPr>
            <p:cNvSpPr/>
            <p:nvPr/>
          </p:nvSpPr>
          <p:spPr>
            <a:xfrm>
              <a:off x="6891059" y="2044667"/>
              <a:ext cx="3104740" cy="1031820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7EF8450D-6024-0F47-80BA-2C9F2EFE723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457265" y="2200198"/>
              <a:ext cx="611626" cy="558619"/>
            </a:xfrm>
            <a:prstGeom prst="rect">
              <a:avLst/>
            </a:prstGeom>
          </p:spPr>
        </p:pic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B2A0F25D-4669-7847-AC43-5389951E33DD}"/>
                </a:ext>
              </a:extLst>
            </p:cNvPr>
            <p:cNvSpPr txBox="1"/>
            <p:nvPr/>
          </p:nvSpPr>
          <p:spPr>
            <a:xfrm>
              <a:off x="8600405" y="2114175"/>
              <a:ext cx="1410968" cy="92019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/>
                <a:t>A subset of data is cached in RAM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0707D7B6-78E5-9049-AD8C-E93F54C8D3E9}"/>
                </a:ext>
              </a:extLst>
            </p:cNvPr>
            <p:cNvSpPr txBox="1"/>
            <p:nvPr/>
          </p:nvSpPr>
          <p:spPr>
            <a:xfrm>
              <a:off x="7860077" y="3212794"/>
              <a:ext cx="3689690" cy="3539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/>
                <a:t>Disk access I/O</a:t>
              </a:r>
            </a:p>
          </p:txBody>
        </p:sp>
        <p:sp>
          <p:nvSpPr>
            <p:cNvPr id="9" name="Rounded Rectangle 8">
              <a:extLst>
                <a:ext uri="{FF2B5EF4-FFF2-40B4-BE49-F238E27FC236}">
                  <a16:creationId xmlns:a16="http://schemas.microsoft.com/office/drawing/2014/main" id="{86EF06D5-D7DA-E14C-BF86-FFE23C3F6DB7}"/>
                </a:ext>
              </a:extLst>
            </p:cNvPr>
            <p:cNvSpPr/>
            <p:nvPr/>
          </p:nvSpPr>
          <p:spPr>
            <a:xfrm>
              <a:off x="6773830" y="1920680"/>
              <a:ext cx="4660625" cy="3016640"/>
            </a:xfrm>
            <a:prstGeom prst="roundRect">
              <a:avLst>
                <a:gd name="adj" fmla="val 7384"/>
              </a:avLst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316C338E-A570-D442-BE2F-968E1B761B6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31728" y="2193731"/>
              <a:ext cx="611626" cy="558619"/>
            </a:xfrm>
            <a:prstGeom prst="rect">
              <a:avLst/>
            </a:prstGeom>
          </p:spPr>
        </p:pic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5B2956C4-9BA9-2F46-A556-71B7889C9CA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52732" y="2562134"/>
              <a:ext cx="1360803" cy="514351"/>
            </a:xfrm>
            <a:prstGeom prst="rect">
              <a:avLst/>
            </a:prstGeom>
          </p:spPr>
        </p:pic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425E99E9-EC0C-014F-91DB-89D4B32A20A8}"/>
                </a:ext>
              </a:extLst>
            </p:cNvPr>
            <p:cNvSpPr txBox="1"/>
            <p:nvPr/>
          </p:nvSpPr>
          <p:spPr>
            <a:xfrm rot="16200000">
              <a:off x="5160030" y="3200561"/>
              <a:ext cx="2643057" cy="3539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/>
                <a:t>One big computer</a:t>
              </a:r>
            </a:p>
          </p:txBody>
        </p:sp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EA8F4770-D491-374D-8715-4D7FCDB70FC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953204" y="3668737"/>
              <a:ext cx="2540000" cy="1193801"/>
            </a:xfrm>
            <a:prstGeom prst="rect">
              <a:avLst/>
            </a:prstGeom>
          </p:spPr>
        </p:pic>
        <p:sp>
          <p:nvSpPr>
            <p:cNvPr id="14" name="Up-Down Arrow 13">
              <a:extLst>
                <a:ext uri="{FF2B5EF4-FFF2-40B4-BE49-F238E27FC236}">
                  <a16:creationId xmlns:a16="http://schemas.microsoft.com/office/drawing/2014/main" id="{01396A1E-A5B4-F447-86E6-06E7C9D5E0AE}"/>
                </a:ext>
              </a:extLst>
            </p:cNvPr>
            <p:cNvSpPr/>
            <p:nvPr/>
          </p:nvSpPr>
          <p:spPr>
            <a:xfrm>
              <a:off x="7543352" y="3076485"/>
              <a:ext cx="294451" cy="641951"/>
            </a:xfrm>
            <a:prstGeom prst="upDownArrow">
              <a:avLst>
                <a:gd name="adj1" fmla="val 50000"/>
                <a:gd name="adj2" fmla="val 57779"/>
              </a:avLst>
            </a:prstGeom>
            <a:solidFill>
              <a:schemeClr val="bg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ECA5422F-158E-EA47-A6A7-F397A98713CA}"/>
                </a:ext>
              </a:extLst>
            </p:cNvPr>
            <p:cNvSpPr txBox="1"/>
            <p:nvPr/>
          </p:nvSpPr>
          <p:spPr>
            <a:xfrm>
              <a:off x="9521202" y="3859629"/>
              <a:ext cx="1913253" cy="92019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/>
                <a:t>The remainder of data is on disk</a:t>
              </a:r>
            </a:p>
            <a:p>
              <a:r>
                <a:rPr lang="en-US" sz="2400" dirty="0"/>
                <a:t>(up to petabytes!)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811615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D63120-D718-B347-9293-2C2E65F722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Databases are performance bottlenecks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BAF918-3E03-BE4F-A370-63D22337D4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3471" y="1146875"/>
            <a:ext cx="8121865" cy="5594888"/>
          </a:xfrm>
        </p:spPr>
        <p:txBody>
          <a:bodyPr>
            <a:normAutofit/>
          </a:bodyPr>
          <a:lstStyle/>
          <a:p>
            <a:r>
              <a:rPr lang="en-US" dirty="0"/>
              <a:t>Why is load balancer not the bottleneck in this design?</a:t>
            </a:r>
          </a:p>
          <a:p>
            <a:pPr marL="0" indent="0">
              <a:buNone/>
            </a:pPr>
            <a:endParaRPr lang="en-US" dirty="0"/>
          </a:p>
          <a:p>
            <a:pPr lvl="1"/>
            <a:r>
              <a:rPr lang="en-US" dirty="0"/>
              <a:t>Load balancer does much less work per request than the database.</a:t>
            </a:r>
          </a:p>
          <a:p>
            <a:r>
              <a:rPr lang="en-US" dirty="0"/>
              <a:t>Why not create clones of the database?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r>
              <a:rPr lang="en-US" dirty="0"/>
              <a:t>Traditional scalable service design relies on a single shared database for </a:t>
            </a:r>
            <a:r>
              <a:rPr lang="en-US" b="1" dirty="0"/>
              <a:t>coordination</a:t>
            </a:r>
            <a:r>
              <a:rPr lang="en-US" dirty="0"/>
              <a:t>.  App clones share state through the database.</a:t>
            </a:r>
          </a:p>
          <a:p>
            <a:pPr lvl="1"/>
            <a:r>
              <a:rPr lang="en-US" dirty="0"/>
              <a:t>However, we'll learn some tricks in this lecture.</a:t>
            </a:r>
          </a:p>
          <a:p>
            <a:pPr lvl="1"/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0F49426-3A72-A945-9C3E-BFF097C30B71}"/>
              </a:ext>
            </a:extLst>
          </p:cNvPr>
          <p:cNvSpPr/>
          <p:nvPr/>
        </p:nvSpPr>
        <p:spPr>
          <a:xfrm>
            <a:off x="9380191" y="1680275"/>
            <a:ext cx="1132115" cy="76417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Load Balancer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62E8C44-555D-0F48-B69B-E65F73C84D2C}"/>
              </a:ext>
            </a:extLst>
          </p:cNvPr>
          <p:cNvSpPr/>
          <p:nvPr/>
        </p:nvSpPr>
        <p:spPr>
          <a:xfrm>
            <a:off x="9310521" y="2965852"/>
            <a:ext cx="992777" cy="796835"/>
          </a:xfrm>
          <a:prstGeom prst="rect">
            <a:avLst/>
          </a:prstGeom>
          <a:solidFill>
            <a:srgbClr val="00B0F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App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74E6DCA-BFF0-D34F-A8B1-C9018EFB76B9}"/>
              </a:ext>
            </a:extLst>
          </p:cNvPr>
          <p:cNvSpPr/>
          <p:nvPr/>
        </p:nvSpPr>
        <p:spPr>
          <a:xfrm>
            <a:off x="9380191" y="3020700"/>
            <a:ext cx="992777" cy="796835"/>
          </a:xfrm>
          <a:prstGeom prst="rect">
            <a:avLst/>
          </a:prstGeom>
          <a:solidFill>
            <a:srgbClr val="00B0F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App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4D11EDC-0D76-EB4C-95F6-01167485D0DA}"/>
              </a:ext>
            </a:extLst>
          </p:cNvPr>
          <p:cNvSpPr/>
          <p:nvPr/>
        </p:nvSpPr>
        <p:spPr>
          <a:xfrm>
            <a:off x="9449861" y="3080757"/>
            <a:ext cx="992777" cy="796835"/>
          </a:xfrm>
          <a:prstGeom prst="rect">
            <a:avLst/>
          </a:prstGeom>
          <a:solidFill>
            <a:srgbClr val="00B0F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App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15CD663-FA23-624E-AD97-90D13767C043}"/>
              </a:ext>
            </a:extLst>
          </p:cNvPr>
          <p:cNvSpPr/>
          <p:nvPr/>
        </p:nvSpPr>
        <p:spPr>
          <a:xfrm>
            <a:off x="9519529" y="3140814"/>
            <a:ext cx="992777" cy="796835"/>
          </a:xfrm>
          <a:prstGeom prst="rect">
            <a:avLst/>
          </a:prstGeom>
          <a:solidFill>
            <a:srgbClr val="00B0F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App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DF6F5F2-DDB0-E744-887B-5EF0EA993251}"/>
              </a:ext>
            </a:extLst>
          </p:cNvPr>
          <p:cNvSpPr/>
          <p:nvPr/>
        </p:nvSpPr>
        <p:spPr>
          <a:xfrm>
            <a:off x="9589197" y="3200871"/>
            <a:ext cx="992777" cy="796835"/>
          </a:xfrm>
          <a:prstGeom prst="rect">
            <a:avLst/>
          </a:prstGeom>
          <a:solidFill>
            <a:srgbClr val="00B0F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</a:rPr>
              <a:t>App clones</a:t>
            </a: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3093800A-431E-354A-BE68-75AE7C4E39B5}"/>
              </a:ext>
            </a:extLst>
          </p:cNvPr>
          <p:cNvCxnSpPr>
            <a:cxnSpLocks/>
            <a:endCxn id="17" idx="1"/>
          </p:cNvCxnSpPr>
          <p:nvPr/>
        </p:nvCxnSpPr>
        <p:spPr>
          <a:xfrm>
            <a:off x="9946249" y="4035587"/>
            <a:ext cx="0" cy="538367"/>
          </a:xfrm>
          <a:prstGeom prst="straightConnector1">
            <a:avLst/>
          </a:prstGeom>
          <a:ln w="28575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BFAC741C-B99E-0B4C-ABEE-5B2C220E1F20}"/>
              </a:ext>
            </a:extLst>
          </p:cNvPr>
          <p:cNvCxnSpPr>
            <a:cxnSpLocks/>
            <a:stCxn id="4" idx="2"/>
          </p:cNvCxnSpPr>
          <p:nvPr/>
        </p:nvCxnSpPr>
        <p:spPr>
          <a:xfrm>
            <a:off x="9946249" y="2444452"/>
            <a:ext cx="0" cy="516191"/>
          </a:xfrm>
          <a:prstGeom prst="straightConnector1">
            <a:avLst/>
          </a:prstGeom>
          <a:ln w="28575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Magnetic Disk 16">
            <a:extLst>
              <a:ext uri="{FF2B5EF4-FFF2-40B4-BE49-F238E27FC236}">
                <a16:creationId xmlns:a16="http://schemas.microsoft.com/office/drawing/2014/main" id="{2B43D777-89CD-BF40-A571-ED78F7233B08}"/>
              </a:ext>
            </a:extLst>
          </p:cNvPr>
          <p:cNvSpPr/>
          <p:nvPr/>
        </p:nvSpPr>
        <p:spPr>
          <a:xfrm>
            <a:off x="9165795" y="4573954"/>
            <a:ext cx="1560908" cy="1430606"/>
          </a:xfrm>
          <a:prstGeom prst="flowChartMagneticDisk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</a:rPr>
              <a:t>Shared Database</a:t>
            </a: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2583F908-493C-ED48-9E3C-7B8D58D50633}"/>
              </a:ext>
            </a:extLst>
          </p:cNvPr>
          <p:cNvGrpSpPr/>
          <p:nvPr/>
        </p:nvGrpSpPr>
        <p:grpSpPr>
          <a:xfrm>
            <a:off x="7169013" y="1681047"/>
            <a:ext cx="929898" cy="884264"/>
            <a:chOff x="10763181" y="2345404"/>
            <a:chExt cx="1139517" cy="1083596"/>
          </a:xfrm>
        </p:grpSpPr>
        <p:sp>
          <p:nvSpPr>
            <p:cNvPr id="19" name="Octagon 18">
              <a:extLst>
                <a:ext uri="{FF2B5EF4-FFF2-40B4-BE49-F238E27FC236}">
                  <a16:creationId xmlns:a16="http://schemas.microsoft.com/office/drawing/2014/main" id="{882B9A85-616D-C543-B685-8213532273B5}"/>
                </a:ext>
              </a:extLst>
            </p:cNvPr>
            <p:cNvSpPr/>
            <p:nvPr/>
          </p:nvSpPr>
          <p:spPr>
            <a:xfrm>
              <a:off x="10763181" y="2345404"/>
              <a:ext cx="1139517" cy="1083596"/>
            </a:xfrm>
            <a:prstGeom prst="octagon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/>
            </a:p>
          </p:txBody>
        </p:sp>
        <p:sp>
          <p:nvSpPr>
            <p:cNvPr id="20" name="Octagon 19">
              <a:extLst>
                <a:ext uri="{FF2B5EF4-FFF2-40B4-BE49-F238E27FC236}">
                  <a16:creationId xmlns:a16="http://schemas.microsoft.com/office/drawing/2014/main" id="{510AF8C3-7039-6846-B84E-FD9AC5541ABF}"/>
                </a:ext>
              </a:extLst>
            </p:cNvPr>
            <p:cNvSpPr/>
            <p:nvPr/>
          </p:nvSpPr>
          <p:spPr>
            <a:xfrm>
              <a:off x="10805912" y="2396681"/>
              <a:ext cx="1045509" cy="991382"/>
            </a:xfrm>
            <a:prstGeom prst="octagon">
              <a:avLst/>
            </a:prstGeom>
            <a:solidFill>
              <a:srgbClr val="C00000"/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91532814-7EAD-FC4B-80A8-4771EE9C9960}"/>
                </a:ext>
              </a:extLst>
            </p:cNvPr>
            <p:cNvSpPr/>
            <p:nvPr/>
          </p:nvSpPr>
          <p:spPr>
            <a:xfrm>
              <a:off x="10763181" y="2345404"/>
              <a:ext cx="1139517" cy="108359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STOP</a:t>
              </a:r>
              <a:br>
                <a:rPr lang="en-US" sz="16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en-US" sz="12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and</a:t>
              </a:r>
              <a:br>
                <a:rPr lang="en-US" sz="16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en-US" sz="16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THINK</a:t>
              </a:r>
            </a:p>
          </p:txBody>
        </p:sp>
      </p:grpSp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0A6C93FF-265E-8641-A562-B518EAF90B4D}"/>
              </a:ext>
            </a:extLst>
          </p:cNvPr>
          <p:cNvCxnSpPr>
            <a:cxnSpLocks/>
          </p:cNvCxnSpPr>
          <p:nvPr/>
        </p:nvCxnSpPr>
        <p:spPr>
          <a:xfrm>
            <a:off x="9946249" y="1164084"/>
            <a:ext cx="0" cy="516191"/>
          </a:xfrm>
          <a:prstGeom prst="straightConnector1">
            <a:avLst/>
          </a:prstGeom>
          <a:ln w="28575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extBox 36">
            <a:extLst>
              <a:ext uri="{FF2B5EF4-FFF2-40B4-BE49-F238E27FC236}">
                <a16:creationId xmlns:a16="http://schemas.microsoft.com/office/drawing/2014/main" id="{0ED944C4-0C5C-C745-8592-B79E074C5F8C}"/>
              </a:ext>
            </a:extLst>
          </p:cNvPr>
          <p:cNvSpPr txBox="1"/>
          <p:nvPr/>
        </p:nvSpPr>
        <p:spPr>
          <a:xfrm>
            <a:off x="9425911" y="746765"/>
            <a:ext cx="10504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/>
              <a:t>Request</a:t>
            </a:r>
            <a:endParaRPr lang="en-US" dirty="0"/>
          </a:p>
        </p:txBody>
      </p:sp>
      <p:grpSp>
        <p:nvGrpSpPr>
          <p:cNvPr id="38" name="Group 37">
            <a:extLst>
              <a:ext uri="{FF2B5EF4-FFF2-40B4-BE49-F238E27FC236}">
                <a16:creationId xmlns:a16="http://schemas.microsoft.com/office/drawing/2014/main" id="{592C0F3D-EEF9-2749-8618-CD8DCB2EE1D1}"/>
              </a:ext>
            </a:extLst>
          </p:cNvPr>
          <p:cNvGrpSpPr/>
          <p:nvPr/>
        </p:nvGrpSpPr>
        <p:grpSpPr>
          <a:xfrm>
            <a:off x="7127168" y="3862638"/>
            <a:ext cx="929898" cy="884264"/>
            <a:chOff x="10763181" y="2345404"/>
            <a:chExt cx="1139517" cy="1083596"/>
          </a:xfrm>
        </p:grpSpPr>
        <p:sp>
          <p:nvSpPr>
            <p:cNvPr id="39" name="Octagon 38">
              <a:extLst>
                <a:ext uri="{FF2B5EF4-FFF2-40B4-BE49-F238E27FC236}">
                  <a16:creationId xmlns:a16="http://schemas.microsoft.com/office/drawing/2014/main" id="{74066338-FA3C-2D43-9E0E-F3B47CBB9ACF}"/>
                </a:ext>
              </a:extLst>
            </p:cNvPr>
            <p:cNvSpPr/>
            <p:nvPr/>
          </p:nvSpPr>
          <p:spPr>
            <a:xfrm>
              <a:off x="10763181" y="2345404"/>
              <a:ext cx="1139517" cy="1083596"/>
            </a:xfrm>
            <a:prstGeom prst="octagon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/>
            </a:p>
          </p:txBody>
        </p:sp>
        <p:sp>
          <p:nvSpPr>
            <p:cNvPr id="40" name="Octagon 39">
              <a:extLst>
                <a:ext uri="{FF2B5EF4-FFF2-40B4-BE49-F238E27FC236}">
                  <a16:creationId xmlns:a16="http://schemas.microsoft.com/office/drawing/2014/main" id="{4F20C831-F679-A540-A508-175D794ACE2C}"/>
                </a:ext>
              </a:extLst>
            </p:cNvPr>
            <p:cNvSpPr/>
            <p:nvPr/>
          </p:nvSpPr>
          <p:spPr>
            <a:xfrm>
              <a:off x="10805912" y="2396681"/>
              <a:ext cx="1045509" cy="991382"/>
            </a:xfrm>
            <a:prstGeom prst="octagon">
              <a:avLst/>
            </a:prstGeom>
            <a:solidFill>
              <a:srgbClr val="C00000"/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AE5DCC92-F08D-4841-8DBB-359BA2589142}"/>
                </a:ext>
              </a:extLst>
            </p:cNvPr>
            <p:cNvSpPr/>
            <p:nvPr/>
          </p:nvSpPr>
          <p:spPr>
            <a:xfrm>
              <a:off x="10763181" y="2345404"/>
              <a:ext cx="1139517" cy="108359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STOP</a:t>
              </a:r>
              <a:br>
                <a:rPr lang="en-US" sz="16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en-US" sz="12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and</a:t>
              </a:r>
              <a:br>
                <a:rPr lang="en-US" sz="16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en-US" sz="16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THINK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0003418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C09DCF-81C3-B845-A8D5-1B1EB00FAD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Relational Database performance optimizations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3CFB359-4357-744F-952B-A35EAD87722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Query planners </a:t>
            </a:r>
            <a:r>
              <a:rPr lang="en-US" dirty="0"/>
              <a:t>optimize order of table access and use of indexes:</a:t>
            </a:r>
          </a:p>
          <a:p>
            <a:pPr lvl="2"/>
            <a:r>
              <a:rPr lang="en-US" dirty="0"/>
              <a:t>SELECT * FROM user NATURAL JOIN post</a:t>
            </a:r>
            <a:br>
              <a:rPr lang="en-US" dirty="0"/>
            </a:br>
            <a:r>
              <a:rPr lang="en-US" dirty="0"/>
              <a:t>WHERE </a:t>
            </a:r>
            <a:r>
              <a:rPr lang="en-US" dirty="0" err="1"/>
              <a:t>post.date</a:t>
            </a:r>
            <a:r>
              <a:rPr lang="en-US" dirty="0"/>
              <a:t> &gt; "2010-01-01" AND </a:t>
            </a:r>
            <a:r>
              <a:rPr lang="en-US" dirty="0" err="1"/>
              <a:t>user.birth_year</a:t>
            </a:r>
            <a:r>
              <a:rPr lang="en-US" dirty="0"/>
              <a:t> &lt; 1920;</a:t>
            </a:r>
          </a:p>
          <a:p>
            <a:r>
              <a:rPr lang="en-US" dirty="0"/>
              <a:t>RAM is used to store the most important data and indexes.</a:t>
            </a:r>
          </a:p>
          <a:p>
            <a:r>
              <a:rPr lang="en-US" dirty="0"/>
              <a:t>Responses can be cached and replayed if data has not changed.</a:t>
            </a:r>
          </a:p>
          <a:p>
            <a:pPr marL="1828800" lvl="4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b="1" dirty="0">
                <a:solidFill>
                  <a:schemeClr val="accent6"/>
                </a:solidFill>
              </a:rPr>
              <a:t>To avoid a database bottleneck:</a:t>
            </a:r>
          </a:p>
          <a:p>
            <a:r>
              <a:rPr lang="en-US" dirty="0"/>
              <a:t>Avoid unnecessary queries (cache data in the frontend).</a:t>
            </a:r>
          </a:p>
          <a:p>
            <a:r>
              <a:rPr lang="en-US" dirty="0"/>
              <a:t>Buy a really fast machine, with plenty of RAM for caching.</a:t>
            </a:r>
          </a:p>
          <a:p>
            <a:r>
              <a:rPr lang="en-US" dirty="0"/>
              <a:t>Use the fastest possible disks (SSDs, RAID).</a:t>
            </a:r>
          </a:p>
          <a:p>
            <a:r>
              <a:rPr lang="en-US" dirty="0"/>
              <a:t>Use </a:t>
            </a:r>
            <a:r>
              <a:rPr lang="en-US" b="1" dirty="0"/>
              <a:t>read replicas </a:t>
            </a:r>
            <a:r>
              <a:rPr lang="en-US" dirty="0"/>
              <a:t>or</a:t>
            </a:r>
            <a:r>
              <a:rPr lang="en-US" b="1" dirty="0"/>
              <a:t> </a:t>
            </a:r>
            <a:r>
              <a:rPr lang="en-US" b="1" dirty="0" err="1"/>
              <a:t>sharding</a:t>
            </a:r>
            <a:r>
              <a:rPr lang="en-US" b="1" dirty="0"/>
              <a:t> </a:t>
            </a:r>
            <a:r>
              <a:rPr lang="en-US" dirty="0"/>
              <a:t>– </a:t>
            </a:r>
            <a:r>
              <a:rPr lang="en-US" i="1" dirty="0"/>
              <a:t>Horizontal Scaling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445B489-1DEA-2948-8188-55F51FB3AC88}"/>
              </a:ext>
            </a:extLst>
          </p:cNvPr>
          <p:cNvSpPr txBox="1"/>
          <p:nvPr/>
        </p:nvSpPr>
        <p:spPr>
          <a:xfrm>
            <a:off x="10238472" y="5154434"/>
            <a:ext cx="129218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i="1" dirty="0"/>
              <a:t>Vertical</a:t>
            </a:r>
            <a:br>
              <a:rPr lang="en-US" sz="2800" i="1" dirty="0"/>
            </a:br>
            <a:r>
              <a:rPr lang="en-US" sz="2800" i="1" dirty="0"/>
              <a:t>Scaling</a:t>
            </a:r>
          </a:p>
        </p:txBody>
      </p:sp>
      <p:sp>
        <p:nvSpPr>
          <p:cNvPr id="6" name="Right Brace 5">
            <a:extLst>
              <a:ext uri="{FF2B5EF4-FFF2-40B4-BE49-F238E27FC236}">
                <a16:creationId xmlns:a16="http://schemas.microsoft.com/office/drawing/2014/main" id="{A2F3EED4-E87B-934A-BEDC-6E28FF41A030}"/>
              </a:ext>
            </a:extLst>
          </p:cNvPr>
          <p:cNvSpPr/>
          <p:nvPr/>
        </p:nvSpPr>
        <p:spPr>
          <a:xfrm>
            <a:off x="9885886" y="5119095"/>
            <a:ext cx="218941" cy="953036"/>
          </a:xfrm>
          <a:prstGeom prst="rightBrace">
            <a:avLst>
              <a:gd name="adj1" fmla="val 39559"/>
              <a:gd name="adj2" fmla="val 50000"/>
            </a:avLst>
          </a:prstGeom>
          <a:ln w="1905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5C82ECC0-45C8-2C41-8571-E57067D1315E}"/>
              </a:ext>
            </a:extLst>
          </p:cNvPr>
          <p:cNvGrpSpPr/>
          <p:nvPr/>
        </p:nvGrpSpPr>
        <p:grpSpPr>
          <a:xfrm>
            <a:off x="9995356" y="1637720"/>
            <a:ext cx="844062" cy="810337"/>
            <a:chOff x="10763181" y="2345404"/>
            <a:chExt cx="1139517" cy="1083596"/>
          </a:xfrm>
        </p:grpSpPr>
        <p:sp>
          <p:nvSpPr>
            <p:cNvPr id="8" name="Octagon 7">
              <a:extLst>
                <a:ext uri="{FF2B5EF4-FFF2-40B4-BE49-F238E27FC236}">
                  <a16:creationId xmlns:a16="http://schemas.microsoft.com/office/drawing/2014/main" id="{1FB48E4D-547B-A349-951A-3E0EE75BEDA3}"/>
                </a:ext>
              </a:extLst>
            </p:cNvPr>
            <p:cNvSpPr/>
            <p:nvPr/>
          </p:nvSpPr>
          <p:spPr>
            <a:xfrm>
              <a:off x="10763181" y="2345404"/>
              <a:ext cx="1139517" cy="1083596"/>
            </a:xfrm>
            <a:prstGeom prst="octagon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00"/>
            </a:p>
          </p:txBody>
        </p:sp>
        <p:sp>
          <p:nvSpPr>
            <p:cNvPr id="9" name="Octagon 8">
              <a:extLst>
                <a:ext uri="{FF2B5EF4-FFF2-40B4-BE49-F238E27FC236}">
                  <a16:creationId xmlns:a16="http://schemas.microsoft.com/office/drawing/2014/main" id="{3F26EFD2-AACC-7942-8562-B20914EAAD41}"/>
                </a:ext>
              </a:extLst>
            </p:cNvPr>
            <p:cNvSpPr/>
            <p:nvPr/>
          </p:nvSpPr>
          <p:spPr>
            <a:xfrm>
              <a:off x="10807550" y="2396681"/>
              <a:ext cx="1045508" cy="991382"/>
            </a:xfrm>
            <a:prstGeom prst="octagon">
              <a:avLst/>
            </a:prstGeom>
            <a:solidFill>
              <a:srgbClr val="C00000"/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1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3C99E986-8A36-8345-ADDF-AA0570D8CC31}"/>
                </a:ext>
              </a:extLst>
            </p:cNvPr>
            <p:cNvSpPr/>
            <p:nvPr/>
          </p:nvSpPr>
          <p:spPr>
            <a:xfrm>
              <a:off x="10763181" y="2345404"/>
              <a:ext cx="1139517" cy="108359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STOP</a:t>
              </a:r>
              <a:br>
                <a:rPr lang="en-US" sz="14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en-US" sz="11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and</a:t>
              </a:r>
              <a:br>
                <a:rPr lang="en-US" sz="14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en-US" sz="14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THINK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1787499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Read replicas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0ED187A3-ECF3-DD43-8818-6EBA6B4447A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712677" y="1084882"/>
            <a:ext cx="7190021" cy="5625884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Often, &gt; 95% of DB traffic is </a:t>
            </a:r>
            <a:r>
              <a:rPr lang="en-US" b="1" dirty="0"/>
              <a:t>reads</a:t>
            </a:r>
            <a:r>
              <a:rPr lang="en-US" dirty="0"/>
              <a:t>.</a:t>
            </a:r>
          </a:p>
          <a:p>
            <a:r>
              <a:rPr lang="en-US" b="1" dirty="0"/>
              <a:t>Replica</a:t>
            </a:r>
            <a:r>
              <a:rPr lang="en-US" dirty="0"/>
              <a:t> servers each have a </a:t>
            </a:r>
            <a:r>
              <a:rPr lang="en-US" b="1" dirty="0"/>
              <a:t>full copy </a:t>
            </a:r>
            <a:r>
              <a:rPr lang="en-US" dirty="0"/>
              <a:t>of all the data, and they can handle read requests (SELECT).</a:t>
            </a:r>
          </a:p>
          <a:p>
            <a:r>
              <a:rPr lang="en-US" dirty="0"/>
              <a:t>All writes (UPDATE, DELETE) must go to the </a:t>
            </a:r>
            <a:r>
              <a:rPr lang="en-US" b="1" dirty="0"/>
              <a:t>Primary</a:t>
            </a:r>
            <a:r>
              <a:rPr lang="en-US" dirty="0"/>
              <a:t> server (a.k.a. Main, Master)</a:t>
            </a:r>
          </a:p>
          <a:p>
            <a:r>
              <a:rPr lang="en-US" dirty="0"/>
              <a:t>Data changes are pushed to read replicas.</a:t>
            </a:r>
          </a:p>
          <a:p>
            <a:r>
              <a:rPr lang="en-US" dirty="0"/>
              <a:t>However, replicas may be slightly behind the primary, so read requests that are sensitive to consistency should use the primary.</a:t>
            </a:r>
          </a:p>
          <a:p>
            <a:r>
              <a:rPr lang="en-US" dirty="0"/>
              <a:t>Too many replicas would make the data push process a bottleneck in the primary.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ADB1990F-130D-7E43-AB7B-0C022A5BFC1C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-560969" y="1373640"/>
            <a:ext cx="5868691" cy="4401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52389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limits the number of read replicas?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0ED187A3-ECF3-DD43-8818-6EBA6B4447A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289302" y="1084882"/>
            <a:ext cx="11613397" cy="5625884"/>
          </a:xfrm>
        </p:spPr>
        <p:txBody>
          <a:bodyPr>
            <a:normAutofit/>
          </a:bodyPr>
          <a:lstStyle/>
          <a:p>
            <a:r>
              <a:rPr lang="en-US" dirty="0"/>
              <a:t>This design is not infinitely scalable.</a:t>
            </a:r>
          </a:p>
          <a:p>
            <a:r>
              <a:rPr lang="en-US" dirty="0"/>
              <a:t>The Primary is a central bottleneck and single point of failure.</a:t>
            </a:r>
          </a:p>
          <a:p>
            <a:r>
              <a:rPr lang="en-US" dirty="0"/>
              <a:t>If there are N replicas, Primary must send N copies of each write.</a:t>
            </a:r>
          </a:p>
          <a:p>
            <a:r>
              <a:rPr lang="en-US" dirty="0"/>
              <a:t>If there are R times as many reads as writes, and we want to equalize load on Primary and Replicas (to the max machine capacity), we get:</a:t>
            </a:r>
          </a:p>
          <a:p>
            <a:pPr marL="457200" lvl="1" indent="0" algn="ctr">
              <a:buNone/>
            </a:pPr>
            <a:r>
              <a:rPr lang="en-US" sz="2400" dirty="0" err="1"/>
              <a:t>primary_load</a:t>
            </a:r>
            <a:r>
              <a:rPr lang="en-US" sz="2400" dirty="0"/>
              <a:t> = </a:t>
            </a:r>
            <a:r>
              <a:rPr lang="en-US" sz="2400" dirty="0" err="1"/>
              <a:t>repl_load</a:t>
            </a:r>
            <a:endParaRPr lang="en-US" sz="2400" dirty="0"/>
          </a:p>
          <a:p>
            <a:pPr marL="457200" lvl="1" indent="0" algn="ctr">
              <a:buNone/>
            </a:pPr>
            <a:r>
              <a:rPr lang="en-US" sz="2400" dirty="0" err="1"/>
              <a:t>primary_reads</a:t>
            </a:r>
            <a:r>
              <a:rPr lang="en-US" sz="2400" dirty="0"/>
              <a:t> + </a:t>
            </a:r>
            <a:r>
              <a:rPr lang="en-US" sz="2400" dirty="0" err="1"/>
              <a:t>primary_writes</a:t>
            </a:r>
            <a:r>
              <a:rPr lang="en-US" sz="2400" dirty="0"/>
              <a:t> + </a:t>
            </a:r>
            <a:r>
              <a:rPr lang="en-US" sz="2400" dirty="0" err="1"/>
              <a:t>data_xfer</a:t>
            </a:r>
            <a:r>
              <a:rPr lang="en-US" sz="2400" dirty="0"/>
              <a:t> = </a:t>
            </a:r>
            <a:r>
              <a:rPr lang="en-US" sz="2400" dirty="0" err="1"/>
              <a:t>repl_reads</a:t>
            </a:r>
            <a:r>
              <a:rPr lang="en-US" sz="2400" dirty="0"/>
              <a:t> + </a:t>
            </a:r>
            <a:r>
              <a:rPr lang="en-US" sz="2400" dirty="0" err="1"/>
              <a:t>repl_writes</a:t>
            </a:r>
            <a:r>
              <a:rPr lang="en-US" sz="2400" dirty="0"/>
              <a:t> + </a:t>
            </a:r>
            <a:r>
              <a:rPr lang="en-US" sz="2400" dirty="0" err="1"/>
              <a:t>data_xfer</a:t>
            </a:r>
            <a:endParaRPr lang="en-US" sz="2400" dirty="0"/>
          </a:p>
          <a:p>
            <a:pPr marL="457200" lvl="1" indent="0" algn="ctr">
              <a:buNone/>
            </a:pPr>
            <a:r>
              <a:rPr lang="en-US" sz="2400" dirty="0"/>
              <a:t>0 + 1 + N = R + 0 + 1</a:t>
            </a:r>
          </a:p>
          <a:p>
            <a:pPr marL="457200" lvl="1" indent="0" algn="ctr">
              <a:buNone/>
            </a:pPr>
            <a:r>
              <a:rPr lang="en-US" sz="2400" dirty="0"/>
              <a:t>N = R</a:t>
            </a:r>
          </a:p>
          <a:p>
            <a:r>
              <a:rPr lang="en-US" dirty="0"/>
              <a:t>Here, the optimal number of replicas is directly proportional to the ratio of reads to writes, perhaps about ten in a typical application.</a:t>
            </a:r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E7A90176-ABA4-664B-85FF-58AA7FACEDF0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9023684" y="-559321"/>
            <a:ext cx="3697705" cy="2773279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EEE15F37-C95B-FE4A-9799-642A17FE3C03}"/>
              </a:ext>
            </a:extLst>
          </p:cNvPr>
          <p:cNvGrpSpPr/>
          <p:nvPr/>
        </p:nvGrpSpPr>
        <p:grpSpPr>
          <a:xfrm>
            <a:off x="8601653" y="864864"/>
            <a:ext cx="844062" cy="810337"/>
            <a:chOff x="10763181" y="2345404"/>
            <a:chExt cx="1139517" cy="1083596"/>
          </a:xfrm>
        </p:grpSpPr>
        <p:sp>
          <p:nvSpPr>
            <p:cNvPr id="7" name="Octagon 6">
              <a:extLst>
                <a:ext uri="{FF2B5EF4-FFF2-40B4-BE49-F238E27FC236}">
                  <a16:creationId xmlns:a16="http://schemas.microsoft.com/office/drawing/2014/main" id="{34DA3BD3-D2AB-5347-9E61-0E1DB661ABDE}"/>
                </a:ext>
              </a:extLst>
            </p:cNvPr>
            <p:cNvSpPr/>
            <p:nvPr/>
          </p:nvSpPr>
          <p:spPr>
            <a:xfrm>
              <a:off x="10763181" y="2345404"/>
              <a:ext cx="1139517" cy="1083596"/>
            </a:xfrm>
            <a:prstGeom prst="octagon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00"/>
            </a:p>
          </p:txBody>
        </p:sp>
        <p:sp>
          <p:nvSpPr>
            <p:cNvPr id="9" name="Octagon 8">
              <a:extLst>
                <a:ext uri="{FF2B5EF4-FFF2-40B4-BE49-F238E27FC236}">
                  <a16:creationId xmlns:a16="http://schemas.microsoft.com/office/drawing/2014/main" id="{4A9AF911-3601-E842-A905-2D15A7EFEB8B}"/>
                </a:ext>
              </a:extLst>
            </p:cNvPr>
            <p:cNvSpPr/>
            <p:nvPr/>
          </p:nvSpPr>
          <p:spPr>
            <a:xfrm>
              <a:off x="10807550" y="2396681"/>
              <a:ext cx="1045508" cy="991382"/>
            </a:xfrm>
            <a:prstGeom prst="octagon">
              <a:avLst/>
            </a:prstGeom>
            <a:solidFill>
              <a:srgbClr val="C00000"/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1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39CF6BE2-4039-DD49-93C8-FECA4501CDA2}"/>
                </a:ext>
              </a:extLst>
            </p:cNvPr>
            <p:cNvSpPr/>
            <p:nvPr/>
          </p:nvSpPr>
          <p:spPr>
            <a:xfrm>
              <a:off x="10763181" y="2345404"/>
              <a:ext cx="1139517" cy="108359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STOP</a:t>
              </a:r>
              <a:br>
                <a:rPr lang="en-US" sz="14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en-US" sz="11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and</a:t>
              </a:r>
              <a:br>
                <a:rPr lang="en-US" sz="14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en-US" sz="14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THINK</a:t>
              </a:r>
            </a:p>
          </p:txBody>
        </p:sp>
      </p:grpSp>
      <p:sp>
        <p:nvSpPr>
          <p:cNvPr id="15" name="Rectangular Callout 14">
            <a:extLst>
              <a:ext uri="{FF2B5EF4-FFF2-40B4-BE49-F238E27FC236}">
                <a16:creationId xmlns:a16="http://schemas.microsoft.com/office/drawing/2014/main" id="{B1EBD017-DAE1-0241-BDFA-9442F3D410B0}"/>
              </a:ext>
            </a:extLst>
          </p:cNvPr>
          <p:cNvSpPr/>
          <p:nvPr/>
        </p:nvSpPr>
        <p:spPr>
          <a:xfrm>
            <a:off x="6743410" y="6317360"/>
            <a:ext cx="4511883" cy="431752"/>
          </a:xfrm>
          <a:prstGeom prst="wedgeRectCallout">
            <a:avLst>
              <a:gd name="adj1" fmla="val 35277"/>
              <a:gd name="adj2" fmla="val 88128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/>
              <a:t>Ideas for greater scaling of reads?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495DC1AA-187D-FB44-9D96-099302F7B664}"/>
              </a:ext>
            </a:extLst>
          </p:cNvPr>
          <p:cNvGrpSpPr/>
          <p:nvPr/>
        </p:nvGrpSpPr>
        <p:grpSpPr>
          <a:xfrm>
            <a:off x="11045951" y="5900429"/>
            <a:ext cx="844062" cy="810337"/>
            <a:chOff x="10763181" y="2345404"/>
            <a:chExt cx="1139517" cy="1083596"/>
          </a:xfrm>
        </p:grpSpPr>
        <p:sp>
          <p:nvSpPr>
            <p:cNvPr id="12" name="Octagon 11">
              <a:extLst>
                <a:ext uri="{FF2B5EF4-FFF2-40B4-BE49-F238E27FC236}">
                  <a16:creationId xmlns:a16="http://schemas.microsoft.com/office/drawing/2014/main" id="{2E5A5CCA-BEB8-3A49-9F0A-BC1824796405}"/>
                </a:ext>
              </a:extLst>
            </p:cNvPr>
            <p:cNvSpPr/>
            <p:nvPr/>
          </p:nvSpPr>
          <p:spPr>
            <a:xfrm>
              <a:off x="10763181" y="2345404"/>
              <a:ext cx="1139517" cy="1083596"/>
            </a:xfrm>
            <a:prstGeom prst="octagon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00"/>
            </a:p>
          </p:txBody>
        </p:sp>
        <p:sp>
          <p:nvSpPr>
            <p:cNvPr id="13" name="Octagon 12">
              <a:extLst>
                <a:ext uri="{FF2B5EF4-FFF2-40B4-BE49-F238E27FC236}">
                  <a16:creationId xmlns:a16="http://schemas.microsoft.com/office/drawing/2014/main" id="{E741A81B-9C0C-ED41-A6A9-F2C26A3D87B1}"/>
                </a:ext>
              </a:extLst>
            </p:cNvPr>
            <p:cNvSpPr/>
            <p:nvPr/>
          </p:nvSpPr>
          <p:spPr>
            <a:xfrm>
              <a:off x="10807550" y="2396681"/>
              <a:ext cx="1045508" cy="991382"/>
            </a:xfrm>
            <a:prstGeom prst="octagon">
              <a:avLst/>
            </a:prstGeom>
            <a:solidFill>
              <a:srgbClr val="C00000"/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1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3219BCD0-E848-CD4F-92AC-EC98A646932A}"/>
                </a:ext>
              </a:extLst>
            </p:cNvPr>
            <p:cNvSpPr/>
            <p:nvPr/>
          </p:nvSpPr>
          <p:spPr>
            <a:xfrm>
              <a:off x="10763181" y="2345404"/>
              <a:ext cx="1139517" cy="108359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STOP</a:t>
              </a:r>
              <a:br>
                <a:rPr lang="en-US" sz="14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en-US" sz="11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and</a:t>
              </a:r>
              <a:br>
                <a:rPr lang="en-US" sz="14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en-US" sz="14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THINK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548154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0C23D2-E270-1847-85EC-56541B2C80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Multi-level replication can extend read-scalability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874470-1A26-6D4F-8C71-60EF1E8D88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0" y="1146875"/>
            <a:ext cx="5954448" cy="5594888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dirty="0"/>
              <a:t>Where do read requests go? 🛑</a:t>
            </a:r>
          </a:p>
          <a:p>
            <a:pPr lvl="1"/>
            <a:r>
              <a:rPr lang="en-US" dirty="0"/>
              <a:t>To the bottom level replicas.</a:t>
            </a:r>
            <a:br>
              <a:rPr lang="en-US" dirty="0"/>
            </a:br>
            <a:r>
              <a:rPr lang="en-US" dirty="0"/>
              <a:t>(nine are shown in this diagram)</a:t>
            </a:r>
          </a:p>
          <a:p>
            <a:pPr marL="0" indent="0">
              <a:buNone/>
            </a:pPr>
            <a:r>
              <a:rPr lang="en-US" dirty="0"/>
              <a:t>Why not read from middle replicas? 🛑</a:t>
            </a:r>
          </a:p>
          <a:p>
            <a:pPr lvl="1"/>
            <a:r>
              <a:rPr lang="en-US" dirty="0"/>
              <a:t>Like the primary, they are busy pushing writes to their many children.</a:t>
            </a:r>
          </a:p>
          <a:p>
            <a:pPr marL="0" indent="0">
              <a:buNone/>
            </a:pPr>
            <a:r>
              <a:rPr lang="en-US" dirty="0"/>
              <a:t>Where do write requests go? 🛑</a:t>
            </a:r>
          </a:p>
          <a:p>
            <a:pPr lvl="1"/>
            <a:r>
              <a:rPr lang="en-US" dirty="0"/>
              <a:t>To the one primary.</a:t>
            </a:r>
          </a:p>
          <a:p>
            <a:pPr marL="0" indent="0">
              <a:buNone/>
            </a:pPr>
            <a:r>
              <a:rPr lang="en-US" dirty="0"/>
              <a:t>Can we add more replication levels</a:t>
            </a:r>
            <a:br>
              <a:rPr lang="en-US" dirty="0"/>
            </a:br>
            <a:r>
              <a:rPr lang="en-US" dirty="0"/>
              <a:t>(to achieve arbitrary </a:t>
            </a:r>
            <a:r>
              <a:rPr lang="en-US" i="1" dirty="0"/>
              <a:t>width</a:t>
            </a:r>
            <a:r>
              <a:rPr lang="en-US" dirty="0"/>
              <a:t>)? 🛑</a:t>
            </a:r>
          </a:p>
          <a:p>
            <a:pPr lvl="1"/>
            <a:r>
              <a:rPr lang="en-US" dirty="0"/>
              <a:t>Yes, but each level adds more </a:t>
            </a:r>
            <a:r>
              <a:rPr lang="en-US" b="1" dirty="0"/>
              <a:t>delay</a:t>
            </a:r>
            <a:r>
              <a:rPr lang="en-US" dirty="0"/>
              <a:t> between write at primary and data availability at read replicas.</a:t>
            </a:r>
          </a:p>
        </p:txBody>
      </p:sp>
      <p:sp>
        <p:nvSpPr>
          <p:cNvPr id="4" name="Magnetic Disk 3">
            <a:extLst>
              <a:ext uri="{FF2B5EF4-FFF2-40B4-BE49-F238E27FC236}">
                <a16:creationId xmlns:a16="http://schemas.microsoft.com/office/drawing/2014/main" id="{AEEAFE6F-A1FF-0347-91F8-DE9511EF99ED}"/>
              </a:ext>
            </a:extLst>
          </p:cNvPr>
          <p:cNvSpPr/>
          <p:nvPr/>
        </p:nvSpPr>
        <p:spPr>
          <a:xfrm>
            <a:off x="2420015" y="1551938"/>
            <a:ext cx="1166925" cy="883403"/>
          </a:xfrm>
          <a:prstGeom prst="flowChartMagneticDisk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</a:rPr>
              <a:t>Primary</a:t>
            </a:r>
          </a:p>
        </p:txBody>
      </p:sp>
      <p:sp>
        <p:nvSpPr>
          <p:cNvPr id="5" name="Magnetic Disk 4">
            <a:extLst>
              <a:ext uri="{FF2B5EF4-FFF2-40B4-BE49-F238E27FC236}">
                <a16:creationId xmlns:a16="http://schemas.microsoft.com/office/drawing/2014/main" id="{0FEDCD11-CC49-744C-85EE-D9A1FC24098F}"/>
              </a:ext>
            </a:extLst>
          </p:cNvPr>
          <p:cNvSpPr/>
          <p:nvPr/>
        </p:nvSpPr>
        <p:spPr>
          <a:xfrm>
            <a:off x="936195" y="2871506"/>
            <a:ext cx="1166925" cy="883403"/>
          </a:xfrm>
          <a:prstGeom prst="flowChartMagneticDisk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Middle Replica</a:t>
            </a:r>
          </a:p>
        </p:txBody>
      </p:sp>
      <p:sp>
        <p:nvSpPr>
          <p:cNvPr id="6" name="Magnetic Disk 5">
            <a:extLst>
              <a:ext uri="{FF2B5EF4-FFF2-40B4-BE49-F238E27FC236}">
                <a16:creationId xmlns:a16="http://schemas.microsoft.com/office/drawing/2014/main" id="{72538CD8-90BF-084B-9213-B1E9208F34DD}"/>
              </a:ext>
            </a:extLst>
          </p:cNvPr>
          <p:cNvSpPr/>
          <p:nvPr/>
        </p:nvSpPr>
        <p:spPr>
          <a:xfrm>
            <a:off x="2417752" y="2871506"/>
            <a:ext cx="1166925" cy="883403"/>
          </a:xfrm>
          <a:prstGeom prst="flowChartMagneticDisk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chemeClr val="tx1"/>
              </a:solidFill>
            </a:endParaRPr>
          </a:p>
          <a:p>
            <a:pPr algn="ctr"/>
            <a:r>
              <a:rPr lang="en-US" sz="1600" dirty="0">
                <a:solidFill>
                  <a:schemeClr val="tx1"/>
                </a:solidFill>
              </a:rPr>
              <a:t>Middle Replica</a:t>
            </a:r>
          </a:p>
          <a:p>
            <a:pPr algn="ctr"/>
            <a:endParaRPr lang="en-US" sz="1600" dirty="0">
              <a:solidFill>
                <a:schemeClr val="tx1"/>
              </a:solidFill>
            </a:endParaRPr>
          </a:p>
        </p:txBody>
      </p:sp>
      <p:sp>
        <p:nvSpPr>
          <p:cNvPr id="7" name="Magnetic Disk 6">
            <a:extLst>
              <a:ext uri="{FF2B5EF4-FFF2-40B4-BE49-F238E27FC236}">
                <a16:creationId xmlns:a16="http://schemas.microsoft.com/office/drawing/2014/main" id="{92904E0C-6C84-6241-930C-8CB6EB73C366}"/>
              </a:ext>
            </a:extLst>
          </p:cNvPr>
          <p:cNvSpPr/>
          <p:nvPr/>
        </p:nvSpPr>
        <p:spPr>
          <a:xfrm>
            <a:off x="3899309" y="2871506"/>
            <a:ext cx="1166925" cy="883403"/>
          </a:xfrm>
          <a:prstGeom prst="flowChartMagneticDisk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chemeClr val="tx1"/>
              </a:solidFill>
            </a:endParaRPr>
          </a:p>
          <a:p>
            <a:pPr algn="ctr"/>
            <a:r>
              <a:rPr lang="en-US" sz="1600" dirty="0">
                <a:solidFill>
                  <a:schemeClr val="tx1"/>
                </a:solidFill>
              </a:rPr>
              <a:t>Middle Replica</a:t>
            </a:r>
          </a:p>
          <a:p>
            <a:pPr algn="ctr"/>
            <a:endParaRPr lang="en-US" sz="1600" dirty="0">
              <a:solidFill>
                <a:schemeClr val="tx1"/>
              </a:solidFill>
            </a:endParaRPr>
          </a:p>
        </p:txBody>
      </p:sp>
      <p:sp>
        <p:nvSpPr>
          <p:cNvPr id="8" name="Magnetic Disk 7">
            <a:extLst>
              <a:ext uri="{FF2B5EF4-FFF2-40B4-BE49-F238E27FC236}">
                <a16:creationId xmlns:a16="http://schemas.microsoft.com/office/drawing/2014/main" id="{5A8D1932-9808-6A4D-ABEB-5150389B7C48}"/>
              </a:ext>
            </a:extLst>
          </p:cNvPr>
          <p:cNvSpPr/>
          <p:nvPr/>
        </p:nvSpPr>
        <p:spPr>
          <a:xfrm>
            <a:off x="141552" y="4198291"/>
            <a:ext cx="555519" cy="515317"/>
          </a:xfrm>
          <a:prstGeom prst="flowChartMagneticDisk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</a:rPr>
              <a:t>R</a:t>
            </a:r>
          </a:p>
        </p:txBody>
      </p:sp>
      <p:sp>
        <p:nvSpPr>
          <p:cNvPr id="9" name="Magnetic Disk 8">
            <a:extLst>
              <a:ext uri="{FF2B5EF4-FFF2-40B4-BE49-F238E27FC236}">
                <a16:creationId xmlns:a16="http://schemas.microsoft.com/office/drawing/2014/main" id="{0C52AF32-2085-6140-B3DD-A2F088BFBCC9}"/>
              </a:ext>
            </a:extLst>
          </p:cNvPr>
          <p:cNvSpPr/>
          <p:nvPr/>
        </p:nvSpPr>
        <p:spPr>
          <a:xfrm>
            <a:off x="787459" y="4198290"/>
            <a:ext cx="555520" cy="515317"/>
          </a:xfrm>
          <a:prstGeom prst="flowChartMagneticDisk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</a:rPr>
              <a:t>R</a:t>
            </a:r>
          </a:p>
        </p:txBody>
      </p:sp>
      <p:sp>
        <p:nvSpPr>
          <p:cNvPr id="11" name="Magnetic Disk 10">
            <a:extLst>
              <a:ext uri="{FF2B5EF4-FFF2-40B4-BE49-F238E27FC236}">
                <a16:creationId xmlns:a16="http://schemas.microsoft.com/office/drawing/2014/main" id="{FBCAFFBD-7A1A-5C45-B2C7-5CD0E1664EA0}"/>
              </a:ext>
            </a:extLst>
          </p:cNvPr>
          <p:cNvSpPr/>
          <p:nvPr/>
        </p:nvSpPr>
        <p:spPr>
          <a:xfrm>
            <a:off x="1427745" y="4198289"/>
            <a:ext cx="555520" cy="515317"/>
          </a:xfrm>
          <a:prstGeom prst="flowChartMagneticDisk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</a:rPr>
              <a:t>R</a:t>
            </a:r>
          </a:p>
        </p:txBody>
      </p:sp>
      <p:sp>
        <p:nvSpPr>
          <p:cNvPr id="12" name="Magnetic Disk 11">
            <a:extLst>
              <a:ext uri="{FF2B5EF4-FFF2-40B4-BE49-F238E27FC236}">
                <a16:creationId xmlns:a16="http://schemas.microsoft.com/office/drawing/2014/main" id="{87B9BD4E-8725-3346-A889-F315D92DA2BF}"/>
              </a:ext>
            </a:extLst>
          </p:cNvPr>
          <p:cNvSpPr/>
          <p:nvPr/>
        </p:nvSpPr>
        <p:spPr>
          <a:xfrm>
            <a:off x="2057596" y="4198291"/>
            <a:ext cx="555519" cy="515317"/>
          </a:xfrm>
          <a:prstGeom prst="flowChartMagneticDisk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</a:rPr>
              <a:t>R</a:t>
            </a:r>
          </a:p>
        </p:txBody>
      </p:sp>
      <p:sp>
        <p:nvSpPr>
          <p:cNvPr id="13" name="Magnetic Disk 12">
            <a:extLst>
              <a:ext uri="{FF2B5EF4-FFF2-40B4-BE49-F238E27FC236}">
                <a16:creationId xmlns:a16="http://schemas.microsoft.com/office/drawing/2014/main" id="{88CE5604-FECC-2446-A1CE-6A1D34C88D59}"/>
              </a:ext>
            </a:extLst>
          </p:cNvPr>
          <p:cNvSpPr/>
          <p:nvPr/>
        </p:nvSpPr>
        <p:spPr>
          <a:xfrm>
            <a:off x="2703503" y="4198290"/>
            <a:ext cx="555520" cy="515317"/>
          </a:xfrm>
          <a:prstGeom prst="flowChartMagneticDisk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</a:rPr>
              <a:t>R</a:t>
            </a:r>
          </a:p>
        </p:txBody>
      </p:sp>
      <p:sp>
        <p:nvSpPr>
          <p:cNvPr id="14" name="Magnetic Disk 13">
            <a:extLst>
              <a:ext uri="{FF2B5EF4-FFF2-40B4-BE49-F238E27FC236}">
                <a16:creationId xmlns:a16="http://schemas.microsoft.com/office/drawing/2014/main" id="{DEA9D4F2-5926-3043-8223-54A4304C85FF}"/>
              </a:ext>
            </a:extLst>
          </p:cNvPr>
          <p:cNvSpPr/>
          <p:nvPr/>
        </p:nvSpPr>
        <p:spPr>
          <a:xfrm>
            <a:off x="3343789" y="4198289"/>
            <a:ext cx="555520" cy="515317"/>
          </a:xfrm>
          <a:prstGeom prst="flowChartMagneticDisk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</a:rPr>
              <a:t>R</a:t>
            </a:r>
          </a:p>
        </p:txBody>
      </p:sp>
      <p:sp>
        <p:nvSpPr>
          <p:cNvPr id="16" name="Magnetic Disk 15">
            <a:extLst>
              <a:ext uri="{FF2B5EF4-FFF2-40B4-BE49-F238E27FC236}">
                <a16:creationId xmlns:a16="http://schemas.microsoft.com/office/drawing/2014/main" id="{BD3A1293-BADF-F245-BA95-DA139D71EAB7}"/>
              </a:ext>
            </a:extLst>
          </p:cNvPr>
          <p:cNvSpPr/>
          <p:nvPr/>
        </p:nvSpPr>
        <p:spPr>
          <a:xfrm>
            <a:off x="3976743" y="4198289"/>
            <a:ext cx="555519" cy="515317"/>
          </a:xfrm>
          <a:prstGeom prst="flowChartMagneticDisk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</a:rPr>
              <a:t>R</a:t>
            </a:r>
          </a:p>
        </p:txBody>
      </p:sp>
      <p:sp>
        <p:nvSpPr>
          <p:cNvPr id="17" name="Magnetic Disk 16">
            <a:extLst>
              <a:ext uri="{FF2B5EF4-FFF2-40B4-BE49-F238E27FC236}">
                <a16:creationId xmlns:a16="http://schemas.microsoft.com/office/drawing/2014/main" id="{3345707B-788B-2E4D-9829-490BDE2110F9}"/>
              </a:ext>
            </a:extLst>
          </p:cNvPr>
          <p:cNvSpPr/>
          <p:nvPr/>
        </p:nvSpPr>
        <p:spPr>
          <a:xfrm>
            <a:off x="4622650" y="4198288"/>
            <a:ext cx="555520" cy="515317"/>
          </a:xfrm>
          <a:prstGeom prst="flowChartMagneticDisk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</a:rPr>
              <a:t>R</a:t>
            </a:r>
          </a:p>
        </p:txBody>
      </p:sp>
      <p:sp>
        <p:nvSpPr>
          <p:cNvPr id="18" name="Magnetic Disk 17">
            <a:extLst>
              <a:ext uri="{FF2B5EF4-FFF2-40B4-BE49-F238E27FC236}">
                <a16:creationId xmlns:a16="http://schemas.microsoft.com/office/drawing/2014/main" id="{53750A53-B6DB-984E-9088-16EED59B0667}"/>
              </a:ext>
            </a:extLst>
          </p:cNvPr>
          <p:cNvSpPr/>
          <p:nvPr/>
        </p:nvSpPr>
        <p:spPr>
          <a:xfrm>
            <a:off x="5262936" y="4198287"/>
            <a:ext cx="555520" cy="515317"/>
          </a:xfrm>
          <a:prstGeom prst="flowChartMagneticDisk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</a:rPr>
              <a:t>R</a:t>
            </a:r>
          </a:p>
        </p:txBody>
      </p: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B8D1D684-E327-8B46-8BDB-B701C28D1DF3}"/>
              </a:ext>
            </a:extLst>
          </p:cNvPr>
          <p:cNvCxnSpPr>
            <a:cxnSpLocks/>
            <a:stCxn id="4" idx="3"/>
            <a:endCxn id="5" idx="1"/>
          </p:cNvCxnSpPr>
          <p:nvPr/>
        </p:nvCxnSpPr>
        <p:spPr>
          <a:xfrm flipH="1">
            <a:off x="1519658" y="2435341"/>
            <a:ext cx="1483820" cy="436165"/>
          </a:xfrm>
          <a:prstGeom prst="straightConnector1">
            <a:avLst/>
          </a:prstGeom>
          <a:ln w="28575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839B0812-F8E4-8042-9500-BD02CE61541B}"/>
              </a:ext>
            </a:extLst>
          </p:cNvPr>
          <p:cNvCxnSpPr>
            <a:cxnSpLocks/>
            <a:stCxn id="4" idx="3"/>
            <a:endCxn id="6" idx="1"/>
          </p:cNvCxnSpPr>
          <p:nvPr/>
        </p:nvCxnSpPr>
        <p:spPr>
          <a:xfrm flipH="1">
            <a:off x="3001215" y="2435341"/>
            <a:ext cx="2263" cy="436165"/>
          </a:xfrm>
          <a:prstGeom prst="straightConnector1">
            <a:avLst/>
          </a:prstGeom>
          <a:ln w="28575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C21A4F7D-6F32-6A4E-BE69-50D02E26CDE0}"/>
              </a:ext>
            </a:extLst>
          </p:cNvPr>
          <p:cNvCxnSpPr>
            <a:cxnSpLocks/>
            <a:stCxn id="4" idx="3"/>
            <a:endCxn id="7" idx="1"/>
          </p:cNvCxnSpPr>
          <p:nvPr/>
        </p:nvCxnSpPr>
        <p:spPr>
          <a:xfrm>
            <a:off x="3003478" y="2435341"/>
            <a:ext cx="1479294" cy="436165"/>
          </a:xfrm>
          <a:prstGeom prst="straightConnector1">
            <a:avLst/>
          </a:prstGeom>
          <a:ln w="28575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E31DA383-8DFF-6B48-A055-134739BBFB85}"/>
              </a:ext>
            </a:extLst>
          </p:cNvPr>
          <p:cNvCxnSpPr>
            <a:cxnSpLocks/>
            <a:stCxn id="5" idx="3"/>
          </p:cNvCxnSpPr>
          <p:nvPr/>
        </p:nvCxnSpPr>
        <p:spPr>
          <a:xfrm flipH="1">
            <a:off x="457516" y="3754909"/>
            <a:ext cx="1062142" cy="443378"/>
          </a:xfrm>
          <a:prstGeom prst="straightConnector1">
            <a:avLst/>
          </a:prstGeom>
          <a:ln w="28575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D6AE78C1-B220-F14C-9CAB-2947DE5A5149}"/>
              </a:ext>
            </a:extLst>
          </p:cNvPr>
          <p:cNvCxnSpPr>
            <a:cxnSpLocks/>
            <a:stCxn id="5" idx="3"/>
            <a:endCxn id="9" idx="1"/>
          </p:cNvCxnSpPr>
          <p:nvPr/>
        </p:nvCxnSpPr>
        <p:spPr>
          <a:xfrm flipH="1">
            <a:off x="1065219" y="3754909"/>
            <a:ext cx="454439" cy="443381"/>
          </a:xfrm>
          <a:prstGeom prst="straightConnector1">
            <a:avLst/>
          </a:prstGeom>
          <a:ln w="28575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10248ED7-7255-FA46-9B88-A0A852C90857}"/>
              </a:ext>
            </a:extLst>
          </p:cNvPr>
          <p:cNvCxnSpPr>
            <a:cxnSpLocks/>
            <a:stCxn id="5" idx="3"/>
            <a:endCxn id="11" idx="1"/>
          </p:cNvCxnSpPr>
          <p:nvPr/>
        </p:nvCxnSpPr>
        <p:spPr>
          <a:xfrm>
            <a:off x="1519658" y="3754909"/>
            <a:ext cx="185847" cy="443380"/>
          </a:xfrm>
          <a:prstGeom prst="straightConnector1">
            <a:avLst/>
          </a:prstGeom>
          <a:ln w="28575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4D6AD5AA-FC36-9B46-973A-86951FB3087B}"/>
              </a:ext>
            </a:extLst>
          </p:cNvPr>
          <p:cNvCxnSpPr>
            <a:cxnSpLocks/>
            <a:stCxn id="6" idx="3"/>
            <a:endCxn id="12" idx="1"/>
          </p:cNvCxnSpPr>
          <p:nvPr/>
        </p:nvCxnSpPr>
        <p:spPr>
          <a:xfrm flipH="1">
            <a:off x="2335356" y="3754909"/>
            <a:ext cx="665859" cy="443382"/>
          </a:xfrm>
          <a:prstGeom prst="straightConnector1">
            <a:avLst/>
          </a:prstGeom>
          <a:ln w="28575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id="{07BE4DE9-78BB-0D42-BC45-DBC133DC9FF0}"/>
              </a:ext>
            </a:extLst>
          </p:cNvPr>
          <p:cNvCxnSpPr>
            <a:cxnSpLocks/>
            <a:stCxn id="6" idx="3"/>
            <a:endCxn id="13" idx="1"/>
          </p:cNvCxnSpPr>
          <p:nvPr/>
        </p:nvCxnSpPr>
        <p:spPr>
          <a:xfrm flipH="1">
            <a:off x="2981263" y="3754909"/>
            <a:ext cx="19952" cy="443381"/>
          </a:xfrm>
          <a:prstGeom prst="straightConnector1">
            <a:avLst/>
          </a:prstGeom>
          <a:ln w="28575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>
            <a:extLst>
              <a:ext uri="{FF2B5EF4-FFF2-40B4-BE49-F238E27FC236}">
                <a16:creationId xmlns:a16="http://schemas.microsoft.com/office/drawing/2014/main" id="{D0912AA8-AE54-FA4F-BF76-2C4A30F32072}"/>
              </a:ext>
            </a:extLst>
          </p:cNvPr>
          <p:cNvCxnSpPr>
            <a:cxnSpLocks/>
            <a:endCxn id="14" idx="1"/>
          </p:cNvCxnSpPr>
          <p:nvPr/>
        </p:nvCxnSpPr>
        <p:spPr>
          <a:xfrm>
            <a:off x="3038255" y="3762126"/>
            <a:ext cx="583294" cy="436163"/>
          </a:xfrm>
          <a:prstGeom prst="straightConnector1">
            <a:avLst/>
          </a:prstGeom>
          <a:ln w="28575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Arrow Connector 44">
            <a:extLst>
              <a:ext uri="{FF2B5EF4-FFF2-40B4-BE49-F238E27FC236}">
                <a16:creationId xmlns:a16="http://schemas.microsoft.com/office/drawing/2014/main" id="{9C19FCC6-26AC-AC4F-9FBE-F0DCF66C7DBE}"/>
              </a:ext>
            </a:extLst>
          </p:cNvPr>
          <p:cNvCxnSpPr>
            <a:cxnSpLocks/>
            <a:stCxn id="7" idx="3"/>
            <a:endCxn id="16" idx="1"/>
          </p:cNvCxnSpPr>
          <p:nvPr/>
        </p:nvCxnSpPr>
        <p:spPr>
          <a:xfrm flipH="1">
            <a:off x="4254503" y="3754909"/>
            <a:ext cx="228269" cy="443380"/>
          </a:xfrm>
          <a:prstGeom prst="straightConnector1">
            <a:avLst/>
          </a:prstGeom>
          <a:ln w="28575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Arrow Connector 47">
            <a:extLst>
              <a:ext uri="{FF2B5EF4-FFF2-40B4-BE49-F238E27FC236}">
                <a16:creationId xmlns:a16="http://schemas.microsoft.com/office/drawing/2014/main" id="{D75E71D9-A8EF-0243-ACF0-81921EE76BCC}"/>
              </a:ext>
            </a:extLst>
          </p:cNvPr>
          <p:cNvCxnSpPr>
            <a:cxnSpLocks/>
            <a:stCxn id="7" idx="3"/>
            <a:endCxn id="17" idx="1"/>
          </p:cNvCxnSpPr>
          <p:nvPr/>
        </p:nvCxnSpPr>
        <p:spPr>
          <a:xfrm>
            <a:off x="4482772" y="3754909"/>
            <a:ext cx="417638" cy="443379"/>
          </a:xfrm>
          <a:prstGeom prst="straightConnector1">
            <a:avLst/>
          </a:prstGeom>
          <a:ln w="28575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Arrow Connector 50">
            <a:extLst>
              <a:ext uri="{FF2B5EF4-FFF2-40B4-BE49-F238E27FC236}">
                <a16:creationId xmlns:a16="http://schemas.microsoft.com/office/drawing/2014/main" id="{FD12E45B-D52C-8D44-88E3-D8124ECCF901}"/>
              </a:ext>
            </a:extLst>
          </p:cNvPr>
          <p:cNvCxnSpPr>
            <a:cxnSpLocks/>
            <a:stCxn id="7" idx="3"/>
            <a:endCxn id="18" idx="1"/>
          </p:cNvCxnSpPr>
          <p:nvPr/>
        </p:nvCxnSpPr>
        <p:spPr>
          <a:xfrm>
            <a:off x="4482772" y="3754909"/>
            <a:ext cx="1057924" cy="443378"/>
          </a:xfrm>
          <a:prstGeom prst="straightConnector1">
            <a:avLst/>
          </a:prstGeom>
          <a:ln w="28575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Rectangular Callout 56">
            <a:extLst>
              <a:ext uri="{FF2B5EF4-FFF2-40B4-BE49-F238E27FC236}">
                <a16:creationId xmlns:a16="http://schemas.microsoft.com/office/drawing/2014/main" id="{F5220EB3-B422-FB4C-ACD5-9822AFBCF6C8}"/>
              </a:ext>
            </a:extLst>
          </p:cNvPr>
          <p:cNvSpPr/>
          <p:nvPr/>
        </p:nvSpPr>
        <p:spPr>
          <a:xfrm>
            <a:off x="2057595" y="5525070"/>
            <a:ext cx="3621987" cy="946361"/>
          </a:xfrm>
          <a:prstGeom prst="wedgeRectCallout">
            <a:avLst>
              <a:gd name="adj1" fmla="val -36673"/>
              <a:gd name="adj2" fmla="val -124832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/>
              <a:t>This is a kind of </a:t>
            </a:r>
            <a:r>
              <a:rPr lang="en-US" sz="2400" b="1" dirty="0"/>
              <a:t>horizontal</a:t>
            </a:r>
            <a:r>
              <a:rPr lang="en-US" sz="2400" dirty="0"/>
              <a:t> </a:t>
            </a:r>
            <a:r>
              <a:rPr lang="en-US" sz="2400" b="1" dirty="0"/>
              <a:t>scaling</a:t>
            </a:r>
            <a:r>
              <a:rPr lang="en-US" sz="2400" dirty="0"/>
              <a:t> for database reads.</a:t>
            </a:r>
          </a:p>
        </p:txBody>
      </p:sp>
    </p:spTree>
    <p:extLst>
      <p:ext uri="{BB962C8B-B14F-4D97-AF65-F5344CB8AC3E}">
        <p14:creationId xmlns:p14="http://schemas.microsoft.com/office/powerpoint/2010/main" val="10082136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9FD462-670D-1941-A165-D3E700F185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to use read-replicas?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FBD3B5-FD09-5D47-B651-8747D5327D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3471" y="1038386"/>
            <a:ext cx="11639227" cy="1486633"/>
          </a:xfrm>
        </p:spPr>
        <p:txBody>
          <a:bodyPr/>
          <a:lstStyle/>
          <a:p>
            <a:r>
              <a:rPr lang="en-US" dirty="0"/>
              <a:t>Put a load balancer in front of all the read replicas.</a:t>
            </a:r>
          </a:p>
          <a:p>
            <a:r>
              <a:rPr lang="en-US" dirty="0"/>
              <a:t>This can be a NAT-type local LB or a simple software library. (</a:t>
            </a:r>
            <a:r>
              <a:rPr lang="en-US" dirty="0">
                <a:hlinkClick r:id="rId3"/>
              </a:rPr>
              <a:t>eg.</a:t>
            </a:r>
            <a:r>
              <a:rPr lang="en-US" dirty="0"/>
              <a:t>)</a:t>
            </a:r>
          </a:p>
        </p:txBody>
      </p:sp>
      <p:sp>
        <p:nvSpPr>
          <p:cNvPr id="4" name="Magnetic Disk 3">
            <a:extLst>
              <a:ext uri="{FF2B5EF4-FFF2-40B4-BE49-F238E27FC236}">
                <a16:creationId xmlns:a16="http://schemas.microsoft.com/office/drawing/2014/main" id="{899DC39F-EFCC-1F49-B91A-0B6083ECA615}"/>
              </a:ext>
            </a:extLst>
          </p:cNvPr>
          <p:cNvSpPr/>
          <p:nvPr/>
        </p:nvSpPr>
        <p:spPr>
          <a:xfrm>
            <a:off x="4245384" y="4231758"/>
            <a:ext cx="1211524" cy="883403"/>
          </a:xfrm>
          <a:prstGeom prst="flowChartMagneticDisk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</a:rPr>
              <a:t>Primary</a:t>
            </a:r>
          </a:p>
        </p:txBody>
      </p:sp>
      <p:sp>
        <p:nvSpPr>
          <p:cNvPr id="8" name="Magnetic Disk 7">
            <a:extLst>
              <a:ext uri="{FF2B5EF4-FFF2-40B4-BE49-F238E27FC236}">
                <a16:creationId xmlns:a16="http://schemas.microsoft.com/office/drawing/2014/main" id="{775A7D50-6A4A-C743-A742-13A03704822B}"/>
              </a:ext>
            </a:extLst>
          </p:cNvPr>
          <p:cNvSpPr/>
          <p:nvPr/>
        </p:nvSpPr>
        <p:spPr>
          <a:xfrm>
            <a:off x="3058923" y="5778004"/>
            <a:ext cx="555519" cy="515317"/>
          </a:xfrm>
          <a:prstGeom prst="flowChartMagneticDisk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</a:rPr>
              <a:t>R</a:t>
            </a:r>
          </a:p>
        </p:txBody>
      </p:sp>
      <p:sp>
        <p:nvSpPr>
          <p:cNvPr id="9" name="Magnetic Disk 8">
            <a:extLst>
              <a:ext uri="{FF2B5EF4-FFF2-40B4-BE49-F238E27FC236}">
                <a16:creationId xmlns:a16="http://schemas.microsoft.com/office/drawing/2014/main" id="{FE1511A1-5129-9146-B314-912869C9658E}"/>
              </a:ext>
            </a:extLst>
          </p:cNvPr>
          <p:cNvSpPr/>
          <p:nvPr/>
        </p:nvSpPr>
        <p:spPr>
          <a:xfrm>
            <a:off x="3704830" y="5778003"/>
            <a:ext cx="555520" cy="515317"/>
          </a:xfrm>
          <a:prstGeom prst="flowChartMagneticDisk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</a:rPr>
              <a:t>R</a:t>
            </a:r>
          </a:p>
        </p:txBody>
      </p:sp>
      <p:sp>
        <p:nvSpPr>
          <p:cNvPr id="10" name="Magnetic Disk 9">
            <a:extLst>
              <a:ext uri="{FF2B5EF4-FFF2-40B4-BE49-F238E27FC236}">
                <a16:creationId xmlns:a16="http://schemas.microsoft.com/office/drawing/2014/main" id="{22E1F8EF-FE37-8F4E-9FDB-4B8C96377470}"/>
              </a:ext>
            </a:extLst>
          </p:cNvPr>
          <p:cNvSpPr/>
          <p:nvPr/>
        </p:nvSpPr>
        <p:spPr>
          <a:xfrm>
            <a:off x="4345116" y="5778002"/>
            <a:ext cx="555520" cy="515317"/>
          </a:xfrm>
          <a:prstGeom prst="flowChartMagneticDisk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</a:rPr>
              <a:t>R</a:t>
            </a:r>
          </a:p>
        </p:txBody>
      </p:sp>
      <p:sp>
        <p:nvSpPr>
          <p:cNvPr id="11" name="Magnetic Disk 10">
            <a:extLst>
              <a:ext uri="{FF2B5EF4-FFF2-40B4-BE49-F238E27FC236}">
                <a16:creationId xmlns:a16="http://schemas.microsoft.com/office/drawing/2014/main" id="{B2A964B2-D1F4-0843-90F2-AFA2D1F47DAC}"/>
              </a:ext>
            </a:extLst>
          </p:cNvPr>
          <p:cNvSpPr/>
          <p:nvPr/>
        </p:nvSpPr>
        <p:spPr>
          <a:xfrm>
            <a:off x="4974967" y="5778004"/>
            <a:ext cx="555519" cy="515317"/>
          </a:xfrm>
          <a:prstGeom prst="flowChartMagneticDisk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</a:rPr>
              <a:t>R</a:t>
            </a:r>
          </a:p>
        </p:txBody>
      </p:sp>
      <p:sp>
        <p:nvSpPr>
          <p:cNvPr id="12" name="Magnetic Disk 11">
            <a:extLst>
              <a:ext uri="{FF2B5EF4-FFF2-40B4-BE49-F238E27FC236}">
                <a16:creationId xmlns:a16="http://schemas.microsoft.com/office/drawing/2014/main" id="{84B85743-4C1E-044B-89F2-F4C83DBA7B18}"/>
              </a:ext>
            </a:extLst>
          </p:cNvPr>
          <p:cNvSpPr/>
          <p:nvPr/>
        </p:nvSpPr>
        <p:spPr>
          <a:xfrm>
            <a:off x="5620874" y="5778003"/>
            <a:ext cx="555520" cy="515317"/>
          </a:xfrm>
          <a:prstGeom prst="flowChartMagneticDisk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</a:rPr>
              <a:t>R</a:t>
            </a:r>
          </a:p>
        </p:txBody>
      </p:sp>
      <p:sp>
        <p:nvSpPr>
          <p:cNvPr id="13" name="Magnetic Disk 12">
            <a:extLst>
              <a:ext uri="{FF2B5EF4-FFF2-40B4-BE49-F238E27FC236}">
                <a16:creationId xmlns:a16="http://schemas.microsoft.com/office/drawing/2014/main" id="{A3BFC516-6F69-F841-894F-786DAF58ECB1}"/>
              </a:ext>
            </a:extLst>
          </p:cNvPr>
          <p:cNvSpPr/>
          <p:nvPr/>
        </p:nvSpPr>
        <p:spPr>
          <a:xfrm>
            <a:off x="6261160" y="5778002"/>
            <a:ext cx="555520" cy="515317"/>
          </a:xfrm>
          <a:prstGeom prst="flowChartMagneticDisk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</a:rPr>
              <a:t>R</a:t>
            </a:r>
          </a:p>
        </p:txBody>
      </p:sp>
      <p:sp>
        <p:nvSpPr>
          <p:cNvPr id="14" name="Magnetic Disk 13">
            <a:extLst>
              <a:ext uri="{FF2B5EF4-FFF2-40B4-BE49-F238E27FC236}">
                <a16:creationId xmlns:a16="http://schemas.microsoft.com/office/drawing/2014/main" id="{D10BB043-B015-0F4D-9D63-30559863D0C9}"/>
              </a:ext>
            </a:extLst>
          </p:cNvPr>
          <p:cNvSpPr/>
          <p:nvPr/>
        </p:nvSpPr>
        <p:spPr>
          <a:xfrm>
            <a:off x="6894114" y="5778002"/>
            <a:ext cx="555519" cy="515317"/>
          </a:xfrm>
          <a:prstGeom prst="flowChartMagneticDisk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</a:rPr>
              <a:t>R</a:t>
            </a:r>
          </a:p>
        </p:txBody>
      </p:sp>
      <p:sp>
        <p:nvSpPr>
          <p:cNvPr id="15" name="Magnetic Disk 14">
            <a:extLst>
              <a:ext uri="{FF2B5EF4-FFF2-40B4-BE49-F238E27FC236}">
                <a16:creationId xmlns:a16="http://schemas.microsoft.com/office/drawing/2014/main" id="{200B3C64-5BCD-B946-B849-3B4E8E2ED6F0}"/>
              </a:ext>
            </a:extLst>
          </p:cNvPr>
          <p:cNvSpPr/>
          <p:nvPr/>
        </p:nvSpPr>
        <p:spPr>
          <a:xfrm>
            <a:off x="7540021" y="5778001"/>
            <a:ext cx="555520" cy="515317"/>
          </a:xfrm>
          <a:prstGeom prst="flowChartMagneticDisk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</a:rPr>
              <a:t>R</a:t>
            </a:r>
          </a:p>
        </p:txBody>
      </p:sp>
      <p:sp>
        <p:nvSpPr>
          <p:cNvPr id="16" name="Magnetic Disk 15">
            <a:extLst>
              <a:ext uri="{FF2B5EF4-FFF2-40B4-BE49-F238E27FC236}">
                <a16:creationId xmlns:a16="http://schemas.microsoft.com/office/drawing/2014/main" id="{516CE4C0-BF6F-D449-BEBB-BF243DE27ED0}"/>
              </a:ext>
            </a:extLst>
          </p:cNvPr>
          <p:cNvSpPr/>
          <p:nvPr/>
        </p:nvSpPr>
        <p:spPr>
          <a:xfrm>
            <a:off x="8180307" y="5778000"/>
            <a:ext cx="555520" cy="515317"/>
          </a:xfrm>
          <a:prstGeom prst="flowChartMagneticDisk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</a:rPr>
              <a:t>R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1B1EE1D8-EF12-224E-89C0-3E8431EB5255}"/>
              </a:ext>
            </a:extLst>
          </p:cNvPr>
          <p:cNvSpPr/>
          <p:nvPr/>
        </p:nvSpPr>
        <p:spPr>
          <a:xfrm>
            <a:off x="6248399" y="4291370"/>
            <a:ext cx="1132115" cy="764177"/>
          </a:xfrm>
          <a:prstGeom prst="rect">
            <a:avLst/>
          </a:prstGeom>
          <a:solidFill>
            <a:schemeClr val="bg2"/>
          </a:solidFill>
          <a:ln w="19050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1132115"/>
                      <a:gd name="connsiteY0" fmla="*/ 0 h 764177"/>
                      <a:gd name="connsiteX1" fmla="*/ 588700 w 1132115"/>
                      <a:gd name="connsiteY1" fmla="*/ 0 h 764177"/>
                      <a:gd name="connsiteX2" fmla="*/ 1132115 w 1132115"/>
                      <a:gd name="connsiteY2" fmla="*/ 0 h 764177"/>
                      <a:gd name="connsiteX3" fmla="*/ 1132115 w 1132115"/>
                      <a:gd name="connsiteY3" fmla="*/ 359163 h 764177"/>
                      <a:gd name="connsiteX4" fmla="*/ 1132115 w 1132115"/>
                      <a:gd name="connsiteY4" fmla="*/ 764177 h 764177"/>
                      <a:gd name="connsiteX5" fmla="*/ 588700 w 1132115"/>
                      <a:gd name="connsiteY5" fmla="*/ 764177 h 764177"/>
                      <a:gd name="connsiteX6" fmla="*/ 0 w 1132115"/>
                      <a:gd name="connsiteY6" fmla="*/ 764177 h 764177"/>
                      <a:gd name="connsiteX7" fmla="*/ 0 w 1132115"/>
                      <a:gd name="connsiteY7" fmla="*/ 389730 h 764177"/>
                      <a:gd name="connsiteX8" fmla="*/ 0 w 1132115"/>
                      <a:gd name="connsiteY8" fmla="*/ 0 h 76417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1132115" h="764177" fill="none" extrusionOk="0">
                        <a:moveTo>
                          <a:pt x="0" y="0"/>
                        </a:moveTo>
                        <a:cubicBezTo>
                          <a:pt x="208381" y="-16806"/>
                          <a:pt x="294883" y="-2734"/>
                          <a:pt x="588700" y="0"/>
                        </a:cubicBezTo>
                        <a:cubicBezTo>
                          <a:pt x="882517" y="2734"/>
                          <a:pt x="984056" y="-25029"/>
                          <a:pt x="1132115" y="0"/>
                        </a:cubicBezTo>
                        <a:cubicBezTo>
                          <a:pt x="1131956" y="150882"/>
                          <a:pt x="1126870" y="186540"/>
                          <a:pt x="1132115" y="359163"/>
                        </a:cubicBezTo>
                        <a:cubicBezTo>
                          <a:pt x="1137360" y="531786"/>
                          <a:pt x="1145786" y="676571"/>
                          <a:pt x="1132115" y="764177"/>
                        </a:cubicBezTo>
                        <a:cubicBezTo>
                          <a:pt x="895743" y="758192"/>
                          <a:pt x="734737" y="740316"/>
                          <a:pt x="588700" y="764177"/>
                        </a:cubicBezTo>
                        <a:cubicBezTo>
                          <a:pt x="442664" y="788038"/>
                          <a:pt x="176886" y="779852"/>
                          <a:pt x="0" y="764177"/>
                        </a:cubicBezTo>
                        <a:cubicBezTo>
                          <a:pt x="9876" y="665397"/>
                          <a:pt x="-5104" y="533885"/>
                          <a:pt x="0" y="389730"/>
                        </a:cubicBezTo>
                        <a:cubicBezTo>
                          <a:pt x="5104" y="245575"/>
                          <a:pt x="-9952" y="114822"/>
                          <a:pt x="0" y="0"/>
                        </a:cubicBezTo>
                        <a:close/>
                      </a:path>
                      <a:path w="1132115" h="764177" stroke="0" extrusionOk="0">
                        <a:moveTo>
                          <a:pt x="0" y="0"/>
                        </a:moveTo>
                        <a:cubicBezTo>
                          <a:pt x="195358" y="26221"/>
                          <a:pt x="337797" y="7924"/>
                          <a:pt x="554736" y="0"/>
                        </a:cubicBezTo>
                        <a:cubicBezTo>
                          <a:pt x="771675" y="-7924"/>
                          <a:pt x="872527" y="-27803"/>
                          <a:pt x="1132115" y="0"/>
                        </a:cubicBezTo>
                        <a:cubicBezTo>
                          <a:pt x="1139245" y="105090"/>
                          <a:pt x="1134281" y="271538"/>
                          <a:pt x="1132115" y="397372"/>
                        </a:cubicBezTo>
                        <a:cubicBezTo>
                          <a:pt x="1129949" y="523206"/>
                          <a:pt x="1141458" y="628512"/>
                          <a:pt x="1132115" y="764177"/>
                        </a:cubicBezTo>
                        <a:cubicBezTo>
                          <a:pt x="912478" y="761489"/>
                          <a:pt x="754120" y="788172"/>
                          <a:pt x="588700" y="764177"/>
                        </a:cubicBezTo>
                        <a:cubicBezTo>
                          <a:pt x="423280" y="740182"/>
                          <a:pt x="246608" y="773183"/>
                          <a:pt x="0" y="764177"/>
                        </a:cubicBezTo>
                        <a:cubicBezTo>
                          <a:pt x="-14952" y="606950"/>
                          <a:pt x="6050" y="483275"/>
                          <a:pt x="0" y="397372"/>
                        </a:cubicBezTo>
                        <a:cubicBezTo>
                          <a:pt x="-6050" y="311470"/>
                          <a:pt x="11309" y="94514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Load Balancer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362245D0-3F6A-B243-B262-E014FC39EF6D}"/>
              </a:ext>
            </a:extLst>
          </p:cNvPr>
          <p:cNvSpPr/>
          <p:nvPr/>
        </p:nvSpPr>
        <p:spPr>
          <a:xfrm>
            <a:off x="5270399" y="2535385"/>
            <a:ext cx="992777" cy="796835"/>
          </a:xfrm>
          <a:prstGeom prst="rect">
            <a:avLst/>
          </a:prstGeom>
          <a:solidFill>
            <a:srgbClr val="00B0F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</a:rPr>
              <a:t>App</a:t>
            </a:r>
          </a:p>
        </p:txBody>
      </p: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9505FF14-FE30-0E40-8FF2-1CB358765E12}"/>
              </a:ext>
            </a:extLst>
          </p:cNvPr>
          <p:cNvCxnSpPr>
            <a:cxnSpLocks/>
            <a:endCxn id="4" idx="1"/>
          </p:cNvCxnSpPr>
          <p:nvPr/>
        </p:nvCxnSpPr>
        <p:spPr>
          <a:xfrm flipH="1">
            <a:off x="4851146" y="3434923"/>
            <a:ext cx="704808" cy="796835"/>
          </a:xfrm>
          <a:prstGeom prst="straightConnector1">
            <a:avLst/>
          </a:prstGeom>
          <a:ln w="28575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Box 31">
            <a:extLst>
              <a:ext uri="{FF2B5EF4-FFF2-40B4-BE49-F238E27FC236}">
                <a16:creationId xmlns:a16="http://schemas.microsoft.com/office/drawing/2014/main" id="{E3707E55-08A7-164A-8E41-91C56FCAC6ED}"/>
              </a:ext>
            </a:extLst>
          </p:cNvPr>
          <p:cNvSpPr txBox="1"/>
          <p:nvPr/>
        </p:nvSpPr>
        <p:spPr>
          <a:xfrm>
            <a:off x="3879754" y="3501755"/>
            <a:ext cx="141473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/>
              <a:t>SQL Writes</a:t>
            </a:r>
            <a:endParaRPr lang="en-US" dirty="0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7ACD79E8-E800-6249-81CE-C6FFBFDE4487}"/>
              </a:ext>
            </a:extLst>
          </p:cNvPr>
          <p:cNvSpPr txBox="1"/>
          <p:nvPr/>
        </p:nvSpPr>
        <p:spPr>
          <a:xfrm>
            <a:off x="6350265" y="3531560"/>
            <a:ext cx="141473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/>
              <a:t>SQL Reads </a:t>
            </a:r>
            <a:endParaRPr lang="en-US" dirty="0"/>
          </a:p>
        </p:txBody>
      </p:sp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ADBEDAEA-8E75-4449-A033-6726C36A6434}"/>
              </a:ext>
            </a:extLst>
          </p:cNvPr>
          <p:cNvCxnSpPr>
            <a:cxnSpLocks/>
            <a:endCxn id="29" idx="0"/>
          </p:cNvCxnSpPr>
          <p:nvPr/>
        </p:nvCxnSpPr>
        <p:spPr>
          <a:xfrm>
            <a:off x="6009110" y="3426854"/>
            <a:ext cx="805347" cy="864516"/>
          </a:xfrm>
          <a:prstGeom prst="straightConnector1">
            <a:avLst/>
          </a:prstGeom>
          <a:ln w="28575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Down Arrow 38">
            <a:extLst>
              <a:ext uri="{FF2B5EF4-FFF2-40B4-BE49-F238E27FC236}">
                <a16:creationId xmlns:a16="http://schemas.microsoft.com/office/drawing/2014/main" id="{FBDD4D7B-D754-A843-8AC0-A1C7A62DC30B}"/>
              </a:ext>
            </a:extLst>
          </p:cNvPr>
          <p:cNvSpPr/>
          <p:nvPr/>
        </p:nvSpPr>
        <p:spPr>
          <a:xfrm>
            <a:off x="4435331" y="5171989"/>
            <a:ext cx="840672" cy="375634"/>
          </a:xfrm>
          <a:prstGeom prst="down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0" name="Down Arrow 39">
            <a:extLst>
              <a:ext uri="{FF2B5EF4-FFF2-40B4-BE49-F238E27FC236}">
                <a16:creationId xmlns:a16="http://schemas.microsoft.com/office/drawing/2014/main" id="{2948453D-7753-C447-97E5-53F34FE4EC45}"/>
              </a:ext>
            </a:extLst>
          </p:cNvPr>
          <p:cNvSpPr/>
          <p:nvPr/>
        </p:nvSpPr>
        <p:spPr>
          <a:xfrm>
            <a:off x="6411783" y="5115161"/>
            <a:ext cx="840672" cy="375634"/>
          </a:xfrm>
          <a:prstGeom prst="downArrow">
            <a:avLst>
              <a:gd name="adj1" fmla="val 47410"/>
              <a:gd name="adj2" fmla="val 50000"/>
            </a:avLst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784C5873-32B1-AF45-8F3F-578A6D281947}"/>
              </a:ext>
            </a:extLst>
          </p:cNvPr>
          <p:cNvSpPr/>
          <p:nvPr/>
        </p:nvSpPr>
        <p:spPr>
          <a:xfrm>
            <a:off x="5334193" y="2606170"/>
            <a:ext cx="992777" cy="796835"/>
          </a:xfrm>
          <a:prstGeom prst="rect">
            <a:avLst/>
          </a:prstGeom>
          <a:solidFill>
            <a:srgbClr val="00B0F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</a:rPr>
              <a:t>App</a:t>
            </a: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5B54BF05-BDA7-824D-AB52-F07A9C0593D1}"/>
              </a:ext>
            </a:extLst>
          </p:cNvPr>
          <p:cNvSpPr/>
          <p:nvPr/>
        </p:nvSpPr>
        <p:spPr>
          <a:xfrm>
            <a:off x="5422799" y="2687785"/>
            <a:ext cx="992777" cy="796835"/>
          </a:xfrm>
          <a:prstGeom prst="rect">
            <a:avLst/>
          </a:prstGeom>
          <a:solidFill>
            <a:srgbClr val="00B0F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</a:rPr>
              <a:t>App</a:t>
            </a:r>
          </a:p>
        </p:txBody>
      </p:sp>
      <p:sp>
        <p:nvSpPr>
          <p:cNvPr id="50" name="Rectangular Callout 49">
            <a:extLst>
              <a:ext uri="{FF2B5EF4-FFF2-40B4-BE49-F238E27FC236}">
                <a16:creationId xmlns:a16="http://schemas.microsoft.com/office/drawing/2014/main" id="{81924A6A-A1F1-0F43-B35D-A96AAD83F2DA}"/>
              </a:ext>
            </a:extLst>
          </p:cNvPr>
          <p:cNvSpPr/>
          <p:nvPr/>
        </p:nvSpPr>
        <p:spPr>
          <a:xfrm>
            <a:off x="2683730" y="2489427"/>
            <a:ext cx="1289154" cy="880619"/>
          </a:xfrm>
          <a:prstGeom prst="wedgeRectCallout">
            <a:avLst>
              <a:gd name="adj1" fmla="val 87057"/>
              <a:gd name="adj2" fmla="val 60028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INSERT</a:t>
            </a:r>
            <a:br>
              <a:rPr lang="en-US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UPDATE</a:t>
            </a:r>
            <a:br>
              <a:rPr lang="en-US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DELETE</a:t>
            </a:r>
          </a:p>
        </p:txBody>
      </p:sp>
      <p:sp>
        <p:nvSpPr>
          <p:cNvPr id="51" name="Rectangular Callout 50">
            <a:extLst>
              <a:ext uri="{FF2B5EF4-FFF2-40B4-BE49-F238E27FC236}">
                <a16:creationId xmlns:a16="http://schemas.microsoft.com/office/drawing/2014/main" id="{4FDC6A49-D7F4-4347-9E8F-3780C9B8CD56}"/>
              </a:ext>
            </a:extLst>
          </p:cNvPr>
          <p:cNvSpPr/>
          <p:nvPr/>
        </p:nvSpPr>
        <p:spPr>
          <a:xfrm>
            <a:off x="7535730" y="2783943"/>
            <a:ext cx="1118413" cy="515318"/>
          </a:xfrm>
          <a:prstGeom prst="wedgeRectCallout">
            <a:avLst>
              <a:gd name="adj1" fmla="val -51039"/>
              <a:gd name="adj2" fmla="val 92653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SELECT</a:t>
            </a:r>
          </a:p>
        </p:txBody>
      </p:sp>
    </p:spTree>
    <p:extLst>
      <p:ext uri="{BB962C8B-B14F-4D97-AF65-F5344CB8AC3E}">
        <p14:creationId xmlns:p14="http://schemas.microsoft.com/office/powerpoint/2010/main" val="1717555000"/>
      </p:ext>
    </p:extLst>
  </p:cSld>
  <p:clrMapOvr>
    <a:masterClrMapping/>
  </p:clrMapOvr>
</p:sld>
</file>

<file path=ppt/theme/theme1.xml><?xml version="1.0" encoding="utf-8"?>
<a:theme xmlns:a="http://schemas.openxmlformats.org/drawingml/2006/main" name="Theme1">
  <a:themeElements>
    <a:clrScheme name="Custom 4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CAB00"/>
      </a:accent1>
      <a:accent2>
        <a:srgbClr val="ED4B11"/>
      </a:accent2>
      <a:accent3>
        <a:srgbClr val="A5A5A5"/>
      </a:accent3>
      <a:accent4>
        <a:srgbClr val="00937B"/>
      </a:accent4>
      <a:accent5>
        <a:srgbClr val="5B9BD5"/>
      </a:accent5>
      <a:accent6>
        <a:srgbClr val="932092"/>
      </a:accent6>
      <a:hlink>
        <a:srgbClr val="0563C1"/>
      </a:hlink>
      <a:folHlink>
        <a:srgbClr val="954F72"/>
      </a:folHlink>
    </a:clrScheme>
    <a:fontScheme name="Garamond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heme1" id="{350B7070-F291-BD48-BD16-063ABE220FC2}" vid="{A4957333-41A6-3442-98BC-DB1C2ACD6768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EECS-340 Lecture 17 - QUIC</Template>
  <TotalTime>22454</TotalTime>
  <Words>1898</Words>
  <Application>Microsoft Macintosh PowerPoint</Application>
  <PresentationFormat>Widescreen</PresentationFormat>
  <Paragraphs>374</Paragraphs>
  <Slides>19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6" baseType="lpstr">
      <vt:lpstr>.SF NS Symbols Regular</vt:lpstr>
      <vt:lpstr>Arial</vt:lpstr>
      <vt:lpstr>Calibri</vt:lpstr>
      <vt:lpstr>Courier New</vt:lpstr>
      <vt:lpstr>Garamond</vt:lpstr>
      <vt:lpstr>Zapf Dingbats</vt:lpstr>
      <vt:lpstr>Theme1</vt:lpstr>
      <vt:lpstr>CS-310 Scalable Software Architectures Lecture 9: SQL Database Scaling</vt:lpstr>
      <vt:lpstr>Recap: Storage and Relational Databases</vt:lpstr>
      <vt:lpstr>Memory vs disk access in databases</vt:lpstr>
      <vt:lpstr>Databases are performance bottlenecks</vt:lpstr>
      <vt:lpstr>Relational Database performance optimizations</vt:lpstr>
      <vt:lpstr>Read replicas</vt:lpstr>
      <vt:lpstr>What limits the number of read replicas?</vt:lpstr>
      <vt:lpstr>Multi-level replication can extend read-scalability</vt:lpstr>
      <vt:lpstr>How to use read-replicas?</vt:lpstr>
      <vt:lpstr>Replication shortcomings?</vt:lpstr>
      <vt:lpstr>Primary-primary failover for robustness</vt:lpstr>
      <vt:lpstr>Why not allow writes to multiple primarys?</vt:lpstr>
      <vt:lpstr>How to scale writes and storage capacity?</vt:lpstr>
      <vt:lpstr>Sharding (data partitioning) relational databases</vt:lpstr>
      <vt:lpstr>Sharding example</vt:lpstr>
      <vt:lpstr>Sharding example 2</vt:lpstr>
      <vt:lpstr>Sharding conclusions</vt:lpstr>
      <vt:lpstr>Some Simple Scaling math</vt:lpstr>
      <vt:lpstr>Summary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EECS 317 Data Management and Information Processing</dc:title>
  <dc:creator>Stephen Tarzia</dc:creator>
  <cp:lastModifiedBy>Stephen Tarzia</cp:lastModifiedBy>
  <cp:revision>353</cp:revision>
  <cp:lastPrinted>2019-10-02T20:13:19Z</cp:lastPrinted>
  <dcterms:created xsi:type="dcterms:W3CDTF">2017-09-19T21:33:23Z</dcterms:created>
  <dcterms:modified xsi:type="dcterms:W3CDTF">2021-02-09T22:47:45Z</dcterms:modified>
</cp:coreProperties>
</file>