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handoutMasterIdLst>
    <p:handoutMasterId r:id="rId35"/>
  </p:handoutMasterIdLst>
  <p:sldIdLst>
    <p:sldId id="256" r:id="rId2"/>
    <p:sldId id="257" r:id="rId3"/>
    <p:sldId id="288" r:id="rId4"/>
    <p:sldId id="286" r:id="rId5"/>
    <p:sldId id="258" r:id="rId6"/>
    <p:sldId id="260" r:id="rId7"/>
    <p:sldId id="259" r:id="rId8"/>
    <p:sldId id="268" r:id="rId9"/>
    <p:sldId id="269" r:id="rId10"/>
    <p:sldId id="261" r:id="rId11"/>
    <p:sldId id="262" r:id="rId12"/>
    <p:sldId id="263" r:id="rId13"/>
    <p:sldId id="264" r:id="rId14"/>
    <p:sldId id="265" r:id="rId15"/>
    <p:sldId id="266" r:id="rId16"/>
    <p:sldId id="267" r:id="rId17"/>
    <p:sldId id="270" r:id="rId18"/>
    <p:sldId id="289" r:id="rId19"/>
    <p:sldId id="292" r:id="rId20"/>
    <p:sldId id="272" r:id="rId21"/>
    <p:sldId id="278" r:id="rId22"/>
    <p:sldId id="290" r:id="rId23"/>
    <p:sldId id="273" r:id="rId24"/>
    <p:sldId id="279" r:id="rId25"/>
    <p:sldId id="281" r:id="rId26"/>
    <p:sldId id="280" r:id="rId27"/>
    <p:sldId id="291" r:id="rId28"/>
    <p:sldId id="274" r:id="rId29"/>
    <p:sldId id="284" r:id="rId30"/>
    <p:sldId id="275" r:id="rId31"/>
    <p:sldId id="287" r:id="rId32"/>
    <p:sldId id="28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219861-5E0D-C644-9540-737B718C485A}">
          <p14:sldIdLst>
            <p14:sldId id="256"/>
            <p14:sldId id="257"/>
            <p14:sldId id="288"/>
            <p14:sldId id="286"/>
            <p14:sldId id="258"/>
            <p14:sldId id="260"/>
            <p14:sldId id="259"/>
            <p14:sldId id="268"/>
            <p14:sldId id="269"/>
            <p14:sldId id="261"/>
            <p14:sldId id="262"/>
            <p14:sldId id="263"/>
            <p14:sldId id="264"/>
            <p14:sldId id="265"/>
            <p14:sldId id="266"/>
            <p14:sldId id="267"/>
            <p14:sldId id="270"/>
            <p14:sldId id="289"/>
            <p14:sldId id="292"/>
            <p14:sldId id="272"/>
            <p14:sldId id="278"/>
            <p14:sldId id="290"/>
            <p14:sldId id="273"/>
            <p14:sldId id="279"/>
            <p14:sldId id="281"/>
            <p14:sldId id="280"/>
            <p14:sldId id="291"/>
            <p14:sldId id="274"/>
            <p14:sldId id="284"/>
            <p14:sldId id="275"/>
            <p14:sldId id="287"/>
            <p14:sldId id="28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55"/>
    <p:restoredTop sz="94690"/>
  </p:normalViewPr>
  <p:slideViewPr>
    <p:cSldViewPr snapToGrid="0" snapToObjects="1">
      <p:cViewPr varScale="1">
        <p:scale>
          <a:sx n="84" d="100"/>
          <a:sy n="84" d="100"/>
        </p:scale>
        <p:origin x="184" y="51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91097-98C8-FE45-B63E-A689361303E4}" type="datetimeFigureOut">
              <a:rPr lang="en-US" smtClean="0"/>
              <a:t>9/16/20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BE98C-46CD-DF40-A244-A5625579BE95}" type="slidenum">
              <a:rPr lang="en-US" smtClean="0"/>
              <a:t>‹#›</a:t>
            </a:fld>
            <a:endParaRPr lang="en-US"/>
          </a:p>
        </p:txBody>
      </p:sp>
    </p:spTree>
    <p:extLst>
      <p:ext uri="{BB962C8B-B14F-4D97-AF65-F5344CB8AC3E}">
        <p14:creationId xmlns:p14="http://schemas.microsoft.com/office/powerpoint/2010/main" val="432457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34C72-D733-5448-A03C-2F9CE3C7CCB3}" type="datetimeFigureOut">
              <a:rPr lang="en-US" smtClean="0"/>
              <a:t>9/16/20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B1E31-8139-D340-BE89-3F6CE06B3536}" type="slidenum">
              <a:rPr lang="en-US" smtClean="0"/>
              <a:t>‹#›</a:t>
            </a:fld>
            <a:endParaRPr lang="en-US"/>
          </a:p>
        </p:txBody>
      </p:sp>
    </p:spTree>
    <p:extLst>
      <p:ext uri="{BB962C8B-B14F-4D97-AF65-F5344CB8AC3E}">
        <p14:creationId xmlns:p14="http://schemas.microsoft.com/office/powerpoint/2010/main" val="123677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2</a:t>
            </a:fld>
            <a:endParaRPr lang="en-US"/>
          </a:p>
        </p:txBody>
      </p:sp>
    </p:spTree>
    <p:extLst>
      <p:ext uri="{BB962C8B-B14F-4D97-AF65-F5344CB8AC3E}">
        <p14:creationId xmlns:p14="http://schemas.microsoft.com/office/powerpoint/2010/main" val="121970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4</a:t>
            </a:fld>
            <a:endParaRPr lang="en-US"/>
          </a:p>
        </p:txBody>
      </p:sp>
    </p:spTree>
    <p:extLst>
      <p:ext uri="{BB962C8B-B14F-4D97-AF65-F5344CB8AC3E}">
        <p14:creationId xmlns:p14="http://schemas.microsoft.com/office/powerpoint/2010/main" val="863859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18</a:t>
            </a:fld>
            <a:endParaRPr lang="en-US"/>
          </a:p>
        </p:txBody>
      </p:sp>
    </p:spTree>
    <p:extLst>
      <p:ext uri="{BB962C8B-B14F-4D97-AF65-F5344CB8AC3E}">
        <p14:creationId xmlns:p14="http://schemas.microsoft.com/office/powerpoint/2010/main" val="4152155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20</a:t>
            </a:fld>
            <a:endParaRPr lang="en-US"/>
          </a:p>
        </p:txBody>
      </p:sp>
    </p:spTree>
    <p:extLst>
      <p:ext uri="{BB962C8B-B14F-4D97-AF65-F5344CB8AC3E}">
        <p14:creationId xmlns:p14="http://schemas.microsoft.com/office/powerpoint/2010/main" val="493126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32</a:t>
            </a:fld>
            <a:endParaRPr lang="en-US"/>
          </a:p>
        </p:txBody>
      </p:sp>
    </p:spTree>
    <p:extLst>
      <p:ext uri="{BB962C8B-B14F-4D97-AF65-F5344CB8AC3E}">
        <p14:creationId xmlns:p14="http://schemas.microsoft.com/office/powerpoint/2010/main" val="1372996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9/16/20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9/16/20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11639227" cy="805912"/>
          </a:xfrm>
        </p:spPr>
        <p:txBody>
          <a:bodyPr/>
          <a:lstStyle/>
          <a:p>
            <a:r>
              <a:rPr lang="en-US"/>
              <a:t>Click to edit Master title style</a:t>
            </a:r>
          </a:p>
        </p:txBody>
      </p:sp>
      <p:sp>
        <p:nvSpPr>
          <p:cNvPr id="3" name="Content Placeholder 2"/>
          <p:cNvSpPr>
            <a:spLocks noGrp="1"/>
          </p:cNvSpPr>
          <p:nvPr>
            <p:ph sz="half" idx="1"/>
          </p:nvPr>
        </p:nvSpPr>
        <p:spPr>
          <a:xfrm>
            <a:off x="263471" y="1084881"/>
            <a:ext cx="5756329" cy="5625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84882"/>
            <a:ext cx="5730498" cy="56258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75" y="139485"/>
            <a:ext cx="11747715" cy="883403"/>
          </a:xfrm>
        </p:spPr>
        <p:txBody>
          <a:bodyPr/>
          <a:lstStyle/>
          <a:p>
            <a:r>
              <a:rPr lang="en-US"/>
              <a:t>Click to edit Master title style</a:t>
            </a:r>
          </a:p>
        </p:txBody>
      </p:sp>
      <p:sp>
        <p:nvSpPr>
          <p:cNvPr id="3" name="Text Placeholder 2"/>
          <p:cNvSpPr>
            <a:spLocks noGrp="1"/>
          </p:cNvSpPr>
          <p:nvPr>
            <p:ph type="body" idx="1"/>
          </p:nvPr>
        </p:nvSpPr>
        <p:spPr>
          <a:xfrm>
            <a:off x="232474" y="1143794"/>
            <a:ext cx="5765101"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32475" y="1794724"/>
            <a:ext cx="5765101" cy="49315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43794"/>
            <a:ext cx="5807989"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1794723"/>
            <a:ext cx="5807988" cy="49315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9/16/20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9/16/20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471" y="154983"/>
            <a:ext cx="11639227" cy="8834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3471" y="1146875"/>
            <a:ext cx="11639227" cy="55948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a:extLst>
              <a:ext uri="{FF2B5EF4-FFF2-40B4-BE49-F238E27FC236}">
                <a16:creationId xmlns:a16="http://schemas.microsoft.com/office/drawing/2014/main" id="{81853486-CDB8-D44E-A4CC-0B9B499F75FC}"/>
              </a:ext>
            </a:extLst>
          </p:cNvPr>
          <p:cNvSpPr txBox="1"/>
          <p:nvPr userDrawn="1"/>
        </p:nvSpPr>
        <p:spPr>
          <a:xfrm>
            <a:off x="11393905" y="154983"/>
            <a:ext cx="601579" cy="369332"/>
          </a:xfrm>
          <a:prstGeom prst="rect">
            <a:avLst/>
          </a:prstGeom>
          <a:noFill/>
        </p:spPr>
        <p:txBody>
          <a:bodyPr wrap="square" rtlCol="0">
            <a:spAutoFit/>
          </a:bodyPr>
          <a:lstStyle/>
          <a:p>
            <a:pPr algn="r"/>
            <a:fld id="{03E72132-18A4-A340-91B0-EAA9D08BB4B8}" type="slidenum">
              <a:rPr lang="en-US" smtClean="0"/>
              <a:pPr algn="r"/>
              <a:t>‹#›</a:t>
            </a:fld>
            <a:endParaRPr lang="en-US" dirty="0"/>
          </a:p>
        </p:txBody>
      </p:sp>
    </p:spTree>
    <p:extLst>
      <p:ext uri="{BB962C8B-B14F-4D97-AF65-F5344CB8AC3E}">
        <p14:creationId xmlns:p14="http://schemas.microsoft.com/office/powerpoint/2010/main" val="1182462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nytimes.com/interactive/2019/03/10/technology/internet-cables-oceans.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s://www2.telegeography.com/submarine-cable-faqs-frequently-asked-questions" TargetMode="External"/><Relationship Id="rId4" Type="http://schemas.openxmlformats.org/officeDocument/2006/relationships/hyperlink" Target="https://www.submarinecablemap.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murphy.wot.eecs.northwestern.edu:8000/" TargetMode="External"/><Relationship Id="rId2" Type="http://schemas.openxmlformats.org/officeDocument/2006/relationships/hyperlink" Target="http://murphy.wot.eecs.northwestern.edu/" TargetMode="External"/><Relationship Id="rId1" Type="http://schemas.openxmlformats.org/officeDocument/2006/relationships/slideLayout" Target="../slideLayouts/slideLayout2.xml"/><Relationship Id="rId6" Type="http://schemas.openxmlformats.org/officeDocument/2006/relationships/hyperlink" Target="https://murphy.wot.eecs.northwestern.edu/" TargetMode="External"/><Relationship Id="rId5" Type="http://schemas.openxmlformats.org/officeDocument/2006/relationships/hyperlink" Target="http://murphy.wot.eecs.northwestern.edu:8002/" TargetMode="External"/><Relationship Id="rId4" Type="http://schemas.openxmlformats.org/officeDocument/2006/relationships/hyperlink" Target="http://murphy.wot.eecs.northwestern.edu:8001/"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8.emf"/><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83403"/>
            <a:ext cx="9144000" cy="3433436"/>
          </a:xfrm>
        </p:spPr>
        <p:txBody>
          <a:bodyPr anchor="ctr">
            <a:normAutofit fontScale="90000"/>
          </a:bodyPr>
          <a:lstStyle/>
          <a:p>
            <a:r>
              <a:rPr lang="en-US" sz="5400" dirty="0">
                <a:solidFill>
                  <a:schemeClr val="tx1"/>
                </a:solidFill>
              </a:rPr>
              <a:t>CS-340 Introduction to Computer Networking</a:t>
            </a:r>
            <a:br>
              <a:rPr lang="en-US" sz="5400" dirty="0">
                <a:solidFill>
                  <a:schemeClr val="tx1"/>
                </a:solidFill>
              </a:rPr>
            </a:br>
            <a:br>
              <a:rPr lang="en-US" sz="1800" dirty="0"/>
            </a:br>
            <a:r>
              <a:rPr lang="en-US" dirty="0"/>
              <a:t>Lecture 2: The Internet core,</a:t>
            </a:r>
            <a:br>
              <a:rPr lang="en-US" dirty="0"/>
            </a:br>
            <a:r>
              <a:rPr lang="en-US" dirty="0"/>
              <a:t>and Layering</a:t>
            </a:r>
          </a:p>
        </p:txBody>
      </p:sp>
      <p:sp>
        <p:nvSpPr>
          <p:cNvPr id="3" name="Subtitle 2"/>
          <p:cNvSpPr>
            <a:spLocks noGrp="1"/>
          </p:cNvSpPr>
          <p:nvPr>
            <p:ph type="subTitle" idx="1"/>
          </p:nvPr>
        </p:nvSpPr>
        <p:spPr>
          <a:xfrm>
            <a:off x="1524000" y="4602995"/>
            <a:ext cx="9144000" cy="1135251"/>
          </a:xfrm>
        </p:spPr>
        <p:txBody>
          <a:bodyPr>
            <a:normAutofit/>
          </a:bodyPr>
          <a:lstStyle/>
          <a:p>
            <a:r>
              <a:rPr lang="en-US" sz="2800" dirty="0"/>
              <a:t>Steve Tarzia</a:t>
            </a:r>
          </a:p>
        </p:txBody>
      </p:sp>
      <p:sp>
        <p:nvSpPr>
          <p:cNvPr id="4" name="TextBox 3"/>
          <p:cNvSpPr txBox="1"/>
          <p:nvPr/>
        </p:nvSpPr>
        <p:spPr>
          <a:xfrm>
            <a:off x="5397190" y="6086395"/>
            <a:ext cx="6443516" cy="369332"/>
          </a:xfrm>
          <a:prstGeom prst="rect">
            <a:avLst/>
          </a:prstGeom>
          <a:noFill/>
        </p:spPr>
        <p:txBody>
          <a:bodyPr wrap="square" rtlCol="0">
            <a:spAutoFit/>
          </a:bodyPr>
          <a:lstStyle/>
          <a:p>
            <a:pPr algn="r"/>
            <a:r>
              <a:rPr lang="en-US" i="1"/>
              <a:t>Many diagrams &amp; slides </a:t>
            </a:r>
            <a:r>
              <a:rPr lang="en-US" i="1" dirty="0"/>
              <a:t>are adapted from those by J.F Kurose and K.W. Ross</a:t>
            </a:r>
          </a:p>
        </p:txBody>
      </p:sp>
    </p:spTree>
    <p:extLst>
      <p:ext uri="{BB962C8B-B14F-4D97-AF65-F5344CB8AC3E}">
        <p14:creationId xmlns:p14="http://schemas.microsoft.com/office/powerpoint/2010/main" val="3015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is a network of networks</a:t>
            </a:r>
          </a:p>
        </p:txBody>
      </p:sp>
      <p:sp>
        <p:nvSpPr>
          <p:cNvPr id="3" name="Content Placeholder 2"/>
          <p:cNvSpPr>
            <a:spLocks noGrp="1"/>
          </p:cNvSpPr>
          <p:nvPr>
            <p:ph idx="1"/>
          </p:nvPr>
        </p:nvSpPr>
        <p:spPr>
          <a:xfrm>
            <a:off x="263471" y="1146875"/>
            <a:ext cx="11639227" cy="1179466"/>
          </a:xfrm>
        </p:spPr>
        <p:txBody>
          <a:bodyPr/>
          <a:lstStyle/>
          <a:p>
            <a:r>
              <a:rPr lang="en-US" dirty="0"/>
              <a:t>We know that each local area will have its own telephone and cable companies, universities, etc.  </a:t>
            </a:r>
            <a:r>
              <a:rPr lang="en-US" i="1" dirty="0"/>
              <a:t>How should we connect all these local ISPs?</a:t>
            </a:r>
          </a:p>
        </p:txBody>
      </p:sp>
      <p:grpSp>
        <p:nvGrpSpPr>
          <p:cNvPr id="4" name="Group 5"/>
          <p:cNvGrpSpPr>
            <a:grpSpLocks/>
          </p:cNvGrpSpPr>
          <p:nvPr/>
        </p:nvGrpSpPr>
        <p:grpSpPr bwMode="auto">
          <a:xfrm>
            <a:off x="1772003" y="2052923"/>
            <a:ext cx="8569110" cy="4744007"/>
            <a:chOff x="62604" y="1813323"/>
            <a:chExt cx="8567957" cy="4744370"/>
          </a:xfrm>
        </p:grpSpPr>
        <p:grpSp>
          <p:nvGrpSpPr>
            <p:cNvPr id="5" name="Group 4"/>
            <p:cNvGrpSpPr>
              <a:grpSpLocks/>
            </p:cNvGrpSpPr>
            <p:nvPr/>
          </p:nvGrpSpPr>
          <p:grpSpPr bwMode="auto">
            <a:xfrm>
              <a:off x="1529396" y="2297655"/>
              <a:ext cx="687665" cy="418253"/>
              <a:chOff x="3053396" y="4304255"/>
              <a:chExt cx="687665" cy="418253"/>
            </a:xfrm>
          </p:grpSpPr>
          <p:sp>
            <p:nvSpPr>
              <p:cNvPr id="5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8" name="TextBox 1"/>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6" name="Group 131"/>
            <p:cNvGrpSpPr>
              <a:grpSpLocks/>
            </p:cNvGrpSpPr>
            <p:nvPr/>
          </p:nvGrpSpPr>
          <p:grpSpPr bwMode="auto">
            <a:xfrm>
              <a:off x="373696" y="3097755"/>
              <a:ext cx="687665" cy="418253"/>
              <a:chOff x="3053396" y="4304255"/>
              <a:chExt cx="687665" cy="418253"/>
            </a:xfrm>
          </p:grpSpPr>
          <p:sp>
            <p:nvSpPr>
              <p:cNvPr id="5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6" name="TextBox 133"/>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7" name="Group 135"/>
            <p:cNvGrpSpPr>
              <a:grpSpLocks/>
            </p:cNvGrpSpPr>
            <p:nvPr/>
          </p:nvGrpSpPr>
          <p:grpSpPr bwMode="auto">
            <a:xfrm>
              <a:off x="6037896" y="2551655"/>
              <a:ext cx="687665" cy="418253"/>
              <a:chOff x="3053396" y="4304255"/>
              <a:chExt cx="687665" cy="418253"/>
            </a:xfrm>
          </p:grpSpPr>
          <p:sp>
            <p:nvSpPr>
              <p:cNvPr id="5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4" name="TextBox 137"/>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dirty="0">
                    <a:latin typeface="Arial" charset="0"/>
                  </a:rPr>
                  <a:t>access</a:t>
                </a:r>
              </a:p>
              <a:p>
                <a:pPr algn="ctr">
                  <a:lnSpc>
                    <a:spcPts val="1000"/>
                  </a:lnSpc>
                  <a:spcBef>
                    <a:spcPct val="0"/>
                  </a:spcBef>
                  <a:buClrTx/>
                  <a:buSzTx/>
                  <a:buFontTx/>
                  <a:buNone/>
                </a:pPr>
                <a:r>
                  <a:rPr lang="en-US" altLang="en-US" sz="1200" dirty="0">
                    <a:latin typeface="Arial" charset="0"/>
                  </a:rPr>
                  <a:t>net</a:t>
                </a:r>
              </a:p>
            </p:txBody>
          </p:sp>
        </p:grpSp>
        <p:grpSp>
          <p:nvGrpSpPr>
            <p:cNvPr id="8" name="Group 138"/>
            <p:cNvGrpSpPr>
              <a:grpSpLocks/>
            </p:cNvGrpSpPr>
            <p:nvPr/>
          </p:nvGrpSpPr>
          <p:grpSpPr bwMode="auto">
            <a:xfrm>
              <a:off x="945196" y="5409155"/>
              <a:ext cx="687665" cy="418253"/>
              <a:chOff x="3053396" y="4304255"/>
              <a:chExt cx="687665" cy="418253"/>
            </a:xfrm>
          </p:grpSpPr>
          <p:sp>
            <p:nvSpPr>
              <p:cNvPr id="5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2" name="TextBox 140"/>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9" name="Group 141"/>
            <p:cNvGrpSpPr>
              <a:grpSpLocks/>
            </p:cNvGrpSpPr>
            <p:nvPr/>
          </p:nvGrpSpPr>
          <p:grpSpPr bwMode="auto">
            <a:xfrm>
              <a:off x="526096" y="4786855"/>
              <a:ext cx="687665" cy="418253"/>
              <a:chOff x="3053396" y="4304255"/>
              <a:chExt cx="687665" cy="418253"/>
            </a:xfrm>
          </p:grpSpPr>
          <p:sp>
            <p:nvSpPr>
              <p:cNvPr id="4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0" name="TextBox 143"/>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0" name="Group 144"/>
            <p:cNvGrpSpPr>
              <a:grpSpLocks/>
            </p:cNvGrpSpPr>
            <p:nvPr/>
          </p:nvGrpSpPr>
          <p:grpSpPr bwMode="auto">
            <a:xfrm>
              <a:off x="297496" y="4126455"/>
              <a:ext cx="687665" cy="418253"/>
              <a:chOff x="3053396" y="4304255"/>
              <a:chExt cx="687665" cy="418253"/>
            </a:xfrm>
          </p:grpSpPr>
          <p:sp>
            <p:nvSpPr>
              <p:cNvPr id="4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8" name="TextBox 146"/>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1" name="Group 147"/>
            <p:cNvGrpSpPr>
              <a:grpSpLocks/>
            </p:cNvGrpSpPr>
            <p:nvPr/>
          </p:nvGrpSpPr>
          <p:grpSpPr bwMode="auto">
            <a:xfrm>
              <a:off x="6787196" y="2983455"/>
              <a:ext cx="687665" cy="418253"/>
              <a:chOff x="3053396" y="4304255"/>
              <a:chExt cx="687665" cy="418253"/>
            </a:xfrm>
          </p:grpSpPr>
          <p:sp>
            <p:nvSpPr>
              <p:cNvPr id="4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6" name="TextBox 149"/>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2" name="Group 150"/>
            <p:cNvGrpSpPr>
              <a:grpSpLocks/>
            </p:cNvGrpSpPr>
            <p:nvPr/>
          </p:nvGrpSpPr>
          <p:grpSpPr bwMode="auto">
            <a:xfrm>
              <a:off x="3129596" y="2056355"/>
              <a:ext cx="687665" cy="418253"/>
              <a:chOff x="3053396" y="4304255"/>
              <a:chExt cx="687665" cy="418253"/>
            </a:xfrm>
          </p:grpSpPr>
          <p:sp>
            <p:nvSpPr>
              <p:cNvPr id="4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4" name="TextBox 152"/>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3" name="Group 153"/>
            <p:cNvGrpSpPr>
              <a:grpSpLocks/>
            </p:cNvGrpSpPr>
            <p:nvPr/>
          </p:nvGrpSpPr>
          <p:grpSpPr bwMode="auto">
            <a:xfrm>
              <a:off x="754696" y="2704055"/>
              <a:ext cx="687665" cy="418253"/>
              <a:chOff x="3053396" y="4304255"/>
              <a:chExt cx="687665" cy="418253"/>
            </a:xfrm>
          </p:grpSpPr>
          <p:sp>
            <p:nvSpPr>
              <p:cNvPr id="4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2" name="TextBox 155"/>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4" name="Group 156"/>
            <p:cNvGrpSpPr>
              <a:grpSpLocks/>
            </p:cNvGrpSpPr>
            <p:nvPr/>
          </p:nvGrpSpPr>
          <p:grpSpPr bwMode="auto">
            <a:xfrm>
              <a:off x="4043996" y="2030955"/>
              <a:ext cx="687665" cy="418253"/>
              <a:chOff x="3053396" y="4304255"/>
              <a:chExt cx="687665" cy="418253"/>
            </a:xfrm>
          </p:grpSpPr>
          <p:sp>
            <p:nvSpPr>
              <p:cNvPr id="3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0" name="TextBox 158"/>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5" name="Group 160"/>
            <p:cNvGrpSpPr>
              <a:grpSpLocks/>
            </p:cNvGrpSpPr>
            <p:nvPr/>
          </p:nvGrpSpPr>
          <p:grpSpPr bwMode="auto">
            <a:xfrm>
              <a:off x="7104696" y="5663155"/>
              <a:ext cx="687665" cy="418253"/>
              <a:chOff x="3053396" y="4304255"/>
              <a:chExt cx="687665" cy="418253"/>
            </a:xfrm>
          </p:grpSpPr>
          <p:sp>
            <p:nvSpPr>
              <p:cNvPr id="3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8" name="TextBox 162"/>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6" name="Group 163"/>
            <p:cNvGrpSpPr>
              <a:grpSpLocks/>
            </p:cNvGrpSpPr>
            <p:nvPr/>
          </p:nvGrpSpPr>
          <p:grpSpPr bwMode="auto">
            <a:xfrm>
              <a:off x="7942896" y="5015455"/>
              <a:ext cx="687665" cy="418253"/>
              <a:chOff x="3053396" y="4304255"/>
              <a:chExt cx="687665" cy="418253"/>
            </a:xfrm>
          </p:grpSpPr>
          <p:sp>
            <p:nvSpPr>
              <p:cNvPr id="3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6" name="TextBox 165"/>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7" name="Group 166"/>
            <p:cNvGrpSpPr>
              <a:grpSpLocks/>
            </p:cNvGrpSpPr>
            <p:nvPr/>
          </p:nvGrpSpPr>
          <p:grpSpPr bwMode="auto">
            <a:xfrm>
              <a:off x="7714296" y="4101055"/>
              <a:ext cx="687665" cy="418253"/>
              <a:chOff x="3053396" y="4304255"/>
              <a:chExt cx="687665" cy="418253"/>
            </a:xfrm>
          </p:grpSpPr>
          <p:sp>
            <p:nvSpPr>
              <p:cNvPr id="3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4" name="TextBox 168"/>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8" name="Group 169"/>
            <p:cNvGrpSpPr>
              <a:grpSpLocks/>
            </p:cNvGrpSpPr>
            <p:nvPr/>
          </p:nvGrpSpPr>
          <p:grpSpPr bwMode="auto">
            <a:xfrm>
              <a:off x="4869496" y="5904455"/>
              <a:ext cx="687665" cy="418253"/>
              <a:chOff x="3053396" y="4304255"/>
              <a:chExt cx="687665" cy="418253"/>
            </a:xfrm>
          </p:grpSpPr>
          <p:sp>
            <p:nvSpPr>
              <p:cNvPr id="3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2" name="TextBox 171"/>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9" name="Group 172"/>
            <p:cNvGrpSpPr>
              <a:grpSpLocks/>
            </p:cNvGrpSpPr>
            <p:nvPr/>
          </p:nvGrpSpPr>
          <p:grpSpPr bwMode="auto">
            <a:xfrm>
              <a:off x="3955096" y="6044155"/>
              <a:ext cx="687665" cy="418253"/>
              <a:chOff x="3053396" y="4304255"/>
              <a:chExt cx="687665" cy="418253"/>
            </a:xfrm>
          </p:grpSpPr>
          <p:sp>
            <p:nvSpPr>
              <p:cNvPr id="2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0" name="TextBox 174"/>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20" name="Group 175"/>
            <p:cNvGrpSpPr>
              <a:grpSpLocks/>
            </p:cNvGrpSpPr>
            <p:nvPr/>
          </p:nvGrpSpPr>
          <p:grpSpPr bwMode="auto">
            <a:xfrm>
              <a:off x="2735896" y="5891755"/>
              <a:ext cx="687665" cy="418253"/>
              <a:chOff x="3053396" y="4304255"/>
              <a:chExt cx="687665" cy="418253"/>
            </a:xfrm>
          </p:grpSpPr>
          <p:sp>
            <p:nvSpPr>
              <p:cNvPr id="2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28" name="TextBox 177"/>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sp>
          <p:nvSpPr>
            <p:cNvPr id="21" name="TextBox 4"/>
            <p:cNvSpPr txBox="1">
              <a:spLocks noChangeArrowheads="1"/>
            </p:cNvSpPr>
            <p:nvPr/>
          </p:nvSpPr>
          <p:spPr bwMode="auto">
            <a:xfrm rot="1053502">
              <a:off x="5066605" y="1863439"/>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2" name="TextBox 179"/>
            <p:cNvSpPr txBox="1">
              <a:spLocks noChangeArrowheads="1"/>
            </p:cNvSpPr>
            <p:nvPr/>
          </p:nvSpPr>
          <p:spPr bwMode="auto">
            <a:xfrm rot="2829263">
              <a:off x="7352529" y="3336715"/>
              <a:ext cx="697680" cy="7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3" name="TextBox 180"/>
            <p:cNvSpPr txBox="1">
              <a:spLocks noChangeArrowheads="1"/>
            </p:cNvSpPr>
            <p:nvPr/>
          </p:nvSpPr>
          <p:spPr bwMode="auto">
            <a:xfrm rot="9845918">
              <a:off x="6021343" y="5849753"/>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4" name="TextBox 181"/>
            <p:cNvSpPr txBox="1">
              <a:spLocks noChangeArrowheads="1"/>
            </p:cNvSpPr>
            <p:nvPr/>
          </p:nvSpPr>
          <p:spPr bwMode="auto">
            <a:xfrm rot="11651262">
              <a:off x="1653889" y="5753110"/>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5" name="TextBox 182"/>
            <p:cNvSpPr txBox="1">
              <a:spLocks noChangeArrowheads="1"/>
            </p:cNvSpPr>
            <p:nvPr/>
          </p:nvSpPr>
          <p:spPr bwMode="auto">
            <a:xfrm rot="16607303">
              <a:off x="67660" y="3446740"/>
              <a:ext cx="697680" cy="7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6" name="TextBox 183"/>
            <p:cNvSpPr txBox="1">
              <a:spLocks noChangeArrowheads="1"/>
            </p:cNvSpPr>
            <p:nvPr/>
          </p:nvSpPr>
          <p:spPr bwMode="auto">
            <a:xfrm rot="20582737">
              <a:off x="2253480" y="1813323"/>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grpSp>
      <p:grpSp>
        <p:nvGrpSpPr>
          <p:cNvPr id="59" name="Group 58">
            <a:extLst>
              <a:ext uri="{FF2B5EF4-FFF2-40B4-BE49-F238E27FC236}">
                <a16:creationId xmlns:a16="http://schemas.microsoft.com/office/drawing/2014/main" id="{49351A47-FC06-F442-9802-84B3C7AC4AC1}"/>
              </a:ext>
            </a:extLst>
          </p:cNvPr>
          <p:cNvGrpSpPr/>
          <p:nvPr/>
        </p:nvGrpSpPr>
        <p:grpSpPr>
          <a:xfrm>
            <a:off x="10972800" y="2130828"/>
            <a:ext cx="929898" cy="884264"/>
            <a:chOff x="10763181" y="2345404"/>
            <a:chExt cx="1139517" cy="1083596"/>
          </a:xfrm>
        </p:grpSpPr>
        <p:sp>
          <p:nvSpPr>
            <p:cNvPr id="60" name="Octagon 59">
              <a:extLst>
                <a:ext uri="{FF2B5EF4-FFF2-40B4-BE49-F238E27FC236}">
                  <a16:creationId xmlns:a16="http://schemas.microsoft.com/office/drawing/2014/main" id="{429D34F2-F518-314F-8C64-D6017B5FB3A1}"/>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1" name="Octagon 60">
              <a:extLst>
                <a:ext uri="{FF2B5EF4-FFF2-40B4-BE49-F238E27FC236}">
                  <a16:creationId xmlns:a16="http://schemas.microsoft.com/office/drawing/2014/main" id="{9D543EF2-B5C9-634D-9060-30613F89768E}"/>
                </a:ext>
              </a:extLst>
            </p:cNvPr>
            <p:cNvSpPr/>
            <p:nvPr/>
          </p:nvSpPr>
          <p:spPr>
            <a:xfrm>
              <a:off x="10805912" y="2396681"/>
              <a:ext cx="1045509" cy="991382"/>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latin typeface="Arial" panose="020B0604020202020204" pitchFamily="34" charset="0"/>
                <a:cs typeface="Arial" panose="020B0604020202020204" pitchFamily="34" charset="0"/>
              </a:endParaRPr>
            </a:p>
          </p:txBody>
        </p:sp>
        <p:sp>
          <p:nvSpPr>
            <p:cNvPr id="62" name="Rectangle 61">
              <a:extLst>
                <a:ext uri="{FF2B5EF4-FFF2-40B4-BE49-F238E27FC236}">
                  <a16:creationId xmlns:a16="http://schemas.microsoft.com/office/drawing/2014/main" id="{7FC2E029-3041-C14A-A7A5-92D138D35829}"/>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Arial" panose="020B0604020202020204" pitchFamily="34" charset="0"/>
                  <a:cs typeface="Arial" panose="020B0604020202020204" pitchFamily="34" charset="0"/>
                </a:rPr>
                <a:t>STOP</a:t>
              </a:r>
              <a:br>
                <a:rPr lang="en-US" sz="1600" b="1" dirty="0">
                  <a:solidFill>
                    <a:schemeClr val="bg1"/>
                  </a:solidFill>
                  <a:latin typeface="Arial" panose="020B0604020202020204" pitchFamily="34" charset="0"/>
                  <a:cs typeface="Arial" panose="020B0604020202020204" pitchFamily="34" charset="0"/>
                </a:rPr>
              </a:br>
              <a:r>
                <a:rPr lang="en-US" sz="1200" dirty="0">
                  <a:solidFill>
                    <a:schemeClr val="bg1"/>
                  </a:solidFill>
                  <a:latin typeface="Arial" panose="020B0604020202020204" pitchFamily="34" charset="0"/>
                  <a:cs typeface="Arial" panose="020B0604020202020204" pitchFamily="34" charset="0"/>
                </a:rPr>
                <a:t>and</a:t>
              </a:r>
              <a:br>
                <a:rPr lang="en-US" sz="1600" b="1" dirty="0">
                  <a:solidFill>
                    <a:schemeClr val="bg1"/>
                  </a:solidFill>
                  <a:latin typeface="Arial" panose="020B0604020202020204" pitchFamily="34" charset="0"/>
                  <a:cs typeface="Arial" panose="020B0604020202020204" pitchFamily="34" charset="0"/>
                </a:rPr>
              </a:br>
              <a:r>
                <a:rPr lang="en-US" sz="16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2061997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Idea 1: Connect them pairwise?</a:t>
            </a:r>
          </a:p>
        </p:txBody>
      </p:sp>
      <p:sp>
        <p:nvSpPr>
          <p:cNvPr id="3" name="Content Placeholder 2"/>
          <p:cNvSpPr>
            <a:spLocks noGrp="1"/>
          </p:cNvSpPr>
          <p:nvPr>
            <p:ph idx="1"/>
          </p:nvPr>
        </p:nvSpPr>
        <p:spPr>
          <a:xfrm>
            <a:off x="263471" y="1146875"/>
            <a:ext cx="11639227" cy="628137"/>
          </a:xfrm>
        </p:spPr>
        <p:txBody>
          <a:bodyPr/>
          <a:lstStyle/>
          <a:p>
            <a:r>
              <a:rPr lang="en-US" dirty="0"/>
              <a:t>But this would require N</a:t>
            </a:r>
            <a:r>
              <a:rPr lang="en-US" baseline="30000" dirty="0"/>
              <a:t>2</a:t>
            </a:r>
            <a:r>
              <a:rPr lang="en-US" dirty="0"/>
              <a:t> connections, and very long connections!</a:t>
            </a:r>
          </a:p>
        </p:txBody>
      </p:sp>
      <p:grpSp>
        <p:nvGrpSpPr>
          <p:cNvPr id="113" name="Group 112"/>
          <p:cNvGrpSpPr/>
          <p:nvPr/>
        </p:nvGrpSpPr>
        <p:grpSpPr>
          <a:xfrm>
            <a:off x="1434314" y="1575671"/>
            <a:ext cx="9659509" cy="5347671"/>
            <a:chOff x="1461209" y="1883501"/>
            <a:chExt cx="8569110" cy="4744007"/>
          </a:xfrm>
        </p:grpSpPr>
        <p:grpSp>
          <p:nvGrpSpPr>
            <p:cNvPr id="4" name="Group 5"/>
            <p:cNvGrpSpPr>
              <a:grpSpLocks/>
            </p:cNvGrpSpPr>
            <p:nvPr/>
          </p:nvGrpSpPr>
          <p:grpSpPr bwMode="auto">
            <a:xfrm>
              <a:off x="1461209" y="1883501"/>
              <a:ext cx="8569110" cy="4744007"/>
              <a:chOff x="62604" y="1813323"/>
              <a:chExt cx="8567957" cy="4744370"/>
            </a:xfrm>
          </p:grpSpPr>
          <p:grpSp>
            <p:nvGrpSpPr>
              <p:cNvPr id="5" name="Group 4"/>
              <p:cNvGrpSpPr>
                <a:grpSpLocks/>
              </p:cNvGrpSpPr>
              <p:nvPr/>
            </p:nvGrpSpPr>
            <p:grpSpPr bwMode="auto">
              <a:xfrm>
                <a:off x="1529396" y="2297655"/>
                <a:ext cx="687665" cy="418253"/>
                <a:chOff x="3053396" y="4304255"/>
                <a:chExt cx="687665" cy="418253"/>
              </a:xfrm>
            </p:grpSpPr>
            <p:sp>
              <p:nvSpPr>
                <p:cNvPr id="5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8" name="TextBox 1"/>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6" name="Group 131"/>
              <p:cNvGrpSpPr>
                <a:grpSpLocks/>
              </p:cNvGrpSpPr>
              <p:nvPr/>
            </p:nvGrpSpPr>
            <p:grpSpPr bwMode="auto">
              <a:xfrm>
                <a:off x="373696" y="3097755"/>
                <a:ext cx="687665" cy="418253"/>
                <a:chOff x="3053396" y="4304255"/>
                <a:chExt cx="687665" cy="418253"/>
              </a:xfrm>
            </p:grpSpPr>
            <p:sp>
              <p:nvSpPr>
                <p:cNvPr id="5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6" name="TextBox 133"/>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7" name="Group 135"/>
              <p:cNvGrpSpPr>
                <a:grpSpLocks/>
              </p:cNvGrpSpPr>
              <p:nvPr/>
            </p:nvGrpSpPr>
            <p:grpSpPr bwMode="auto">
              <a:xfrm>
                <a:off x="6037896" y="2551655"/>
                <a:ext cx="687665" cy="418253"/>
                <a:chOff x="3053396" y="4304255"/>
                <a:chExt cx="687665" cy="418253"/>
              </a:xfrm>
            </p:grpSpPr>
            <p:sp>
              <p:nvSpPr>
                <p:cNvPr id="5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4" name="TextBox 137"/>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8" name="Group 138"/>
              <p:cNvGrpSpPr>
                <a:grpSpLocks/>
              </p:cNvGrpSpPr>
              <p:nvPr/>
            </p:nvGrpSpPr>
            <p:grpSpPr bwMode="auto">
              <a:xfrm>
                <a:off x="945196" y="5409155"/>
                <a:ext cx="687665" cy="418253"/>
                <a:chOff x="3053396" y="4304255"/>
                <a:chExt cx="687665" cy="418253"/>
              </a:xfrm>
            </p:grpSpPr>
            <p:sp>
              <p:nvSpPr>
                <p:cNvPr id="5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2" name="TextBox 140"/>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9" name="Group 141"/>
              <p:cNvGrpSpPr>
                <a:grpSpLocks/>
              </p:cNvGrpSpPr>
              <p:nvPr/>
            </p:nvGrpSpPr>
            <p:grpSpPr bwMode="auto">
              <a:xfrm>
                <a:off x="526096" y="4786855"/>
                <a:ext cx="687665" cy="418253"/>
                <a:chOff x="3053396" y="4304255"/>
                <a:chExt cx="687665" cy="418253"/>
              </a:xfrm>
            </p:grpSpPr>
            <p:sp>
              <p:nvSpPr>
                <p:cNvPr id="4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0" name="TextBox 143"/>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0" name="Group 144"/>
              <p:cNvGrpSpPr>
                <a:grpSpLocks/>
              </p:cNvGrpSpPr>
              <p:nvPr/>
            </p:nvGrpSpPr>
            <p:grpSpPr bwMode="auto">
              <a:xfrm>
                <a:off x="297496" y="4126455"/>
                <a:ext cx="687665" cy="418253"/>
                <a:chOff x="3053396" y="4304255"/>
                <a:chExt cx="687665" cy="418253"/>
              </a:xfrm>
            </p:grpSpPr>
            <p:sp>
              <p:nvSpPr>
                <p:cNvPr id="4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8" name="TextBox 146"/>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1" name="Group 147"/>
              <p:cNvGrpSpPr>
                <a:grpSpLocks/>
              </p:cNvGrpSpPr>
              <p:nvPr/>
            </p:nvGrpSpPr>
            <p:grpSpPr bwMode="auto">
              <a:xfrm>
                <a:off x="6787196" y="2983455"/>
                <a:ext cx="687665" cy="418253"/>
                <a:chOff x="3053396" y="4304255"/>
                <a:chExt cx="687665" cy="418253"/>
              </a:xfrm>
            </p:grpSpPr>
            <p:sp>
              <p:nvSpPr>
                <p:cNvPr id="4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6" name="TextBox 149"/>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2" name="Group 150"/>
              <p:cNvGrpSpPr>
                <a:grpSpLocks/>
              </p:cNvGrpSpPr>
              <p:nvPr/>
            </p:nvGrpSpPr>
            <p:grpSpPr bwMode="auto">
              <a:xfrm>
                <a:off x="3129596" y="2056355"/>
                <a:ext cx="687665" cy="418253"/>
                <a:chOff x="3053396" y="4304255"/>
                <a:chExt cx="687665" cy="418253"/>
              </a:xfrm>
            </p:grpSpPr>
            <p:sp>
              <p:nvSpPr>
                <p:cNvPr id="4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4" name="TextBox 152"/>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3" name="Group 153"/>
              <p:cNvGrpSpPr>
                <a:grpSpLocks/>
              </p:cNvGrpSpPr>
              <p:nvPr/>
            </p:nvGrpSpPr>
            <p:grpSpPr bwMode="auto">
              <a:xfrm>
                <a:off x="754696" y="2704055"/>
                <a:ext cx="687665" cy="418253"/>
                <a:chOff x="3053396" y="4304255"/>
                <a:chExt cx="687665" cy="418253"/>
              </a:xfrm>
            </p:grpSpPr>
            <p:sp>
              <p:nvSpPr>
                <p:cNvPr id="4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2" name="TextBox 155"/>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4" name="Group 156"/>
              <p:cNvGrpSpPr>
                <a:grpSpLocks/>
              </p:cNvGrpSpPr>
              <p:nvPr/>
            </p:nvGrpSpPr>
            <p:grpSpPr bwMode="auto">
              <a:xfrm>
                <a:off x="4043996" y="2030955"/>
                <a:ext cx="687665" cy="418253"/>
                <a:chOff x="3053396" y="4304255"/>
                <a:chExt cx="687665" cy="418253"/>
              </a:xfrm>
            </p:grpSpPr>
            <p:sp>
              <p:nvSpPr>
                <p:cNvPr id="3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0" name="TextBox 158"/>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5" name="Group 160"/>
              <p:cNvGrpSpPr>
                <a:grpSpLocks/>
              </p:cNvGrpSpPr>
              <p:nvPr/>
            </p:nvGrpSpPr>
            <p:grpSpPr bwMode="auto">
              <a:xfrm>
                <a:off x="7104696" y="5663155"/>
                <a:ext cx="687665" cy="418253"/>
                <a:chOff x="3053396" y="4304255"/>
                <a:chExt cx="687665" cy="418253"/>
              </a:xfrm>
            </p:grpSpPr>
            <p:sp>
              <p:nvSpPr>
                <p:cNvPr id="3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8" name="TextBox 162"/>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6" name="Group 163"/>
              <p:cNvGrpSpPr>
                <a:grpSpLocks/>
              </p:cNvGrpSpPr>
              <p:nvPr/>
            </p:nvGrpSpPr>
            <p:grpSpPr bwMode="auto">
              <a:xfrm>
                <a:off x="7942896" y="5015455"/>
                <a:ext cx="687665" cy="418253"/>
                <a:chOff x="3053396" y="4304255"/>
                <a:chExt cx="687665" cy="418253"/>
              </a:xfrm>
            </p:grpSpPr>
            <p:sp>
              <p:nvSpPr>
                <p:cNvPr id="3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6" name="TextBox 165"/>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7" name="Group 166"/>
              <p:cNvGrpSpPr>
                <a:grpSpLocks/>
              </p:cNvGrpSpPr>
              <p:nvPr/>
            </p:nvGrpSpPr>
            <p:grpSpPr bwMode="auto">
              <a:xfrm>
                <a:off x="7714296" y="4101055"/>
                <a:ext cx="687665" cy="418253"/>
                <a:chOff x="3053396" y="4304255"/>
                <a:chExt cx="687665" cy="418253"/>
              </a:xfrm>
            </p:grpSpPr>
            <p:sp>
              <p:nvSpPr>
                <p:cNvPr id="3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4" name="TextBox 168"/>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8" name="Group 169"/>
              <p:cNvGrpSpPr>
                <a:grpSpLocks/>
              </p:cNvGrpSpPr>
              <p:nvPr/>
            </p:nvGrpSpPr>
            <p:grpSpPr bwMode="auto">
              <a:xfrm>
                <a:off x="4869496" y="5904455"/>
                <a:ext cx="687665" cy="418253"/>
                <a:chOff x="3053396" y="4304255"/>
                <a:chExt cx="687665" cy="418253"/>
              </a:xfrm>
            </p:grpSpPr>
            <p:sp>
              <p:nvSpPr>
                <p:cNvPr id="3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2" name="TextBox 171"/>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9" name="Group 172"/>
              <p:cNvGrpSpPr>
                <a:grpSpLocks/>
              </p:cNvGrpSpPr>
              <p:nvPr/>
            </p:nvGrpSpPr>
            <p:grpSpPr bwMode="auto">
              <a:xfrm>
                <a:off x="3955096" y="6044155"/>
                <a:ext cx="687665" cy="418253"/>
                <a:chOff x="3053396" y="4304255"/>
                <a:chExt cx="687665" cy="418253"/>
              </a:xfrm>
            </p:grpSpPr>
            <p:sp>
              <p:nvSpPr>
                <p:cNvPr id="2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0" name="TextBox 174"/>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20" name="Group 175"/>
              <p:cNvGrpSpPr>
                <a:grpSpLocks/>
              </p:cNvGrpSpPr>
              <p:nvPr/>
            </p:nvGrpSpPr>
            <p:grpSpPr bwMode="auto">
              <a:xfrm>
                <a:off x="2735896" y="5891755"/>
                <a:ext cx="687665" cy="418253"/>
                <a:chOff x="3053396" y="4304255"/>
                <a:chExt cx="687665" cy="418253"/>
              </a:xfrm>
            </p:grpSpPr>
            <p:sp>
              <p:nvSpPr>
                <p:cNvPr id="2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28" name="TextBox 177"/>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sp>
            <p:nvSpPr>
              <p:cNvPr id="21" name="TextBox 4"/>
              <p:cNvSpPr txBox="1">
                <a:spLocks noChangeArrowheads="1"/>
              </p:cNvSpPr>
              <p:nvPr/>
            </p:nvSpPr>
            <p:spPr bwMode="auto">
              <a:xfrm rot="1053502">
                <a:off x="5066605" y="1863439"/>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2" name="TextBox 179"/>
              <p:cNvSpPr txBox="1">
                <a:spLocks noChangeArrowheads="1"/>
              </p:cNvSpPr>
              <p:nvPr/>
            </p:nvSpPr>
            <p:spPr bwMode="auto">
              <a:xfrm rot="2829263">
                <a:off x="7352529" y="3336715"/>
                <a:ext cx="697680" cy="7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3" name="TextBox 180"/>
              <p:cNvSpPr txBox="1">
                <a:spLocks noChangeArrowheads="1"/>
              </p:cNvSpPr>
              <p:nvPr/>
            </p:nvSpPr>
            <p:spPr bwMode="auto">
              <a:xfrm rot="9845918">
                <a:off x="6021343" y="5849753"/>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4" name="TextBox 181"/>
              <p:cNvSpPr txBox="1">
                <a:spLocks noChangeArrowheads="1"/>
              </p:cNvSpPr>
              <p:nvPr/>
            </p:nvSpPr>
            <p:spPr bwMode="auto">
              <a:xfrm rot="11651262">
                <a:off x="1653889" y="5753110"/>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5" name="TextBox 182"/>
              <p:cNvSpPr txBox="1">
                <a:spLocks noChangeArrowheads="1"/>
              </p:cNvSpPr>
              <p:nvPr/>
            </p:nvSpPr>
            <p:spPr bwMode="auto">
              <a:xfrm rot="16607303">
                <a:off x="67660" y="3446740"/>
                <a:ext cx="697680" cy="7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6" name="TextBox 183"/>
              <p:cNvSpPr txBox="1">
                <a:spLocks noChangeArrowheads="1"/>
              </p:cNvSpPr>
              <p:nvPr/>
            </p:nvSpPr>
            <p:spPr bwMode="auto">
              <a:xfrm rot="20582737">
                <a:off x="2253480" y="1813323"/>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grpSp>
        <p:grpSp>
          <p:nvGrpSpPr>
            <p:cNvPr id="59" name="Group 25"/>
            <p:cNvGrpSpPr>
              <a:grpSpLocks/>
            </p:cNvGrpSpPr>
            <p:nvPr/>
          </p:nvGrpSpPr>
          <p:grpSpPr bwMode="auto">
            <a:xfrm>
              <a:off x="1964531" y="2407651"/>
              <a:ext cx="7407415" cy="3807244"/>
              <a:chOff x="841945" y="2295063"/>
              <a:chExt cx="7407951" cy="3808217"/>
            </a:xfrm>
          </p:grpSpPr>
          <p:cxnSp>
            <p:nvCxnSpPr>
              <p:cNvPr id="60" name="Straight Connector 7"/>
              <p:cNvCxnSpPr>
                <a:cxnSpLocks noChangeShapeType="1"/>
              </p:cNvCxnSpPr>
              <p:nvPr/>
            </p:nvCxnSpPr>
            <p:spPr bwMode="auto">
              <a:xfrm flipV="1">
                <a:off x="1661409" y="2570969"/>
                <a:ext cx="577293" cy="28026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1" name="Straight Connector 188"/>
              <p:cNvCxnSpPr>
                <a:cxnSpLocks noChangeShapeType="1"/>
              </p:cNvCxnSpPr>
              <p:nvPr/>
            </p:nvCxnSpPr>
            <p:spPr bwMode="auto">
              <a:xfrm flipH="1" flipV="1">
                <a:off x="1509155" y="3032403"/>
                <a:ext cx="171469" cy="23271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2" name="Straight Connector 190"/>
              <p:cNvCxnSpPr>
                <a:cxnSpLocks noChangeShapeType="1"/>
              </p:cNvCxnSpPr>
              <p:nvPr/>
            </p:nvCxnSpPr>
            <p:spPr bwMode="auto">
              <a:xfrm flipH="1" flipV="1">
                <a:off x="1185287" y="3451504"/>
                <a:ext cx="495337" cy="19080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3" name="Straight Connector 192"/>
              <p:cNvCxnSpPr>
                <a:cxnSpLocks noChangeShapeType="1"/>
              </p:cNvCxnSpPr>
              <p:nvPr/>
            </p:nvCxnSpPr>
            <p:spPr bwMode="auto">
              <a:xfrm flipH="1" flipV="1">
                <a:off x="1181567" y="4298698"/>
                <a:ext cx="499057" cy="106082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4" name="Straight Connector 195"/>
              <p:cNvCxnSpPr>
                <a:cxnSpLocks noChangeShapeType="1"/>
              </p:cNvCxnSpPr>
              <p:nvPr/>
            </p:nvCxnSpPr>
            <p:spPr bwMode="auto">
              <a:xfrm flipH="1" flipV="1">
                <a:off x="1386886" y="4980292"/>
                <a:ext cx="293738" cy="37923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5" name="Straight Connector 197"/>
              <p:cNvCxnSpPr>
                <a:cxnSpLocks noChangeShapeType="1"/>
              </p:cNvCxnSpPr>
              <p:nvPr/>
            </p:nvCxnSpPr>
            <p:spPr bwMode="auto">
              <a:xfrm flipH="1" flipV="1">
                <a:off x="1661409" y="5373637"/>
                <a:ext cx="1526432" cy="59300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6" name="Straight Connector 199"/>
              <p:cNvCxnSpPr>
                <a:cxnSpLocks noChangeShapeType="1"/>
              </p:cNvCxnSpPr>
              <p:nvPr/>
            </p:nvCxnSpPr>
            <p:spPr bwMode="auto">
              <a:xfrm flipH="1" flipV="1">
                <a:off x="1680624" y="5359527"/>
                <a:ext cx="2723702" cy="70307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7" name="Straight Connector 201"/>
              <p:cNvCxnSpPr>
                <a:cxnSpLocks noChangeShapeType="1"/>
              </p:cNvCxnSpPr>
              <p:nvPr/>
            </p:nvCxnSpPr>
            <p:spPr bwMode="auto">
              <a:xfrm flipH="1" flipV="1">
                <a:off x="1680624" y="5359527"/>
                <a:ext cx="3605885" cy="61900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8" name="Straight Connector 203"/>
              <p:cNvCxnSpPr>
                <a:cxnSpLocks noChangeShapeType="1"/>
              </p:cNvCxnSpPr>
              <p:nvPr/>
            </p:nvCxnSpPr>
            <p:spPr bwMode="auto">
              <a:xfrm flipH="1">
                <a:off x="1680624" y="5184745"/>
                <a:ext cx="6569272" cy="1747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69" name="Straight Connector 204"/>
              <p:cNvCxnSpPr>
                <a:cxnSpLocks noChangeShapeType="1"/>
              </p:cNvCxnSpPr>
              <p:nvPr/>
            </p:nvCxnSpPr>
            <p:spPr bwMode="auto">
              <a:xfrm flipH="1" flipV="1">
                <a:off x="1680624" y="5359527"/>
                <a:ext cx="5742435" cy="4867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70" name="Straight Connector 207"/>
              <p:cNvCxnSpPr>
                <a:cxnSpLocks noChangeShapeType="1"/>
              </p:cNvCxnSpPr>
              <p:nvPr/>
            </p:nvCxnSpPr>
            <p:spPr bwMode="auto">
              <a:xfrm flipH="1">
                <a:off x="1680624" y="4311835"/>
                <a:ext cx="6338019" cy="10476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71" name="Straight Connector 209"/>
              <p:cNvCxnSpPr>
                <a:cxnSpLocks noChangeShapeType="1"/>
              </p:cNvCxnSpPr>
              <p:nvPr/>
            </p:nvCxnSpPr>
            <p:spPr bwMode="auto">
              <a:xfrm flipH="1">
                <a:off x="1680624" y="3273553"/>
                <a:ext cx="5749312" cy="208597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72" name="Straight Connector 211"/>
              <p:cNvCxnSpPr>
                <a:cxnSpLocks noChangeShapeType="1"/>
              </p:cNvCxnSpPr>
              <p:nvPr/>
            </p:nvCxnSpPr>
            <p:spPr bwMode="auto">
              <a:xfrm flipH="1">
                <a:off x="1680624" y="2784308"/>
                <a:ext cx="4942318" cy="257521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73" name="Straight Connector 213"/>
              <p:cNvCxnSpPr>
                <a:cxnSpLocks noChangeShapeType="1"/>
              </p:cNvCxnSpPr>
              <p:nvPr/>
            </p:nvCxnSpPr>
            <p:spPr bwMode="auto">
              <a:xfrm flipH="1">
                <a:off x="1680624" y="2295063"/>
                <a:ext cx="2971398" cy="30644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74" name="Straight Connector 215"/>
              <p:cNvCxnSpPr>
                <a:cxnSpLocks noChangeShapeType="1"/>
              </p:cNvCxnSpPr>
              <p:nvPr/>
            </p:nvCxnSpPr>
            <p:spPr bwMode="auto">
              <a:xfrm flipH="1">
                <a:off x="1680624" y="2295321"/>
                <a:ext cx="2025496" cy="306420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75" name="TextBox 24"/>
              <p:cNvSpPr txBox="1">
                <a:spLocks noChangeArrowheads="1"/>
              </p:cNvSpPr>
              <p:nvPr/>
            </p:nvSpPr>
            <p:spPr bwMode="auto">
              <a:xfrm rot="5710989">
                <a:off x="821385" y="4068288"/>
                <a:ext cx="441259" cy="400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latin typeface="Arial" charset="0"/>
                  </a:rPr>
                  <a:t>…</a:t>
                </a:r>
              </a:p>
            </p:txBody>
          </p:sp>
          <p:sp>
            <p:nvSpPr>
              <p:cNvPr id="76" name="TextBox 218"/>
              <p:cNvSpPr txBox="1">
                <a:spLocks noChangeArrowheads="1"/>
              </p:cNvSpPr>
              <p:nvPr/>
            </p:nvSpPr>
            <p:spPr bwMode="auto">
              <a:xfrm rot="7515077">
                <a:off x="4472963" y="5682581"/>
                <a:ext cx="441259" cy="400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latin typeface="Arial" charset="0"/>
                  </a:rPr>
                  <a:t>…</a:t>
                </a:r>
              </a:p>
            </p:txBody>
          </p:sp>
          <p:sp>
            <p:nvSpPr>
              <p:cNvPr id="77" name="TextBox 219"/>
              <p:cNvSpPr txBox="1">
                <a:spLocks noChangeArrowheads="1"/>
              </p:cNvSpPr>
              <p:nvPr/>
            </p:nvSpPr>
            <p:spPr bwMode="auto">
              <a:xfrm rot="3940343">
                <a:off x="6315328" y="3753856"/>
                <a:ext cx="646496" cy="646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600">
                    <a:latin typeface="Arial" charset="0"/>
                  </a:rPr>
                  <a:t>…</a:t>
                </a:r>
              </a:p>
            </p:txBody>
          </p:sp>
          <p:sp>
            <p:nvSpPr>
              <p:cNvPr id="78" name="TextBox 220"/>
              <p:cNvSpPr txBox="1">
                <a:spLocks noChangeArrowheads="1"/>
              </p:cNvSpPr>
              <p:nvPr/>
            </p:nvSpPr>
            <p:spPr bwMode="auto">
              <a:xfrm rot="2048420">
                <a:off x="4406025" y="2592270"/>
                <a:ext cx="646378" cy="64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600">
                    <a:latin typeface="Arial" charset="0"/>
                  </a:rPr>
                  <a:t>…</a:t>
                </a:r>
              </a:p>
            </p:txBody>
          </p:sp>
          <p:sp>
            <p:nvSpPr>
              <p:cNvPr id="79" name="TextBox 221"/>
              <p:cNvSpPr txBox="1">
                <a:spLocks noChangeArrowheads="1"/>
              </p:cNvSpPr>
              <p:nvPr/>
            </p:nvSpPr>
            <p:spPr bwMode="auto">
              <a:xfrm rot="21283864">
                <a:off x="2113012" y="2594968"/>
                <a:ext cx="646378" cy="64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600">
                    <a:latin typeface="Arial" charset="0"/>
                  </a:rPr>
                  <a:t>…</a:t>
                </a:r>
              </a:p>
            </p:txBody>
          </p:sp>
        </p:grpSp>
        <p:grpSp>
          <p:nvGrpSpPr>
            <p:cNvPr id="80" name="Group 223"/>
            <p:cNvGrpSpPr>
              <a:grpSpLocks/>
            </p:cNvGrpSpPr>
            <p:nvPr/>
          </p:nvGrpSpPr>
          <p:grpSpPr bwMode="auto">
            <a:xfrm>
              <a:off x="2261533" y="2431463"/>
              <a:ext cx="7094538" cy="3695700"/>
              <a:chOff x="862570" y="2361120"/>
              <a:chExt cx="7094553" cy="3695520"/>
            </a:xfrm>
          </p:grpSpPr>
          <p:cxnSp>
            <p:nvCxnSpPr>
              <p:cNvPr id="81" name="Straight Connector 224"/>
              <p:cNvCxnSpPr>
                <a:cxnSpLocks noChangeShapeType="1"/>
              </p:cNvCxnSpPr>
              <p:nvPr/>
            </p:nvCxnSpPr>
            <p:spPr bwMode="auto">
              <a:xfrm flipH="1">
                <a:off x="1446332" y="2897188"/>
                <a:ext cx="4736982" cy="25351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2" name="Straight Connector 225"/>
              <p:cNvCxnSpPr>
                <a:cxnSpLocks noChangeShapeType="1"/>
              </p:cNvCxnSpPr>
              <p:nvPr/>
            </p:nvCxnSpPr>
            <p:spPr bwMode="auto">
              <a:xfrm flipH="1">
                <a:off x="2972043" y="2885760"/>
                <a:ext cx="3213953" cy="30412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3" name="Straight Connector 226"/>
              <p:cNvCxnSpPr>
                <a:cxnSpLocks noChangeShapeType="1"/>
              </p:cNvCxnSpPr>
              <p:nvPr/>
            </p:nvCxnSpPr>
            <p:spPr bwMode="auto">
              <a:xfrm flipH="1">
                <a:off x="4328465" y="2877120"/>
                <a:ext cx="1866171" cy="31795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4" name="Straight Connector 227"/>
              <p:cNvCxnSpPr>
                <a:cxnSpLocks noChangeShapeType="1"/>
              </p:cNvCxnSpPr>
              <p:nvPr/>
            </p:nvCxnSpPr>
            <p:spPr bwMode="auto">
              <a:xfrm flipH="1">
                <a:off x="5270184" y="2877120"/>
                <a:ext cx="915812" cy="30585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5" name="Straight Connector 228"/>
              <p:cNvCxnSpPr>
                <a:cxnSpLocks noChangeShapeType="1"/>
              </p:cNvCxnSpPr>
              <p:nvPr/>
            </p:nvCxnSpPr>
            <p:spPr bwMode="auto">
              <a:xfrm>
                <a:off x="6167438" y="2901156"/>
                <a:ext cx="1141702" cy="28012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6" name="Straight Connector 229"/>
              <p:cNvCxnSpPr>
                <a:cxnSpLocks noChangeShapeType="1"/>
              </p:cNvCxnSpPr>
              <p:nvPr/>
            </p:nvCxnSpPr>
            <p:spPr bwMode="auto">
              <a:xfrm>
                <a:off x="6171406" y="2889250"/>
                <a:ext cx="1785717" cy="23552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7" name="Straight Connector 230"/>
              <p:cNvCxnSpPr>
                <a:cxnSpLocks noChangeShapeType="1"/>
              </p:cNvCxnSpPr>
              <p:nvPr/>
            </p:nvCxnSpPr>
            <p:spPr bwMode="auto">
              <a:xfrm>
                <a:off x="6179344" y="2881313"/>
                <a:ext cx="1587707" cy="138684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8" name="Straight Connector 231"/>
              <p:cNvCxnSpPr>
                <a:cxnSpLocks noChangeShapeType="1"/>
              </p:cNvCxnSpPr>
              <p:nvPr/>
            </p:nvCxnSpPr>
            <p:spPr bwMode="auto">
              <a:xfrm>
                <a:off x="6179344" y="2897188"/>
                <a:ext cx="602786" cy="2909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89" name="Straight Connector 232"/>
              <p:cNvCxnSpPr>
                <a:cxnSpLocks noChangeShapeType="1"/>
              </p:cNvCxnSpPr>
              <p:nvPr/>
            </p:nvCxnSpPr>
            <p:spPr bwMode="auto">
              <a:xfrm>
                <a:off x="4584546" y="2364240"/>
                <a:ext cx="1558252" cy="51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0" name="Straight Connector 233"/>
              <p:cNvCxnSpPr>
                <a:cxnSpLocks noChangeShapeType="1"/>
              </p:cNvCxnSpPr>
              <p:nvPr/>
            </p:nvCxnSpPr>
            <p:spPr bwMode="auto">
              <a:xfrm>
                <a:off x="3691549" y="2361120"/>
                <a:ext cx="2485808" cy="5332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1" name="Straight Connector 234"/>
              <p:cNvCxnSpPr>
                <a:cxnSpLocks noChangeShapeType="1"/>
              </p:cNvCxnSpPr>
              <p:nvPr/>
            </p:nvCxnSpPr>
            <p:spPr bwMode="auto">
              <a:xfrm>
                <a:off x="2081460" y="2548080"/>
                <a:ext cx="4078617" cy="3376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2" name="Straight Connector 235"/>
              <p:cNvCxnSpPr>
                <a:cxnSpLocks noChangeShapeType="1"/>
              </p:cNvCxnSpPr>
              <p:nvPr/>
            </p:nvCxnSpPr>
            <p:spPr bwMode="auto">
              <a:xfrm flipV="1">
                <a:off x="1309418" y="2903040"/>
                <a:ext cx="4842020" cy="307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3" name="Straight Connector 236"/>
              <p:cNvCxnSpPr>
                <a:cxnSpLocks noChangeShapeType="1"/>
              </p:cNvCxnSpPr>
              <p:nvPr/>
            </p:nvCxnSpPr>
            <p:spPr bwMode="auto">
              <a:xfrm flipV="1">
                <a:off x="934801" y="2894400"/>
                <a:ext cx="5242556" cy="3770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4" name="Straight Connector 237"/>
              <p:cNvCxnSpPr>
                <a:cxnSpLocks noChangeShapeType="1"/>
              </p:cNvCxnSpPr>
              <p:nvPr/>
            </p:nvCxnSpPr>
            <p:spPr bwMode="auto">
              <a:xfrm flipV="1">
                <a:off x="862570" y="2901156"/>
                <a:ext cx="5296930" cy="13866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5" name="Straight Connector 238"/>
              <p:cNvCxnSpPr>
                <a:cxnSpLocks noChangeShapeType="1"/>
              </p:cNvCxnSpPr>
              <p:nvPr/>
            </p:nvCxnSpPr>
            <p:spPr bwMode="auto">
              <a:xfrm flipV="1">
                <a:off x="1101367" y="2901156"/>
                <a:ext cx="5077977" cy="20260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96" name="Group 239"/>
            <p:cNvGrpSpPr>
              <a:grpSpLocks/>
            </p:cNvGrpSpPr>
            <p:nvPr/>
          </p:nvGrpSpPr>
          <p:grpSpPr bwMode="auto">
            <a:xfrm>
              <a:off x="2198033" y="2321926"/>
              <a:ext cx="7158038" cy="3798887"/>
              <a:chOff x="799176" y="2251902"/>
              <a:chExt cx="7158126" cy="3799069"/>
            </a:xfrm>
          </p:grpSpPr>
          <p:cxnSp>
            <p:nvCxnSpPr>
              <p:cNvPr id="97" name="Straight Connector 240"/>
              <p:cNvCxnSpPr>
                <a:cxnSpLocks noChangeShapeType="1"/>
              </p:cNvCxnSpPr>
              <p:nvPr/>
            </p:nvCxnSpPr>
            <p:spPr bwMode="auto">
              <a:xfrm>
                <a:off x="2012365" y="2732956"/>
                <a:ext cx="3121627" cy="32043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8" name="Straight Connector 241"/>
              <p:cNvCxnSpPr>
                <a:cxnSpLocks noChangeShapeType="1"/>
              </p:cNvCxnSpPr>
              <p:nvPr/>
            </p:nvCxnSpPr>
            <p:spPr bwMode="auto">
              <a:xfrm>
                <a:off x="2009682" y="2721528"/>
                <a:ext cx="2384511" cy="332944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99" name="Straight Connector 242"/>
              <p:cNvCxnSpPr>
                <a:cxnSpLocks noChangeShapeType="1"/>
              </p:cNvCxnSpPr>
              <p:nvPr/>
            </p:nvCxnSpPr>
            <p:spPr bwMode="auto">
              <a:xfrm>
                <a:off x="2001042" y="2712888"/>
                <a:ext cx="1091382" cy="319787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0" name="Straight Connector 243"/>
              <p:cNvCxnSpPr>
                <a:cxnSpLocks noChangeShapeType="1"/>
              </p:cNvCxnSpPr>
              <p:nvPr/>
            </p:nvCxnSpPr>
            <p:spPr bwMode="auto">
              <a:xfrm flipH="1">
                <a:off x="1471306" y="2712888"/>
                <a:ext cx="538376" cy="26981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1" name="Straight Connector 244"/>
              <p:cNvCxnSpPr>
                <a:cxnSpLocks noChangeShapeType="1"/>
              </p:cNvCxnSpPr>
              <p:nvPr/>
            </p:nvCxnSpPr>
            <p:spPr bwMode="auto">
              <a:xfrm flipH="1">
                <a:off x="1007181" y="2736924"/>
                <a:ext cx="1021059" cy="206956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2" name="Straight Connector 245"/>
              <p:cNvCxnSpPr>
                <a:cxnSpLocks noChangeShapeType="1"/>
              </p:cNvCxnSpPr>
              <p:nvPr/>
            </p:nvCxnSpPr>
            <p:spPr bwMode="auto">
              <a:xfrm flipH="1">
                <a:off x="799176" y="2725018"/>
                <a:ext cx="1225097" cy="141359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3" name="Straight Connector 246"/>
              <p:cNvCxnSpPr>
                <a:cxnSpLocks noChangeShapeType="1"/>
              </p:cNvCxnSpPr>
              <p:nvPr/>
            </p:nvCxnSpPr>
            <p:spPr bwMode="auto">
              <a:xfrm flipH="1">
                <a:off x="932218" y="2704755"/>
                <a:ext cx="1107153" cy="5889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4" name="Straight Connector 247"/>
              <p:cNvCxnSpPr>
                <a:cxnSpLocks noChangeShapeType="1"/>
              </p:cNvCxnSpPr>
              <p:nvPr/>
            </p:nvCxnSpPr>
            <p:spPr bwMode="auto">
              <a:xfrm flipH="1">
                <a:off x="1293642" y="2704755"/>
                <a:ext cx="745729" cy="2167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5" name="Straight Connector 248"/>
              <p:cNvCxnSpPr>
                <a:cxnSpLocks noChangeShapeType="1"/>
              </p:cNvCxnSpPr>
              <p:nvPr/>
            </p:nvCxnSpPr>
            <p:spPr bwMode="auto">
              <a:xfrm flipH="1">
                <a:off x="2052880" y="2251902"/>
                <a:ext cx="1141349" cy="4609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6" name="Straight Connector 249"/>
              <p:cNvCxnSpPr>
                <a:cxnSpLocks noChangeShapeType="1"/>
              </p:cNvCxnSpPr>
              <p:nvPr/>
            </p:nvCxnSpPr>
            <p:spPr bwMode="auto">
              <a:xfrm flipH="1">
                <a:off x="2018321" y="2332076"/>
                <a:ext cx="2284094" cy="3980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7" name="Straight Connector 250"/>
              <p:cNvCxnSpPr>
                <a:cxnSpLocks noChangeShapeType="1"/>
              </p:cNvCxnSpPr>
              <p:nvPr/>
            </p:nvCxnSpPr>
            <p:spPr bwMode="auto">
              <a:xfrm flipH="1" flipV="1">
                <a:off x="2035602" y="2721528"/>
                <a:ext cx="4016700" cy="141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8" name="Straight Connector 251"/>
              <p:cNvCxnSpPr>
                <a:cxnSpLocks noChangeShapeType="1"/>
              </p:cNvCxnSpPr>
              <p:nvPr/>
            </p:nvCxnSpPr>
            <p:spPr bwMode="auto">
              <a:xfrm flipH="1" flipV="1">
                <a:off x="2044240" y="2738808"/>
                <a:ext cx="4755057" cy="52905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9" name="Straight Connector 252"/>
              <p:cNvCxnSpPr>
                <a:cxnSpLocks noChangeShapeType="1"/>
              </p:cNvCxnSpPr>
              <p:nvPr/>
            </p:nvCxnSpPr>
            <p:spPr bwMode="auto">
              <a:xfrm flipH="1" flipV="1">
                <a:off x="2018321" y="2730168"/>
                <a:ext cx="5710381" cy="155491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10" name="Straight Connector 253"/>
              <p:cNvCxnSpPr>
                <a:cxnSpLocks noChangeShapeType="1"/>
              </p:cNvCxnSpPr>
              <p:nvPr/>
            </p:nvCxnSpPr>
            <p:spPr bwMode="auto">
              <a:xfrm flipH="1" flipV="1">
                <a:off x="2036178" y="2736924"/>
                <a:ext cx="5921124" cy="24625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11" name="Straight Connector 254"/>
              <p:cNvCxnSpPr>
                <a:cxnSpLocks noChangeShapeType="1"/>
              </p:cNvCxnSpPr>
              <p:nvPr/>
            </p:nvCxnSpPr>
            <p:spPr bwMode="auto">
              <a:xfrm flipH="1" flipV="1">
                <a:off x="2016335" y="2736924"/>
                <a:ext cx="5165304" cy="300020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spTree>
    <p:extLst>
      <p:ext uri="{BB962C8B-B14F-4D97-AF65-F5344CB8AC3E}">
        <p14:creationId xmlns:p14="http://schemas.microsoft.com/office/powerpoint/2010/main" val="2009954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3"/>
            <a:ext cx="11639227" cy="814567"/>
          </a:xfrm>
        </p:spPr>
        <p:txBody>
          <a:bodyPr/>
          <a:lstStyle/>
          <a:p>
            <a:r>
              <a:rPr lang="en-US" dirty="0"/>
              <a:t>Idea 2: A global “Tier 1” ISP</a:t>
            </a:r>
          </a:p>
        </p:txBody>
      </p:sp>
      <p:sp>
        <p:nvSpPr>
          <p:cNvPr id="3" name="Content Placeholder 2"/>
          <p:cNvSpPr>
            <a:spLocks noGrp="1"/>
          </p:cNvSpPr>
          <p:nvPr>
            <p:ph idx="1"/>
          </p:nvPr>
        </p:nvSpPr>
        <p:spPr>
          <a:xfrm>
            <a:off x="263471" y="1039968"/>
            <a:ext cx="11639227" cy="519512"/>
          </a:xfrm>
        </p:spPr>
        <p:txBody>
          <a:bodyPr>
            <a:normAutofit lnSpcReduction="10000"/>
          </a:bodyPr>
          <a:lstStyle/>
          <a:p>
            <a:r>
              <a:rPr lang="en-US" dirty="0"/>
              <a:t>An ISP for ISPs, with a few long and fast connections</a:t>
            </a:r>
          </a:p>
        </p:txBody>
      </p:sp>
      <p:grpSp>
        <p:nvGrpSpPr>
          <p:cNvPr id="157" name="Group 156"/>
          <p:cNvGrpSpPr/>
          <p:nvPr/>
        </p:nvGrpSpPr>
        <p:grpSpPr>
          <a:xfrm>
            <a:off x="1199542" y="1474391"/>
            <a:ext cx="9767084" cy="5407226"/>
            <a:chOff x="358551" y="1757088"/>
            <a:chExt cx="8569110" cy="4744007"/>
          </a:xfrm>
        </p:grpSpPr>
        <p:grpSp>
          <p:nvGrpSpPr>
            <p:cNvPr id="4" name="Group 5"/>
            <p:cNvGrpSpPr>
              <a:grpSpLocks/>
            </p:cNvGrpSpPr>
            <p:nvPr/>
          </p:nvGrpSpPr>
          <p:grpSpPr bwMode="auto">
            <a:xfrm>
              <a:off x="358551" y="1757088"/>
              <a:ext cx="8569110" cy="4744007"/>
              <a:chOff x="62604" y="1813323"/>
              <a:chExt cx="8567957" cy="4744370"/>
            </a:xfrm>
          </p:grpSpPr>
          <p:grpSp>
            <p:nvGrpSpPr>
              <p:cNvPr id="5" name="Group 4"/>
              <p:cNvGrpSpPr>
                <a:grpSpLocks/>
              </p:cNvGrpSpPr>
              <p:nvPr/>
            </p:nvGrpSpPr>
            <p:grpSpPr bwMode="auto">
              <a:xfrm>
                <a:off x="1529396" y="2297655"/>
                <a:ext cx="687665" cy="418253"/>
                <a:chOff x="3053396" y="4304255"/>
                <a:chExt cx="687665" cy="418253"/>
              </a:xfrm>
            </p:grpSpPr>
            <p:sp>
              <p:nvSpPr>
                <p:cNvPr id="5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8" name="TextBox 1"/>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6" name="Group 131"/>
              <p:cNvGrpSpPr>
                <a:grpSpLocks/>
              </p:cNvGrpSpPr>
              <p:nvPr/>
            </p:nvGrpSpPr>
            <p:grpSpPr bwMode="auto">
              <a:xfrm>
                <a:off x="373696" y="3097755"/>
                <a:ext cx="687665" cy="418253"/>
                <a:chOff x="3053396" y="4304255"/>
                <a:chExt cx="687665" cy="418253"/>
              </a:xfrm>
            </p:grpSpPr>
            <p:sp>
              <p:nvSpPr>
                <p:cNvPr id="5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6" name="TextBox 133"/>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7" name="Group 135"/>
              <p:cNvGrpSpPr>
                <a:grpSpLocks/>
              </p:cNvGrpSpPr>
              <p:nvPr/>
            </p:nvGrpSpPr>
            <p:grpSpPr bwMode="auto">
              <a:xfrm>
                <a:off x="6037896" y="2551655"/>
                <a:ext cx="687665" cy="418253"/>
                <a:chOff x="3053396" y="4304255"/>
                <a:chExt cx="687665" cy="418253"/>
              </a:xfrm>
            </p:grpSpPr>
            <p:sp>
              <p:nvSpPr>
                <p:cNvPr id="5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4" name="TextBox 137"/>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8" name="Group 138"/>
              <p:cNvGrpSpPr>
                <a:grpSpLocks/>
              </p:cNvGrpSpPr>
              <p:nvPr/>
            </p:nvGrpSpPr>
            <p:grpSpPr bwMode="auto">
              <a:xfrm>
                <a:off x="945196" y="5409155"/>
                <a:ext cx="687665" cy="418253"/>
                <a:chOff x="3053396" y="4304255"/>
                <a:chExt cx="687665" cy="418253"/>
              </a:xfrm>
            </p:grpSpPr>
            <p:sp>
              <p:nvSpPr>
                <p:cNvPr id="5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2" name="TextBox 140"/>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9" name="Group 141"/>
              <p:cNvGrpSpPr>
                <a:grpSpLocks/>
              </p:cNvGrpSpPr>
              <p:nvPr/>
            </p:nvGrpSpPr>
            <p:grpSpPr bwMode="auto">
              <a:xfrm>
                <a:off x="526096" y="4786855"/>
                <a:ext cx="687665" cy="418253"/>
                <a:chOff x="3053396" y="4304255"/>
                <a:chExt cx="687665" cy="418253"/>
              </a:xfrm>
            </p:grpSpPr>
            <p:sp>
              <p:nvSpPr>
                <p:cNvPr id="4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50" name="TextBox 143"/>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0" name="Group 144"/>
              <p:cNvGrpSpPr>
                <a:grpSpLocks/>
              </p:cNvGrpSpPr>
              <p:nvPr/>
            </p:nvGrpSpPr>
            <p:grpSpPr bwMode="auto">
              <a:xfrm>
                <a:off x="297496" y="4126455"/>
                <a:ext cx="687665" cy="418253"/>
                <a:chOff x="3053396" y="4304255"/>
                <a:chExt cx="687665" cy="418253"/>
              </a:xfrm>
            </p:grpSpPr>
            <p:sp>
              <p:nvSpPr>
                <p:cNvPr id="4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8" name="TextBox 146"/>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1" name="Group 147"/>
              <p:cNvGrpSpPr>
                <a:grpSpLocks/>
              </p:cNvGrpSpPr>
              <p:nvPr/>
            </p:nvGrpSpPr>
            <p:grpSpPr bwMode="auto">
              <a:xfrm>
                <a:off x="6787196" y="2983455"/>
                <a:ext cx="687665" cy="418253"/>
                <a:chOff x="3053396" y="4304255"/>
                <a:chExt cx="687665" cy="418253"/>
              </a:xfrm>
            </p:grpSpPr>
            <p:sp>
              <p:nvSpPr>
                <p:cNvPr id="4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6" name="TextBox 149"/>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2" name="Group 150"/>
              <p:cNvGrpSpPr>
                <a:grpSpLocks/>
              </p:cNvGrpSpPr>
              <p:nvPr/>
            </p:nvGrpSpPr>
            <p:grpSpPr bwMode="auto">
              <a:xfrm>
                <a:off x="3129596" y="2056355"/>
                <a:ext cx="687665" cy="418253"/>
                <a:chOff x="3053396" y="4304255"/>
                <a:chExt cx="687665" cy="418253"/>
              </a:xfrm>
            </p:grpSpPr>
            <p:sp>
              <p:nvSpPr>
                <p:cNvPr id="4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4" name="TextBox 152"/>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3" name="Group 153"/>
              <p:cNvGrpSpPr>
                <a:grpSpLocks/>
              </p:cNvGrpSpPr>
              <p:nvPr/>
            </p:nvGrpSpPr>
            <p:grpSpPr bwMode="auto">
              <a:xfrm>
                <a:off x="754696" y="2704055"/>
                <a:ext cx="687665" cy="418253"/>
                <a:chOff x="3053396" y="4304255"/>
                <a:chExt cx="687665" cy="418253"/>
              </a:xfrm>
            </p:grpSpPr>
            <p:sp>
              <p:nvSpPr>
                <p:cNvPr id="4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2" name="TextBox 155"/>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4" name="Group 156"/>
              <p:cNvGrpSpPr>
                <a:grpSpLocks/>
              </p:cNvGrpSpPr>
              <p:nvPr/>
            </p:nvGrpSpPr>
            <p:grpSpPr bwMode="auto">
              <a:xfrm>
                <a:off x="4043996" y="2030955"/>
                <a:ext cx="687665" cy="418253"/>
                <a:chOff x="3053396" y="4304255"/>
                <a:chExt cx="687665" cy="418253"/>
              </a:xfrm>
            </p:grpSpPr>
            <p:sp>
              <p:nvSpPr>
                <p:cNvPr id="3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40" name="TextBox 158"/>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5" name="Group 160"/>
              <p:cNvGrpSpPr>
                <a:grpSpLocks/>
              </p:cNvGrpSpPr>
              <p:nvPr/>
            </p:nvGrpSpPr>
            <p:grpSpPr bwMode="auto">
              <a:xfrm>
                <a:off x="7104696" y="5663155"/>
                <a:ext cx="687665" cy="418253"/>
                <a:chOff x="3053396" y="4304255"/>
                <a:chExt cx="687665" cy="418253"/>
              </a:xfrm>
            </p:grpSpPr>
            <p:sp>
              <p:nvSpPr>
                <p:cNvPr id="3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8" name="TextBox 162"/>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6" name="Group 163"/>
              <p:cNvGrpSpPr>
                <a:grpSpLocks/>
              </p:cNvGrpSpPr>
              <p:nvPr/>
            </p:nvGrpSpPr>
            <p:grpSpPr bwMode="auto">
              <a:xfrm>
                <a:off x="7942896" y="5015455"/>
                <a:ext cx="687665" cy="418253"/>
                <a:chOff x="3053396" y="4304255"/>
                <a:chExt cx="687665" cy="418253"/>
              </a:xfrm>
            </p:grpSpPr>
            <p:sp>
              <p:nvSpPr>
                <p:cNvPr id="3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6" name="TextBox 165"/>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7" name="Group 166"/>
              <p:cNvGrpSpPr>
                <a:grpSpLocks/>
              </p:cNvGrpSpPr>
              <p:nvPr/>
            </p:nvGrpSpPr>
            <p:grpSpPr bwMode="auto">
              <a:xfrm>
                <a:off x="7714296" y="4101055"/>
                <a:ext cx="687665" cy="418253"/>
                <a:chOff x="3053396" y="4304255"/>
                <a:chExt cx="687665" cy="418253"/>
              </a:xfrm>
            </p:grpSpPr>
            <p:sp>
              <p:nvSpPr>
                <p:cNvPr id="3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4" name="TextBox 168"/>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8" name="Group 169"/>
              <p:cNvGrpSpPr>
                <a:grpSpLocks/>
              </p:cNvGrpSpPr>
              <p:nvPr/>
            </p:nvGrpSpPr>
            <p:grpSpPr bwMode="auto">
              <a:xfrm>
                <a:off x="4869496" y="5904455"/>
                <a:ext cx="687665" cy="418253"/>
                <a:chOff x="3053396" y="4304255"/>
                <a:chExt cx="687665" cy="418253"/>
              </a:xfrm>
            </p:grpSpPr>
            <p:sp>
              <p:nvSpPr>
                <p:cNvPr id="3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2" name="TextBox 171"/>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19" name="Group 172"/>
              <p:cNvGrpSpPr>
                <a:grpSpLocks/>
              </p:cNvGrpSpPr>
              <p:nvPr/>
            </p:nvGrpSpPr>
            <p:grpSpPr bwMode="auto">
              <a:xfrm>
                <a:off x="3955096" y="6044155"/>
                <a:ext cx="687665" cy="418253"/>
                <a:chOff x="3053396" y="4304255"/>
                <a:chExt cx="687665" cy="418253"/>
              </a:xfrm>
            </p:grpSpPr>
            <p:sp>
              <p:nvSpPr>
                <p:cNvPr id="2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30" name="TextBox 174"/>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grpSp>
            <p:nvGrpSpPr>
              <p:cNvPr id="20" name="Group 175"/>
              <p:cNvGrpSpPr>
                <a:grpSpLocks/>
              </p:cNvGrpSpPr>
              <p:nvPr/>
            </p:nvGrpSpPr>
            <p:grpSpPr bwMode="auto">
              <a:xfrm>
                <a:off x="2735896" y="5891755"/>
                <a:ext cx="687665" cy="418253"/>
                <a:chOff x="3053396" y="4304255"/>
                <a:chExt cx="687665" cy="418253"/>
              </a:xfrm>
            </p:grpSpPr>
            <p:sp>
              <p:nvSpPr>
                <p:cNvPr id="2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800"/>
                </a:p>
              </p:txBody>
            </p:sp>
            <p:sp>
              <p:nvSpPr>
                <p:cNvPr id="28" name="TextBox 177"/>
                <p:cNvSpPr txBox="1">
                  <a:spLocks noChangeArrowheads="1"/>
                </p:cNvSpPr>
                <p:nvPr/>
              </p:nvSpPr>
              <p:spPr bwMode="auto">
                <a:xfrm>
                  <a:off x="3078789" y="4323258"/>
                  <a:ext cx="662272"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200">
                      <a:latin typeface="Arial" charset="0"/>
                    </a:rPr>
                    <a:t>access</a:t>
                  </a:r>
                </a:p>
                <a:p>
                  <a:pPr algn="ctr">
                    <a:lnSpc>
                      <a:spcPts val="1000"/>
                    </a:lnSpc>
                    <a:spcBef>
                      <a:spcPct val="0"/>
                    </a:spcBef>
                    <a:buClrTx/>
                    <a:buSzTx/>
                    <a:buFontTx/>
                    <a:buNone/>
                  </a:pPr>
                  <a:r>
                    <a:rPr lang="en-US" altLang="en-US" sz="1200">
                      <a:latin typeface="Arial" charset="0"/>
                    </a:rPr>
                    <a:t>net</a:t>
                  </a:r>
                </a:p>
              </p:txBody>
            </p:sp>
          </p:grpSp>
          <p:sp>
            <p:nvSpPr>
              <p:cNvPr id="21" name="TextBox 4"/>
              <p:cNvSpPr txBox="1">
                <a:spLocks noChangeArrowheads="1"/>
              </p:cNvSpPr>
              <p:nvPr/>
            </p:nvSpPr>
            <p:spPr bwMode="auto">
              <a:xfrm rot="1053502">
                <a:off x="5066605" y="1863439"/>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2" name="TextBox 179"/>
              <p:cNvSpPr txBox="1">
                <a:spLocks noChangeArrowheads="1"/>
              </p:cNvSpPr>
              <p:nvPr/>
            </p:nvSpPr>
            <p:spPr bwMode="auto">
              <a:xfrm rot="2829263">
                <a:off x="7352529" y="3336715"/>
                <a:ext cx="697680" cy="7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3" name="TextBox 180"/>
              <p:cNvSpPr txBox="1">
                <a:spLocks noChangeArrowheads="1"/>
              </p:cNvSpPr>
              <p:nvPr/>
            </p:nvSpPr>
            <p:spPr bwMode="auto">
              <a:xfrm rot="9845918">
                <a:off x="6021343" y="5849753"/>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4" name="TextBox 181"/>
              <p:cNvSpPr txBox="1">
                <a:spLocks noChangeArrowheads="1"/>
              </p:cNvSpPr>
              <p:nvPr/>
            </p:nvSpPr>
            <p:spPr bwMode="auto">
              <a:xfrm rot="11651262">
                <a:off x="1653889" y="5753110"/>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5" name="TextBox 182"/>
              <p:cNvSpPr txBox="1">
                <a:spLocks noChangeArrowheads="1"/>
              </p:cNvSpPr>
              <p:nvPr/>
            </p:nvSpPr>
            <p:spPr bwMode="auto">
              <a:xfrm rot="16607303">
                <a:off x="67660" y="3446740"/>
                <a:ext cx="697680" cy="7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sp>
            <p:nvSpPr>
              <p:cNvPr id="26" name="TextBox 183"/>
              <p:cNvSpPr txBox="1">
                <a:spLocks noChangeArrowheads="1"/>
              </p:cNvSpPr>
              <p:nvPr/>
            </p:nvSpPr>
            <p:spPr bwMode="auto">
              <a:xfrm rot="20582737">
                <a:off x="2253480" y="1813323"/>
                <a:ext cx="697533" cy="70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4000">
                    <a:solidFill>
                      <a:srgbClr val="0000FF"/>
                    </a:solidFill>
                    <a:latin typeface="Arial" charset="0"/>
                  </a:rPr>
                  <a:t>…</a:t>
                </a:r>
              </a:p>
            </p:txBody>
          </p:sp>
        </p:grpSp>
        <p:sp>
          <p:nvSpPr>
            <p:cNvPr id="59" name="Oval 3"/>
            <p:cNvSpPr>
              <a:spLocks noChangeArrowheads="1"/>
            </p:cNvSpPr>
            <p:nvPr/>
          </p:nvSpPr>
          <p:spPr bwMode="auto">
            <a:xfrm>
              <a:off x="2716213" y="3192463"/>
              <a:ext cx="3709987" cy="1862137"/>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Arial" charset="0"/>
              </a:endParaRPr>
            </a:p>
          </p:txBody>
        </p:sp>
        <p:grpSp>
          <p:nvGrpSpPr>
            <p:cNvPr id="60" name="Group 133"/>
            <p:cNvGrpSpPr>
              <a:grpSpLocks/>
            </p:cNvGrpSpPr>
            <p:nvPr/>
          </p:nvGrpSpPr>
          <p:grpSpPr bwMode="auto">
            <a:xfrm>
              <a:off x="3138488" y="4392613"/>
              <a:ext cx="617537" cy="250825"/>
              <a:chOff x="2356" y="1300"/>
              <a:chExt cx="555" cy="194"/>
            </a:xfrm>
          </p:grpSpPr>
          <p:sp>
            <p:nvSpPr>
              <p:cNvPr id="6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6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6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64" name="Group 137"/>
              <p:cNvGrpSpPr>
                <a:grpSpLocks/>
              </p:cNvGrpSpPr>
              <p:nvPr/>
            </p:nvGrpSpPr>
            <p:grpSpPr bwMode="auto">
              <a:xfrm>
                <a:off x="2468" y="1332"/>
                <a:ext cx="310" cy="60"/>
                <a:chOff x="2468" y="1332"/>
                <a:chExt cx="310" cy="60"/>
              </a:xfrm>
            </p:grpSpPr>
            <p:sp>
              <p:nvSpPr>
                <p:cNvPr id="6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6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65"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66"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grpSp>
          <p:nvGrpSpPr>
            <p:cNvPr id="69" name="Group 133"/>
            <p:cNvGrpSpPr>
              <a:grpSpLocks/>
            </p:cNvGrpSpPr>
            <p:nvPr/>
          </p:nvGrpSpPr>
          <p:grpSpPr bwMode="auto">
            <a:xfrm>
              <a:off x="4132263" y="3706813"/>
              <a:ext cx="617537" cy="250825"/>
              <a:chOff x="2356" y="1300"/>
              <a:chExt cx="555" cy="194"/>
            </a:xfrm>
          </p:grpSpPr>
          <p:sp>
            <p:nvSpPr>
              <p:cNvPr id="70"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71"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72"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73" name="Group 137"/>
              <p:cNvGrpSpPr>
                <a:grpSpLocks/>
              </p:cNvGrpSpPr>
              <p:nvPr/>
            </p:nvGrpSpPr>
            <p:grpSpPr bwMode="auto">
              <a:xfrm>
                <a:off x="2468" y="1332"/>
                <a:ext cx="310" cy="60"/>
                <a:chOff x="2468" y="1332"/>
                <a:chExt cx="310" cy="60"/>
              </a:xfrm>
            </p:grpSpPr>
            <p:sp>
              <p:nvSpPr>
                <p:cNvPr id="76"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77"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74"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75"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grpSp>
          <p:nvGrpSpPr>
            <p:cNvPr id="78" name="Group 133"/>
            <p:cNvGrpSpPr>
              <a:grpSpLocks/>
            </p:cNvGrpSpPr>
            <p:nvPr/>
          </p:nvGrpSpPr>
          <p:grpSpPr bwMode="auto">
            <a:xfrm>
              <a:off x="4706938" y="4013200"/>
              <a:ext cx="617537" cy="250825"/>
              <a:chOff x="2356" y="1300"/>
              <a:chExt cx="555" cy="194"/>
            </a:xfrm>
          </p:grpSpPr>
          <p:sp>
            <p:nvSpPr>
              <p:cNvPr id="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82" name="Group 137"/>
              <p:cNvGrpSpPr>
                <a:grpSpLocks/>
              </p:cNvGrpSpPr>
              <p:nvPr/>
            </p:nvGrpSpPr>
            <p:grpSpPr bwMode="auto">
              <a:xfrm>
                <a:off x="2468" y="1332"/>
                <a:ext cx="310" cy="60"/>
                <a:chOff x="2468" y="1332"/>
                <a:chExt cx="310" cy="60"/>
              </a:xfrm>
            </p:grpSpPr>
            <p:sp>
              <p:nvSpPr>
                <p:cNvPr id="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83"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84"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grpSp>
          <p:nvGrpSpPr>
            <p:cNvPr id="87" name="Group 133"/>
            <p:cNvGrpSpPr>
              <a:grpSpLocks/>
            </p:cNvGrpSpPr>
            <p:nvPr/>
          </p:nvGrpSpPr>
          <p:grpSpPr bwMode="auto">
            <a:xfrm>
              <a:off x="5245100" y="3538538"/>
              <a:ext cx="617538" cy="250825"/>
              <a:chOff x="2356" y="1300"/>
              <a:chExt cx="555" cy="194"/>
            </a:xfrm>
          </p:grpSpPr>
          <p:sp>
            <p:nvSpPr>
              <p:cNvPr id="88"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89"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90"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91" name="Group 137"/>
              <p:cNvGrpSpPr>
                <a:grpSpLocks/>
              </p:cNvGrpSpPr>
              <p:nvPr/>
            </p:nvGrpSpPr>
            <p:grpSpPr bwMode="auto">
              <a:xfrm>
                <a:off x="2468" y="1332"/>
                <a:ext cx="310" cy="60"/>
                <a:chOff x="2468" y="1332"/>
                <a:chExt cx="310" cy="60"/>
              </a:xfrm>
            </p:grpSpPr>
            <p:sp>
              <p:nvSpPr>
                <p:cNvPr id="94"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95"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92"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93"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grpSp>
          <p:nvGrpSpPr>
            <p:cNvPr id="96" name="Group 133"/>
            <p:cNvGrpSpPr>
              <a:grpSpLocks/>
            </p:cNvGrpSpPr>
            <p:nvPr/>
          </p:nvGrpSpPr>
          <p:grpSpPr bwMode="auto">
            <a:xfrm>
              <a:off x="3813175" y="4121150"/>
              <a:ext cx="617538" cy="250825"/>
              <a:chOff x="2356" y="1300"/>
              <a:chExt cx="555" cy="194"/>
            </a:xfrm>
          </p:grpSpPr>
          <p:sp>
            <p:nvSpPr>
              <p:cNvPr id="9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9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9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100" name="Group 137"/>
              <p:cNvGrpSpPr>
                <a:grpSpLocks/>
              </p:cNvGrpSpPr>
              <p:nvPr/>
            </p:nvGrpSpPr>
            <p:grpSpPr bwMode="auto">
              <a:xfrm>
                <a:off x="2468" y="1332"/>
                <a:ext cx="310" cy="60"/>
                <a:chOff x="2468" y="1332"/>
                <a:chExt cx="310" cy="60"/>
              </a:xfrm>
            </p:grpSpPr>
            <p:sp>
              <p:nvSpPr>
                <p:cNvPr id="10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10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101"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102"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grpSp>
          <p:nvGrpSpPr>
            <p:cNvPr id="105" name="Group 133"/>
            <p:cNvGrpSpPr>
              <a:grpSpLocks/>
            </p:cNvGrpSpPr>
            <p:nvPr/>
          </p:nvGrpSpPr>
          <p:grpSpPr bwMode="auto">
            <a:xfrm>
              <a:off x="4368800" y="4610100"/>
              <a:ext cx="617538" cy="250825"/>
              <a:chOff x="2356" y="1300"/>
              <a:chExt cx="555" cy="194"/>
            </a:xfrm>
          </p:grpSpPr>
          <p:sp>
            <p:nvSpPr>
              <p:cNvPr id="106"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107"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108"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109" name="Group 137"/>
              <p:cNvGrpSpPr>
                <a:grpSpLocks/>
              </p:cNvGrpSpPr>
              <p:nvPr/>
            </p:nvGrpSpPr>
            <p:grpSpPr bwMode="auto">
              <a:xfrm>
                <a:off x="2468" y="1332"/>
                <a:ext cx="310" cy="60"/>
                <a:chOff x="2468" y="1332"/>
                <a:chExt cx="310" cy="60"/>
              </a:xfrm>
            </p:grpSpPr>
            <p:sp>
              <p:nvSpPr>
                <p:cNvPr id="112"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113"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110"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111"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grpSp>
          <p:nvGrpSpPr>
            <p:cNvPr id="114" name="Group 133"/>
            <p:cNvGrpSpPr>
              <a:grpSpLocks/>
            </p:cNvGrpSpPr>
            <p:nvPr/>
          </p:nvGrpSpPr>
          <p:grpSpPr bwMode="auto">
            <a:xfrm>
              <a:off x="5389563" y="4411663"/>
              <a:ext cx="617537" cy="250825"/>
              <a:chOff x="2356" y="1300"/>
              <a:chExt cx="555" cy="194"/>
            </a:xfrm>
          </p:grpSpPr>
          <p:sp>
            <p:nvSpPr>
              <p:cNvPr id="11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11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11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118" name="Group 137"/>
              <p:cNvGrpSpPr>
                <a:grpSpLocks/>
              </p:cNvGrpSpPr>
              <p:nvPr/>
            </p:nvGrpSpPr>
            <p:grpSpPr bwMode="auto">
              <a:xfrm>
                <a:off x="2468" y="1332"/>
                <a:ext cx="310" cy="60"/>
                <a:chOff x="2468" y="1332"/>
                <a:chExt cx="310" cy="60"/>
              </a:xfrm>
            </p:grpSpPr>
            <p:sp>
              <p:nvSpPr>
                <p:cNvPr id="12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12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119"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120"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grpSp>
          <p:nvGrpSpPr>
            <p:cNvPr id="123" name="Group 133"/>
            <p:cNvGrpSpPr>
              <a:grpSpLocks/>
            </p:cNvGrpSpPr>
            <p:nvPr/>
          </p:nvGrpSpPr>
          <p:grpSpPr bwMode="auto">
            <a:xfrm>
              <a:off x="3502025" y="3351213"/>
              <a:ext cx="617538" cy="250825"/>
              <a:chOff x="2356" y="1300"/>
              <a:chExt cx="555" cy="194"/>
            </a:xfrm>
          </p:grpSpPr>
          <p:sp>
            <p:nvSpPr>
              <p:cNvPr id="124"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sp>
            <p:nvSpPr>
              <p:cNvPr id="125"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600">
                  <a:latin typeface="Times New Roman" charset="0"/>
                </a:endParaRPr>
              </a:p>
            </p:txBody>
          </p:sp>
          <p:sp>
            <p:nvSpPr>
              <p:cNvPr id="126"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600">
                  <a:latin typeface="Times New Roman" charset="0"/>
                </a:endParaRPr>
              </a:p>
            </p:txBody>
          </p:sp>
          <p:grpSp>
            <p:nvGrpSpPr>
              <p:cNvPr id="127" name="Group 137"/>
              <p:cNvGrpSpPr>
                <a:grpSpLocks/>
              </p:cNvGrpSpPr>
              <p:nvPr/>
            </p:nvGrpSpPr>
            <p:grpSpPr bwMode="auto">
              <a:xfrm>
                <a:off x="2468" y="1332"/>
                <a:ext cx="310" cy="60"/>
                <a:chOff x="2468" y="1332"/>
                <a:chExt cx="310" cy="60"/>
              </a:xfrm>
            </p:grpSpPr>
            <p:sp>
              <p:nvSpPr>
                <p:cNvPr id="130"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sp>
              <p:nvSpPr>
                <p:cNvPr id="131"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800"/>
                </a:p>
              </p:txBody>
            </p:sp>
          </p:grpSp>
          <p:sp>
            <p:nvSpPr>
              <p:cNvPr id="128" name="Line 140"/>
              <p:cNvSpPr>
                <a:spLocks noChangeShapeType="1"/>
              </p:cNvSpPr>
              <p:nvPr/>
            </p:nvSpPr>
            <p:spPr bwMode="auto">
              <a:xfrm>
                <a:off x="2357" y="1361"/>
                <a:ext cx="0" cy="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129" name="Line 141"/>
              <p:cNvSpPr>
                <a:spLocks noChangeShapeType="1"/>
              </p:cNvSpPr>
              <p:nvPr/>
            </p:nvSpPr>
            <p:spPr bwMode="auto">
              <a:xfrm>
                <a:off x="2907" y="1363"/>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grpSp>
        <p:cxnSp>
          <p:nvCxnSpPr>
            <p:cNvPr id="132" name="Straight Connector 10"/>
            <p:cNvCxnSpPr>
              <a:cxnSpLocks noChangeShapeType="1"/>
            </p:cNvCxnSpPr>
            <p:nvPr/>
          </p:nvCxnSpPr>
          <p:spPr bwMode="auto">
            <a:xfrm>
              <a:off x="4114800" y="3432175"/>
              <a:ext cx="1131888" cy="185738"/>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33" name="Straight Connector 297"/>
            <p:cNvCxnSpPr>
              <a:cxnSpLocks noChangeShapeType="1"/>
            </p:cNvCxnSpPr>
            <p:nvPr/>
          </p:nvCxnSpPr>
          <p:spPr bwMode="auto">
            <a:xfrm>
              <a:off x="4656138" y="3924300"/>
              <a:ext cx="139700" cy="112713"/>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34" name="Straight Connector 298"/>
            <p:cNvCxnSpPr>
              <a:cxnSpLocks noChangeShapeType="1"/>
            </p:cNvCxnSpPr>
            <p:nvPr/>
          </p:nvCxnSpPr>
          <p:spPr bwMode="auto">
            <a:xfrm flipV="1">
              <a:off x="4425950" y="4200525"/>
              <a:ext cx="280988" cy="61913"/>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35" name="Straight Connector 299"/>
            <p:cNvCxnSpPr>
              <a:cxnSpLocks noChangeShapeType="1"/>
            </p:cNvCxnSpPr>
            <p:nvPr/>
          </p:nvCxnSpPr>
          <p:spPr bwMode="auto">
            <a:xfrm flipV="1">
              <a:off x="4083050" y="3962400"/>
              <a:ext cx="223838" cy="149225"/>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36" name="Straight Connector 300"/>
            <p:cNvCxnSpPr>
              <a:cxnSpLocks noChangeShapeType="1"/>
            </p:cNvCxnSpPr>
            <p:nvPr/>
          </p:nvCxnSpPr>
          <p:spPr bwMode="auto">
            <a:xfrm flipV="1">
              <a:off x="3738563" y="4367213"/>
              <a:ext cx="222250" cy="147637"/>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37" name="Straight Connector 301"/>
            <p:cNvCxnSpPr>
              <a:cxnSpLocks noChangeShapeType="1"/>
            </p:cNvCxnSpPr>
            <p:nvPr/>
          </p:nvCxnSpPr>
          <p:spPr bwMode="auto">
            <a:xfrm flipV="1">
              <a:off x="4675188" y="4267200"/>
              <a:ext cx="292100" cy="34290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38" name="Straight Connector 302"/>
            <p:cNvCxnSpPr>
              <a:cxnSpLocks noChangeShapeType="1"/>
            </p:cNvCxnSpPr>
            <p:nvPr/>
          </p:nvCxnSpPr>
          <p:spPr bwMode="auto">
            <a:xfrm flipH="1" flipV="1">
              <a:off x="5243513" y="4248150"/>
              <a:ext cx="412750" cy="168275"/>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39" name="Straight Connector 303"/>
            <p:cNvCxnSpPr>
              <a:cxnSpLocks noChangeShapeType="1"/>
            </p:cNvCxnSpPr>
            <p:nvPr/>
          </p:nvCxnSpPr>
          <p:spPr bwMode="auto">
            <a:xfrm flipV="1">
              <a:off x="5227638" y="3776663"/>
              <a:ext cx="328612" cy="26670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0" name="Straight Connector 304"/>
            <p:cNvCxnSpPr>
              <a:cxnSpLocks noChangeShapeType="1"/>
            </p:cNvCxnSpPr>
            <p:nvPr/>
          </p:nvCxnSpPr>
          <p:spPr bwMode="auto">
            <a:xfrm flipH="1" flipV="1">
              <a:off x="3810000" y="3602038"/>
              <a:ext cx="476250" cy="117475"/>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1" name="Straight Connector 22"/>
            <p:cNvCxnSpPr>
              <a:cxnSpLocks noChangeShapeType="1"/>
            </p:cNvCxnSpPr>
            <p:nvPr/>
          </p:nvCxnSpPr>
          <p:spPr bwMode="auto">
            <a:xfrm>
              <a:off x="2362200" y="2578100"/>
              <a:ext cx="1230313" cy="796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2" name="Straight Connector 305"/>
            <p:cNvCxnSpPr>
              <a:cxnSpLocks noChangeShapeType="1"/>
            </p:cNvCxnSpPr>
            <p:nvPr/>
          </p:nvCxnSpPr>
          <p:spPr bwMode="auto">
            <a:xfrm>
              <a:off x="1617663" y="2909888"/>
              <a:ext cx="1885950" cy="5191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3" name="Straight Connector 306"/>
            <p:cNvCxnSpPr>
              <a:cxnSpLocks noChangeShapeType="1"/>
            </p:cNvCxnSpPr>
            <p:nvPr/>
          </p:nvCxnSpPr>
          <p:spPr bwMode="auto">
            <a:xfrm>
              <a:off x="1230313" y="3278188"/>
              <a:ext cx="2273300" cy="2603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4" name="Straight Connector 307"/>
            <p:cNvCxnSpPr>
              <a:cxnSpLocks noChangeShapeType="1"/>
            </p:cNvCxnSpPr>
            <p:nvPr/>
          </p:nvCxnSpPr>
          <p:spPr bwMode="auto">
            <a:xfrm>
              <a:off x="1166813" y="4260850"/>
              <a:ext cx="1971675" cy="211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5" name="Straight Connector 308"/>
            <p:cNvCxnSpPr>
              <a:cxnSpLocks noChangeShapeType="1"/>
            </p:cNvCxnSpPr>
            <p:nvPr/>
          </p:nvCxnSpPr>
          <p:spPr bwMode="auto">
            <a:xfrm flipV="1">
              <a:off x="1393825" y="4573588"/>
              <a:ext cx="1744663" cy="411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6" name="Straight Connector 309"/>
            <p:cNvCxnSpPr>
              <a:cxnSpLocks noChangeShapeType="1"/>
            </p:cNvCxnSpPr>
            <p:nvPr/>
          </p:nvCxnSpPr>
          <p:spPr bwMode="auto">
            <a:xfrm flipV="1">
              <a:off x="1797050" y="4622800"/>
              <a:ext cx="1431925" cy="755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7" name="Straight Connector 310"/>
            <p:cNvCxnSpPr>
              <a:cxnSpLocks noChangeShapeType="1"/>
            </p:cNvCxnSpPr>
            <p:nvPr/>
          </p:nvCxnSpPr>
          <p:spPr bwMode="auto">
            <a:xfrm flipV="1">
              <a:off x="3389313" y="4643438"/>
              <a:ext cx="57150" cy="12112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8" name="Straight Connector 311"/>
            <p:cNvCxnSpPr>
              <a:cxnSpLocks noChangeShapeType="1"/>
            </p:cNvCxnSpPr>
            <p:nvPr/>
          </p:nvCxnSpPr>
          <p:spPr bwMode="auto">
            <a:xfrm flipV="1">
              <a:off x="4616450" y="4872038"/>
              <a:ext cx="6350" cy="1135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49" name="Straight Connector 312"/>
            <p:cNvCxnSpPr>
              <a:cxnSpLocks noChangeShapeType="1"/>
            </p:cNvCxnSpPr>
            <p:nvPr/>
          </p:nvCxnSpPr>
          <p:spPr bwMode="auto">
            <a:xfrm flipH="1" flipV="1">
              <a:off x="4924425" y="4821238"/>
              <a:ext cx="506413" cy="10588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50" name="Straight Connector 313"/>
            <p:cNvCxnSpPr>
              <a:cxnSpLocks noChangeShapeType="1"/>
            </p:cNvCxnSpPr>
            <p:nvPr/>
          </p:nvCxnSpPr>
          <p:spPr bwMode="auto">
            <a:xfrm flipH="1" flipV="1">
              <a:off x="5832475" y="4648200"/>
              <a:ext cx="1722438" cy="10207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51" name="Straight Connector 314"/>
            <p:cNvCxnSpPr>
              <a:cxnSpLocks noChangeShapeType="1"/>
            </p:cNvCxnSpPr>
            <p:nvPr/>
          </p:nvCxnSpPr>
          <p:spPr bwMode="auto">
            <a:xfrm flipH="1" flipV="1">
              <a:off x="6002338" y="4600575"/>
              <a:ext cx="2244725"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52" name="Straight Connector 315"/>
            <p:cNvCxnSpPr>
              <a:cxnSpLocks noChangeShapeType="1"/>
            </p:cNvCxnSpPr>
            <p:nvPr/>
          </p:nvCxnSpPr>
          <p:spPr bwMode="auto">
            <a:xfrm flipH="1">
              <a:off x="6002338" y="4295775"/>
              <a:ext cx="2017712" cy="1968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53" name="Straight Connector 316"/>
            <p:cNvCxnSpPr>
              <a:cxnSpLocks noChangeShapeType="1"/>
            </p:cNvCxnSpPr>
            <p:nvPr/>
          </p:nvCxnSpPr>
          <p:spPr bwMode="auto">
            <a:xfrm flipH="1">
              <a:off x="5861050" y="3227388"/>
              <a:ext cx="142240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54" name="Straight Connector 317"/>
            <p:cNvCxnSpPr>
              <a:cxnSpLocks noChangeShapeType="1"/>
            </p:cNvCxnSpPr>
            <p:nvPr/>
          </p:nvCxnSpPr>
          <p:spPr bwMode="auto">
            <a:xfrm flipH="1">
              <a:off x="5684838" y="2803525"/>
              <a:ext cx="898525" cy="7286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55" name="Straight Connector 318"/>
            <p:cNvCxnSpPr>
              <a:cxnSpLocks noChangeShapeType="1"/>
            </p:cNvCxnSpPr>
            <p:nvPr/>
          </p:nvCxnSpPr>
          <p:spPr bwMode="auto">
            <a:xfrm>
              <a:off x="4849813" y="2381250"/>
              <a:ext cx="555625" cy="1125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56" name="TextBox 39958"/>
            <p:cNvSpPr txBox="1">
              <a:spLocks noChangeArrowheads="1"/>
            </p:cNvSpPr>
            <p:nvPr/>
          </p:nvSpPr>
          <p:spPr bwMode="auto">
            <a:xfrm>
              <a:off x="2887663" y="3584575"/>
              <a:ext cx="100860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400" i="1">
                  <a:latin typeface="Arial" charset="0"/>
                </a:rPr>
                <a:t>global</a:t>
              </a:r>
              <a:br>
                <a:rPr lang="en-US" altLang="en-US" sz="2400" i="1">
                  <a:latin typeface="Arial" charset="0"/>
                </a:rPr>
              </a:br>
              <a:r>
                <a:rPr lang="en-US" altLang="en-US" sz="2400" i="1">
                  <a:latin typeface="Arial" charset="0"/>
                </a:rPr>
                <a:t>ISP</a:t>
              </a:r>
            </a:p>
          </p:txBody>
        </p:sp>
      </p:grpSp>
    </p:spTree>
    <p:extLst>
      <p:ext uri="{BB962C8B-B14F-4D97-AF65-F5344CB8AC3E}">
        <p14:creationId xmlns:p14="http://schemas.microsoft.com/office/powerpoint/2010/main" val="180108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Idea 3: Multiple Tier 1 ISPs</a:t>
            </a:r>
          </a:p>
        </p:txBody>
      </p:sp>
      <p:sp>
        <p:nvSpPr>
          <p:cNvPr id="3" name="Content Placeholder 2"/>
          <p:cNvSpPr>
            <a:spLocks noGrp="1"/>
          </p:cNvSpPr>
          <p:nvPr>
            <p:ph idx="1"/>
          </p:nvPr>
        </p:nvSpPr>
        <p:spPr>
          <a:xfrm>
            <a:off x="263471" y="1146876"/>
            <a:ext cx="11639227" cy="1071890"/>
          </a:xfrm>
        </p:spPr>
        <p:txBody>
          <a:bodyPr/>
          <a:lstStyle/>
          <a:p>
            <a:r>
              <a:rPr lang="en-US" dirty="0"/>
              <a:t>Multiple Tier 1 ISPs will arise to compete for business and to operate in different continents.</a:t>
            </a:r>
          </a:p>
        </p:txBody>
      </p:sp>
      <p:grpSp>
        <p:nvGrpSpPr>
          <p:cNvPr id="327" name="Group 326"/>
          <p:cNvGrpSpPr/>
          <p:nvPr/>
        </p:nvGrpSpPr>
        <p:grpSpPr>
          <a:xfrm>
            <a:off x="1359991" y="1849438"/>
            <a:ext cx="9446185" cy="5104316"/>
            <a:chOff x="450850" y="1849438"/>
            <a:chExt cx="8437563" cy="4559300"/>
          </a:xfrm>
        </p:grpSpPr>
        <p:grpSp>
          <p:nvGrpSpPr>
            <p:cNvPr id="4" name="Group 5"/>
            <p:cNvGrpSpPr>
              <a:grpSpLocks/>
            </p:cNvGrpSpPr>
            <p:nvPr/>
          </p:nvGrpSpPr>
          <p:grpSpPr bwMode="auto">
            <a:xfrm>
              <a:off x="450850" y="1849438"/>
              <a:ext cx="8437563" cy="4559300"/>
              <a:chOff x="154891" y="1905681"/>
              <a:chExt cx="8436427" cy="4559651"/>
            </a:xfrm>
          </p:grpSpPr>
          <p:grpSp>
            <p:nvGrpSpPr>
              <p:cNvPr id="5" name="Group 4"/>
              <p:cNvGrpSpPr>
                <a:grpSpLocks/>
              </p:cNvGrpSpPr>
              <p:nvPr/>
            </p:nvGrpSpPr>
            <p:grpSpPr bwMode="auto">
              <a:xfrm>
                <a:off x="1529396" y="2297655"/>
                <a:ext cx="648422" cy="418253"/>
                <a:chOff x="3053396" y="4304255"/>
                <a:chExt cx="648422" cy="418253"/>
              </a:xfrm>
            </p:grpSpPr>
            <p:sp>
              <p:nvSpPr>
                <p:cNvPr id="5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TextBox 1"/>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6" name="Group 131"/>
              <p:cNvGrpSpPr>
                <a:grpSpLocks/>
              </p:cNvGrpSpPr>
              <p:nvPr/>
            </p:nvGrpSpPr>
            <p:grpSpPr bwMode="auto">
              <a:xfrm>
                <a:off x="373696" y="3097755"/>
                <a:ext cx="648422" cy="418253"/>
                <a:chOff x="3053396" y="4304255"/>
                <a:chExt cx="648422" cy="418253"/>
              </a:xfrm>
            </p:grpSpPr>
            <p:sp>
              <p:nvSpPr>
                <p:cNvPr id="5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TextBox 133"/>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7" name="Group 135"/>
              <p:cNvGrpSpPr>
                <a:grpSpLocks/>
              </p:cNvGrpSpPr>
              <p:nvPr/>
            </p:nvGrpSpPr>
            <p:grpSpPr bwMode="auto">
              <a:xfrm>
                <a:off x="6037896" y="2551655"/>
                <a:ext cx="648422" cy="418253"/>
                <a:chOff x="3053396" y="4304255"/>
                <a:chExt cx="648422" cy="418253"/>
              </a:xfrm>
            </p:grpSpPr>
            <p:sp>
              <p:nvSpPr>
                <p:cNvPr id="5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TextBox 137"/>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8" name="Group 138"/>
              <p:cNvGrpSpPr>
                <a:grpSpLocks/>
              </p:cNvGrpSpPr>
              <p:nvPr/>
            </p:nvGrpSpPr>
            <p:grpSpPr bwMode="auto">
              <a:xfrm>
                <a:off x="945196" y="5409155"/>
                <a:ext cx="648422" cy="418253"/>
                <a:chOff x="3053396" y="4304255"/>
                <a:chExt cx="648422" cy="418253"/>
              </a:xfrm>
            </p:grpSpPr>
            <p:sp>
              <p:nvSpPr>
                <p:cNvPr id="5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TextBox 140"/>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9" name="Group 141"/>
              <p:cNvGrpSpPr>
                <a:grpSpLocks/>
              </p:cNvGrpSpPr>
              <p:nvPr/>
            </p:nvGrpSpPr>
            <p:grpSpPr bwMode="auto">
              <a:xfrm>
                <a:off x="526096" y="4786855"/>
                <a:ext cx="648422" cy="418253"/>
                <a:chOff x="3053396" y="4304255"/>
                <a:chExt cx="648422" cy="418253"/>
              </a:xfrm>
            </p:grpSpPr>
            <p:sp>
              <p:nvSpPr>
                <p:cNvPr id="4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TextBox 143"/>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0" name="Group 144"/>
              <p:cNvGrpSpPr>
                <a:grpSpLocks/>
              </p:cNvGrpSpPr>
              <p:nvPr/>
            </p:nvGrpSpPr>
            <p:grpSpPr bwMode="auto">
              <a:xfrm>
                <a:off x="297496" y="4126455"/>
                <a:ext cx="648422" cy="418253"/>
                <a:chOff x="3053396" y="4304255"/>
                <a:chExt cx="648422" cy="418253"/>
              </a:xfrm>
            </p:grpSpPr>
            <p:sp>
              <p:nvSpPr>
                <p:cNvPr id="4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TextBox 146"/>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1" name="Group 147"/>
              <p:cNvGrpSpPr>
                <a:grpSpLocks/>
              </p:cNvGrpSpPr>
              <p:nvPr/>
            </p:nvGrpSpPr>
            <p:grpSpPr bwMode="auto">
              <a:xfrm>
                <a:off x="6787196" y="2983455"/>
                <a:ext cx="648422" cy="418253"/>
                <a:chOff x="3053396" y="4304255"/>
                <a:chExt cx="648422" cy="418253"/>
              </a:xfrm>
            </p:grpSpPr>
            <p:sp>
              <p:nvSpPr>
                <p:cNvPr id="4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TextBox 149"/>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2" name="Group 150"/>
              <p:cNvGrpSpPr>
                <a:grpSpLocks/>
              </p:cNvGrpSpPr>
              <p:nvPr/>
            </p:nvGrpSpPr>
            <p:grpSpPr bwMode="auto">
              <a:xfrm>
                <a:off x="3129596" y="2056355"/>
                <a:ext cx="648422" cy="418253"/>
                <a:chOff x="3053396" y="4304255"/>
                <a:chExt cx="648422" cy="418253"/>
              </a:xfrm>
            </p:grpSpPr>
            <p:sp>
              <p:nvSpPr>
                <p:cNvPr id="4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TextBox 152"/>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3" name="Group 153"/>
              <p:cNvGrpSpPr>
                <a:grpSpLocks/>
              </p:cNvGrpSpPr>
              <p:nvPr/>
            </p:nvGrpSpPr>
            <p:grpSpPr bwMode="auto">
              <a:xfrm>
                <a:off x="754696" y="2704055"/>
                <a:ext cx="648422" cy="418253"/>
                <a:chOff x="3053396" y="4304255"/>
                <a:chExt cx="648422" cy="418253"/>
              </a:xfrm>
            </p:grpSpPr>
            <p:sp>
              <p:nvSpPr>
                <p:cNvPr id="4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TextBox 155"/>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4" name="Group 156"/>
              <p:cNvGrpSpPr>
                <a:grpSpLocks/>
              </p:cNvGrpSpPr>
              <p:nvPr/>
            </p:nvGrpSpPr>
            <p:grpSpPr bwMode="auto">
              <a:xfrm>
                <a:off x="4043996" y="2030955"/>
                <a:ext cx="648422" cy="418253"/>
                <a:chOff x="3053396" y="4304255"/>
                <a:chExt cx="648422" cy="418253"/>
              </a:xfrm>
            </p:grpSpPr>
            <p:sp>
              <p:nvSpPr>
                <p:cNvPr id="3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TextBox 158"/>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5" name="Group 160"/>
              <p:cNvGrpSpPr>
                <a:grpSpLocks/>
              </p:cNvGrpSpPr>
              <p:nvPr/>
            </p:nvGrpSpPr>
            <p:grpSpPr bwMode="auto">
              <a:xfrm>
                <a:off x="7104696" y="5663155"/>
                <a:ext cx="648422" cy="418253"/>
                <a:chOff x="3053396" y="4304255"/>
                <a:chExt cx="648422" cy="418253"/>
              </a:xfrm>
            </p:grpSpPr>
            <p:sp>
              <p:nvSpPr>
                <p:cNvPr id="3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TextBox 162"/>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6" name="Group 163"/>
              <p:cNvGrpSpPr>
                <a:grpSpLocks/>
              </p:cNvGrpSpPr>
              <p:nvPr/>
            </p:nvGrpSpPr>
            <p:grpSpPr bwMode="auto">
              <a:xfrm>
                <a:off x="7942896" y="5015455"/>
                <a:ext cx="648422" cy="418253"/>
                <a:chOff x="3053396" y="4304255"/>
                <a:chExt cx="648422" cy="418253"/>
              </a:xfrm>
            </p:grpSpPr>
            <p:sp>
              <p:nvSpPr>
                <p:cNvPr id="3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TextBox 165"/>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7" name="Group 166"/>
              <p:cNvGrpSpPr>
                <a:grpSpLocks/>
              </p:cNvGrpSpPr>
              <p:nvPr/>
            </p:nvGrpSpPr>
            <p:grpSpPr bwMode="auto">
              <a:xfrm>
                <a:off x="7714296" y="4101055"/>
                <a:ext cx="648422" cy="418253"/>
                <a:chOff x="3053396" y="4304255"/>
                <a:chExt cx="648422" cy="418253"/>
              </a:xfrm>
            </p:grpSpPr>
            <p:sp>
              <p:nvSpPr>
                <p:cNvPr id="3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TextBox 168"/>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8" name="Group 169"/>
              <p:cNvGrpSpPr>
                <a:grpSpLocks/>
              </p:cNvGrpSpPr>
              <p:nvPr/>
            </p:nvGrpSpPr>
            <p:grpSpPr bwMode="auto">
              <a:xfrm>
                <a:off x="4869496" y="5904455"/>
                <a:ext cx="648422" cy="418253"/>
                <a:chOff x="3053396" y="4304255"/>
                <a:chExt cx="648422" cy="418253"/>
              </a:xfrm>
            </p:grpSpPr>
            <p:sp>
              <p:nvSpPr>
                <p:cNvPr id="3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TextBox 171"/>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9" name="Group 172"/>
              <p:cNvGrpSpPr>
                <a:grpSpLocks/>
              </p:cNvGrpSpPr>
              <p:nvPr/>
            </p:nvGrpSpPr>
            <p:grpSpPr bwMode="auto">
              <a:xfrm>
                <a:off x="3955096" y="6044155"/>
                <a:ext cx="648422" cy="418253"/>
                <a:chOff x="3053396" y="4304255"/>
                <a:chExt cx="648422" cy="418253"/>
              </a:xfrm>
            </p:grpSpPr>
            <p:sp>
              <p:nvSpPr>
                <p:cNvPr id="2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TextBox 174"/>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20" name="Group 175"/>
              <p:cNvGrpSpPr>
                <a:grpSpLocks/>
              </p:cNvGrpSpPr>
              <p:nvPr/>
            </p:nvGrpSpPr>
            <p:grpSpPr bwMode="auto">
              <a:xfrm>
                <a:off x="2735896" y="5891755"/>
                <a:ext cx="648422" cy="418253"/>
                <a:chOff x="3053396" y="4304255"/>
                <a:chExt cx="648422" cy="418253"/>
              </a:xfrm>
            </p:grpSpPr>
            <p:sp>
              <p:nvSpPr>
                <p:cNvPr id="2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TextBox 177"/>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sp>
            <p:nvSpPr>
              <p:cNvPr id="21" name="TextBox 4"/>
              <p:cNvSpPr txBox="1">
                <a:spLocks noChangeArrowheads="1"/>
              </p:cNvSpPr>
              <p:nvPr/>
            </p:nvSpPr>
            <p:spPr bwMode="auto">
              <a:xfrm rot="1053502">
                <a:off x="5143500" y="1955800"/>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2" name="TextBox 179"/>
              <p:cNvSpPr txBox="1">
                <a:spLocks noChangeArrowheads="1"/>
              </p:cNvSpPr>
              <p:nvPr/>
            </p:nvSpPr>
            <p:spPr bwMode="auto">
              <a:xfrm rot="2829263">
                <a:off x="7429500" y="3429000"/>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3" name="TextBox 180"/>
              <p:cNvSpPr txBox="1">
                <a:spLocks noChangeArrowheads="1"/>
              </p:cNvSpPr>
              <p:nvPr/>
            </p:nvSpPr>
            <p:spPr bwMode="auto">
              <a:xfrm rot="9845918">
                <a:off x="6098241" y="5942112"/>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4" name="TextBox 181"/>
              <p:cNvSpPr txBox="1">
                <a:spLocks noChangeArrowheads="1"/>
              </p:cNvSpPr>
              <p:nvPr/>
            </p:nvSpPr>
            <p:spPr bwMode="auto">
              <a:xfrm rot="-9948738">
                <a:off x="1730786" y="5845469"/>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5" name="TextBox 182"/>
              <p:cNvSpPr txBox="1">
                <a:spLocks noChangeArrowheads="1"/>
              </p:cNvSpPr>
              <p:nvPr/>
            </p:nvSpPr>
            <p:spPr bwMode="auto">
              <a:xfrm rot="-4992697">
                <a:off x="144631" y="3539025"/>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6" name="TextBox 183"/>
              <p:cNvSpPr txBox="1">
                <a:spLocks noChangeArrowheads="1"/>
              </p:cNvSpPr>
              <p:nvPr/>
            </p:nvSpPr>
            <p:spPr bwMode="auto">
              <a:xfrm rot="-1017263">
                <a:off x="2330376" y="1905681"/>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grpSp>
        <p:grpSp>
          <p:nvGrpSpPr>
            <p:cNvPr id="59" name="Group 8"/>
            <p:cNvGrpSpPr>
              <a:grpSpLocks/>
            </p:cNvGrpSpPr>
            <p:nvPr/>
          </p:nvGrpSpPr>
          <p:grpSpPr bwMode="auto">
            <a:xfrm>
              <a:off x="4546600" y="3746500"/>
              <a:ext cx="3225800" cy="1117600"/>
              <a:chOff x="7848600" y="2044700"/>
              <a:chExt cx="3200399" cy="1371600"/>
            </a:xfrm>
          </p:grpSpPr>
          <p:sp>
            <p:nvSpPr>
              <p:cNvPr id="60" name="Oval 3"/>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61" name="Group 133"/>
              <p:cNvGrpSpPr>
                <a:grpSpLocks/>
              </p:cNvGrpSpPr>
              <p:nvPr/>
            </p:nvGrpSpPr>
            <p:grpSpPr bwMode="auto">
              <a:xfrm>
                <a:off x="8526482" y="2160804"/>
                <a:ext cx="532759" cy="184809"/>
                <a:chOff x="2356" y="1300"/>
                <a:chExt cx="555" cy="194"/>
              </a:xfrm>
            </p:grpSpPr>
            <p:sp>
              <p:nvSpPr>
                <p:cNvPr id="13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3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3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38" name="Group 137"/>
                <p:cNvGrpSpPr>
                  <a:grpSpLocks/>
                </p:cNvGrpSpPr>
                <p:nvPr/>
              </p:nvGrpSpPr>
              <p:grpSpPr bwMode="auto">
                <a:xfrm>
                  <a:off x="2468" y="1332"/>
                  <a:ext cx="310" cy="60"/>
                  <a:chOff x="2468" y="1332"/>
                  <a:chExt cx="310" cy="60"/>
                </a:xfrm>
              </p:grpSpPr>
              <p:sp>
                <p:nvSpPr>
                  <p:cNvPr id="141" name="Freeform 14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14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9" name="Line 140"/>
                <p:cNvSpPr>
                  <a:spLocks noChangeShapeType="1"/>
                </p:cNvSpPr>
                <p:nvPr/>
              </p:nvSpPr>
              <p:spPr bwMode="auto">
                <a:xfrm>
                  <a:off x="2357"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 name="Line 141"/>
                <p:cNvSpPr>
                  <a:spLocks noChangeShapeType="1"/>
                </p:cNvSpPr>
                <p:nvPr/>
              </p:nvSpPr>
              <p:spPr bwMode="auto">
                <a:xfrm>
                  <a:off x="2908" y="1364"/>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62" name="Straight Connector 10"/>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3" name="Straight Connector 297"/>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4" name="Straight Connector 298"/>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5" name="Straight Connector 299"/>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6" name="Straight Connector 300"/>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7" name="Straight Connector 301"/>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8" name="Straight Connector 302"/>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9" name="Straight Connector 303"/>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70" name="Straight Connector 304"/>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71" name="TextBox 39958"/>
              <p:cNvSpPr txBox="1">
                <a:spLocks noChangeArrowheads="1"/>
              </p:cNvSpPr>
              <p:nvPr/>
            </p:nvSpPr>
            <p:spPr bwMode="auto">
              <a:xfrm>
                <a:off x="7958081" y="2471291"/>
                <a:ext cx="886407" cy="491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B</a:t>
                </a:r>
              </a:p>
            </p:txBody>
          </p:sp>
          <p:grpSp>
            <p:nvGrpSpPr>
              <p:cNvPr id="72" name="Group 133"/>
              <p:cNvGrpSpPr>
                <a:grpSpLocks/>
              </p:cNvGrpSpPr>
              <p:nvPr/>
            </p:nvGrpSpPr>
            <p:grpSpPr bwMode="auto">
              <a:xfrm>
                <a:off x="9555206" y="2650627"/>
                <a:ext cx="532759" cy="184809"/>
                <a:chOff x="2356" y="1300"/>
                <a:chExt cx="555" cy="194"/>
              </a:xfrm>
            </p:grpSpPr>
            <p:sp>
              <p:nvSpPr>
                <p:cNvPr id="12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2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2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30" name="Group 137"/>
                <p:cNvGrpSpPr>
                  <a:grpSpLocks/>
                </p:cNvGrpSpPr>
                <p:nvPr/>
              </p:nvGrpSpPr>
              <p:grpSpPr bwMode="auto">
                <a:xfrm>
                  <a:off x="2468" y="1332"/>
                  <a:ext cx="310" cy="60"/>
                  <a:chOff x="2468" y="1332"/>
                  <a:chExt cx="310" cy="60"/>
                </a:xfrm>
              </p:grpSpPr>
              <p:sp>
                <p:nvSpPr>
                  <p:cNvPr id="13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1"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2"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3" name="Group 133"/>
              <p:cNvGrpSpPr>
                <a:grpSpLocks/>
              </p:cNvGrpSpPr>
              <p:nvPr/>
            </p:nvGrpSpPr>
            <p:grpSpPr bwMode="auto">
              <a:xfrm>
                <a:off x="8772607" y="2725609"/>
                <a:ext cx="532759" cy="184809"/>
                <a:chOff x="2356" y="1300"/>
                <a:chExt cx="555" cy="194"/>
              </a:xfrm>
            </p:grpSpPr>
            <p:sp>
              <p:nvSpPr>
                <p:cNvPr id="11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2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2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22" name="Group 137"/>
                <p:cNvGrpSpPr>
                  <a:grpSpLocks/>
                </p:cNvGrpSpPr>
                <p:nvPr/>
              </p:nvGrpSpPr>
              <p:grpSpPr bwMode="auto">
                <a:xfrm>
                  <a:off x="2468" y="1332"/>
                  <a:ext cx="310" cy="60"/>
                  <a:chOff x="2468" y="1332"/>
                  <a:chExt cx="310" cy="60"/>
                </a:xfrm>
              </p:grpSpPr>
              <p:sp>
                <p:nvSpPr>
                  <p:cNvPr id="12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23" name="Line 140"/>
                <p:cNvSpPr>
                  <a:spLocks noChangeShapeType="1"/>
                </p:cNvSpPr>
                <p:nvPr/>
              </p:nvSpPr>
              <p:spPr bwMode="auto">
                <a:xfrm>
                  <a:off x="2358" y="1356"/>
                  <a:ext cx="0" cy="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141"/>
                <p:cNvSpPr>
                  <a:spLocks noChangeShapeType="1"/>
                </p:cNvSpPr>
                <p:nvPr/>
              </p:nvSpPr>
              <p:spPr bwMode="auto">
                <a:xfrm>
                  <a:off x="2908" y="1358"/>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4" name="Group 133"/>
              <p:cNvGrpSpPr>
                <a:grpSpLocks/>
              </p:cNvGrpSpPr>
              <p:nvPr/>
            </p:nvGrpSpPr>
            <p:grpSpPr bwMode="auto">
              <a:xfrm>
                <a:off x="9060908" y="2428111"/>
                <a:ext cx="532759" cy="184809"/>
                <a:chOff x="2356" y="1300"/>
                <a:chExt cx="555" cy="194"/>
              </a:xfrm>
            </p:grpSpPr>
            <p:sp>
              <p:nvSpPr>
                <p:cNvPr id="11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1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1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14" name="Group 137"/>
                <p:cNvGrpSpPr>
                  <a:grpSpLocks/>
                </p:cNvGrpSpPr>
                <p:nvPr/>
              </p:nvGrpSpPr>
              <p:grpSpPr bwMode="auto">
                <a:xfrm>
                  <a:off x="2468" y="1332"/>
                  <a:ext cx="310" cy="60"/>
                  <a:chOff x="2468" y="1332"/>
                  <a:chExt cx="310" cy="60"/>
                </a:xfrm>
              </p:grpSpPr>
              <p:sp>
                <p:nvSpPr>
                  <p:cNvPr id="11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 name="Line 140"/>
                <p:cNvSpPr>
                  <a:spLocks noChangeShapeType="1"/>
                </p:cNvSpPr>
                <p:nvPr/>
              </p:nvSpPr>
              <p:spPr bwMode="auto">
                <a:xfrm>
                  <a:off x="2358"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6" name="Line 141"/>
                <p:cNvSpPr>
                  <a:spLocks noChangeShapeType="1"/>
                </p:cNvSpPr>
                <p:nvPr/>
              </p:nvSpPr>
              <p:spPr bwMode="auto">
                <a:xfrm>
                  <a:off x="2908"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5" name="Group 133"/>
              <p:cNvGrpSpPr>
                <a:grpSpLocks/>
              </p:cNvGrpSpPr>
              <p:nvPr/>
            </p:nvGrpSpPr>
            <p:grpSpPr bwMode="auto">
              <a:xfrm>
                <a:off x="10005281" y="2289952"/>
                <a:ext cx="532759" cy="184809"/>
                <a:chOff x="2356" y="1300"/>
                <a:chExt cx="555" cy="194"/>
              </a:xfrm>
            </p:grpSpPr>
            <p:sp>
              <p:nvSpPr>
                <p:cNvPr id="10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06" name="Group 137"/>
                <p:cNvGrpSpPr>
                  <a:grpSpLocks/>
                </p:cNvGrpSpPr>
                <p:nvPr/>
              </p:nvGrpSpPr>
              <p:grpSpPr bwMode="auto">
                <a:xfrm>
                  <a:off x="2468" y="1332"/>
                  <a:ext cx="310" cy="60"/>
                  <a:chOff x="2468" y="1332"/>
                  <a:chExt cx="310" cy="60"/>
                </a:xfrm>
              </p:grpSpPr>
              <p:sp>
                <p:nvSpPr>
                  <p:cNvPr id="1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7" name="Line 140"/>
                <p:cNvSpPr>
                  <a:spLocks noChangeShapeType="1"/>
                </p:cNvSpPr>
                <p:nvPr/>
              </p:nvSpPr>
              <p:spPr bwMode="auto">
                <a:xfrm>
                  <a:off x="235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 name="Line 141"/>
                <p:cNvSpPr>
                  <a:spLocks noChangeShapeType="1"/>
                </p:cNvSpPr>
                <p:nvPr/>
              </p:nvSpPr>
              <p:spPr bwMode="auto">
                <a:xfrm>
                  <a:off x="2908"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6" name="Group 133"/>
              <p:cNvGrpSpPr>
                <a:grpSpLocks/>
              </p:cNvGrpSpPr>
              <p:nvPr/>
            </p:nvGrpSpPr>
            <p:grpSpPr bwMode="auto">
              <a:xfrm>
                <a:off x="10232661" y="2882876"/>
                <a:ext cx="532759" cy="184809"/>
                <a:chOff x="2356" y="1300"/>
                <a:chExt cx="555" cy="194"/>
              </a:xfrm>
            </p:grpSpPr>
            <p:sp>
              <p:nvSpPr>
                <p:cNvPr id="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98" name="Group 137"/>
                <p:cNvGrpSpPr>
                  <a:grpSpLocks/>
                </p:cNvGrpSpPr>
                <p:nvPr/>
              </p:nvGrpSpPr>
              <p:grpSpPr bwMode="auto">
                <a:xfrm>
                  <a:off x="2468" y="1332"/>
                  <a:ext cx="310" cy="60"/>
                  <a:chOff x="2468" y="1332"/>
                  <a:chExt cx="310" cy="60"/>
                </a:xfrm>
              </p:grpSpPr>
              <p:sp>
                <p:nvSpPr>
                  <p:cNvPr id="1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9"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7" name="Group 133"/>
              <p:cNvGrpSpPr>
                <a:grpSpLocks/>
              </p:cNvGrpSpPr>
              <p:nvPr/>
            </p:nvGrpSpPr>
            <p:grpSpPr bwMode="auto">
              <a:xfrm>
                <a:off x="9330660" y="3072767"/>
                <a:ext cx="532759" cy="184809"/>
                <a:chOff x="2356" y="1300"/>
                <a:chExt cx="555" cy="194"/>
              </a:xfrm>
            </p:grpSpPr>
            <p:sp>
              <p:nvSpPr>
                <p:cNvPr id="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90" name="Group 137"/>
                <p:cNvGrpSpPr>
                  <a:grpSpLocks/>
                </p:cNvGrpSpPr>
                <p:nvPr/>
              </p:nvGrpSpPr>
              <p:grpSpPr bwMode="auto">
                <a:xfrm>
                  <a:off x="2468" y="1332"/>
                  <a:ext cx="310" cy="60"/>
                  <a:chOff x="2468" y="1332"/>
                  <a:chExt cx="310" cy="60"/>
                </a:xfrm>
              </p:grpSpPr>
              <p:sp>
                <p:nvSpPr>
                  <p:cNvPr id="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1" name="Line 140"/>
                <p:cNvSpPr>
                  <a:spLocks noChangeShapeType="1"/>
                </p:cNvSpPr>
                <p:nvPr/>
              </p:nvSpPr>
              <p:spPr bwMode="auto">
                <a:xfrm>
                  <a:off x="2358"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 name="Line 141"/>
                <p:cNvSpPr>
                  <a:spLocks noChangeShapeType="1"/>
                </p:cNvSpPr>
                <p:nvPr/>
              </p:nvSpPr>
              <p:spPr bwMode="auto">
                <a:xfrm>
                  <a:off x="2907"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8" name="Group 133"/>
              <p:cNvGrpSpPr>
                <a:grpSpLocks/>
              </p:cNvGrpSpPr>
              <p:nvPr/>
            </p:nvGrpSpPr>
            <p:grpSpPr bwMode="auto">
              <a:xfrm>
                <a:off x="8438032" y="3018963"/>
                <a:ext cx="532759" cy="184809"/>
                <a:chOff x="2356" y="1300"/>
                <a:chExt cx="555" cy="194"/>
              </a:xfrm>
            </p:grpSpPr>
            <p:sp>
              <p:nvSpPr>
                <p:cNvPr id="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82" name="Group 137"/>
                <p:cNvGrpSpPr>
                  <a:grpSpLocks/>
                </p:cNvGrpSpPr>
                <p:nvPr/>
              </p:nvGrpSpPr>
              <p:grpSpPr bwMode="auto">
                <a:xfrm>
                  <a:off x="2468" y="1332"/>
                  <a:ext cx="310" cy="60"/>
                  <a:chOff x="2468" y="1332"/>
                  <a:chExt cx="310" cy="60"/>
                </a:xfrm>
              </p:grpSpPr>
              <p:sp>
                <p:nvSpPr>
                  <p:cNvPr id="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3"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4" name="Line 141"/>
                <p:cNvSpPr>
                  <a:spLocks noChangeShapeType="1"/>
                </p:cNvSpPr>
                <p:nvPr/>
              </p:nvSpPr>
              <p:spPr bwMode="auto">
                <a:xfrm>
                  <a:off x="2910"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43" name="Group 331"/>
            <p:cNvGrpSpPr>
              <a:grpSpLocks/>
            </p:cNvGrpSpPr>
            <p:nvPr/>
          </p:nvGrpSpPr>
          <p:grpSpPr bwMode="auto">
            <a:xfrm>
              <a:off x="1803400" y="2755900"/>
              <a:ext cx="3467100" cy="1193800"/>
              <a:chOff x="7848600" y="2044700"/>
              <a:chExt cx="3200399" cy="1371600"/>
            </a:xfrm>
          </p:grpSpPr>
          <p:sp>
            <p:nvSpPr>
              <p:cNvPr id="144" name="Oval 332"/>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145" name="Group 133"/>
              <p:cNvGrpSpPr>
                <a:grpSpLocks/>
              </p:cNvGrpSpPr>
              <p:nvPr/>
            </p:nvGrpSpPr>
            <p:grpSpPr bwMode="auto">
              <a:xfrm>
                <a:off x="8526482" y="2160804"/>
                <a:ext cx="532759" cy="184809"/>
                <a:chOff x="2356" y="1300"/>
                <a:chExt cx="555" cy="194"/>
              </a:xfrm>
            </p:grpSpPr>
            <p:sp>
              <p:nvSpPr>
                <p:cNvPr id="21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2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2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22" name="Group 137"/>
                <p:cNvGrpSpPr>
                  <a:grpSpLocks/>
                </p:cNvGrpSpPr>
                <p:nvPr/>
              </p:nvGrpSpPr>
              <p:grpSpPr bwMode="auto">
                <a:xfrm>
                  <a:off x="2468" y="1332"/>
                  <a:ext cx="310" cy="60"/>
                  <a:chOff x="2468" y="1332"/>
                  <a:chExt cx="310" cy="60"/>
                </a:xfrm>
              </p:grpSpPr>
              <p:sp>
                <p:nvSpPr>
                  <p:cNvPr id="22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23" name="Line 140"/>
                <p:cNvSpPr>
                  <a:spLocks noChangeShapeType="1"/>
                </p:cNvSpPr>
                <p:nvPr/>
              </p:nvSpPr>
              <p:spPr bwMode="auto">
                <a:xfrm>
                  <a:off x="2358"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Line 141"/>
                <p:cNvSpPr>
                  <a:spLocks noChangeShapeType="1"/>
                </p:cNvSpPr>
                <p:nvPr/>
              </p:nvSpPr>
              <p:spPr bwMode="auto">
                <a:xfrm>
                  <a:off x="2906"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146" name="Straight Connector 334"/>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7" name="Straight Connector 335"/>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8" name="Straight Connector 336"/>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9" name="Straight Connector 337"/>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0" name="Straight Connector 338"/>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1" name="Straight Connector 339"/>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2" name="Straight Connector 340"/>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3" name="Straight Connector 341"/>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4" name="Straight Connector 342"/>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155" name="TextBox 343"/>
              <p:cNvSpPr txBox="1">
                <a:spLocks noChangeArrowheads="1"/>
              </p:cNvSpPr>
              <p:nvPr/>
            </p:nvSpPr>
            <p:spPr bwMode="auto">
              <a:xfrm>
                <a:off x="7958081" y="2471292"/>
                <a:ext cx="8744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A</a:t>
                </a:r>
              </a:p>
            </p:txBody>
          </p:sp>
          <p:grpSp>
            <p:nvGrpSpPr>
              <p:cNvPr id="156" name="Group 133"/>
              <p:cNvGrpSpPr>
                <a:grpSpLocks/>
              </p:cNvGrpSpPr>
              <p:nvPr/>
            </p:nvGrpSpPr>
            <p:grpSpPr bwMode="auto">
              <a:xfrm>
                <a:off x="9555206" y="2650627"/>
                <a:ext cx="532759" cy="184809"/>
                <a:chOff x="2356" y="1300"/>
                <a:chExt cx="555" cy="194"/>
              </a:xfrm>
            </p:grpSpPr>
            <p:sp>
              <p:nvSpPr>
                <p:cNvPr id="21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1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1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14" name="Group 137"/>
                <p:cNvGrpSpPr>
                  <a:grpSpLocks/>
                </p:cNvGrpSpPr>
                <p:nvPr/>
              </p:nvGrpSpPr>
              <p:grpSpPr bwMode="auto">
                <a:xfrm>
                  <a:off x="2468" y="1332"/>
                  <a:ext cx="310" cy="60"/>
                  <a:chOff x="2468" y="1332"/>
                  <a:chExt cx="310" cy="60"/>
                </a:xfrm>
              </p:grpSpPr>
              <p:sp>
                <p:nvSpPr>
                  <p:cNvPr id="21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15"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 name="Line 141"/>
                <p:cNvSpPr>
                  <a:spLocks noChangeShapeType="1"/>
                </p:cNvSpPr>
                <p:nvPr/>
              </p:nvSpPr>
              <p:spPr bwMode="auto">
                <a:xfrm>
                  <a:off x="2906"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7" name="Group 133"/>
              <p:cNvGrpSpPr>
                <a:grpSpLocks/>
              </p:cNvGrpSpPr>
              <p:nvPr/>
            </p:nvGrpSpPr>
            <p:grpSpPr bwMode="auto">
              <a:xfrm>
                <a:off x="8772607" y="2725609"/>
                <a:ext cx="532759" cy="184809"/>
                <a:chOff x="2356" y="1300"/>
                <a:chExt cx="555" cy="194"/>
              </a:xfrm>
            </p:grpSpPr>
            <p:sp>
              <p:nvSpPr>
                <p:cNvPr id="20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06" name="Group 137"/>
                <p:cNvGrpSpPr>
                  <a:grpSpLocks/>
                </p:cNvGrpSpPr>
                <p:nvPr/>
              </p:nvGrpSpPr>
              <p:grpSpPr bwMode="auto">
                <a:xfrm>
                  <a:off x="2468" y="1332"/>
                  <a:ext cx="310" cy="60"/>
                  <a:chOff x="2468" y="1332"/>
                  <a:chExt cx="310" cy="60"/>
                </a:xfrm>
              </p:grpSpPr>
              <p:sp>
                <p:nvSpPr>
                  <p:cNvPr id="2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07"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8" name="Line 141"/>
                <p:cNvSpPr>
                  <a:spLocks noChangeShapeType="1"/>
                </p:cNvSpPr>
                <p:nvPr/>
              </p:nvSpPr>
              <p:spPr bwMode="auto">
                <a:xfrm>
                  <a:off x="2906"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8" name="Group 133"/>
              <p:cNvGrpSpPr>
                <a:grpSpLocks/>
              </p:cNvGrpSpPr>
              <p:nvPr/>
            </p:nvGrpSpPr>
            <p:grpSpPr bwMode="auto">
              <a:xfrm>
                <a:off x="9060908" y="2428111"/>
                <a:ext cx="532759" cy="184809"/>
                <a:chOff x="2356" y="1300"/>
                <a:chExt cx="555" cy="194"/>
              </a:xfrm>
            </p:grpSpPr>
            <p:sp>
              <p:nvSpPr>
                <p:cNvPr id="1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98" name="Group 137"/>
                <p:cNvGrpSpPr>
                  <a:grpSpLocks/>
                </p:cNvGrpSpPr>
                <p:nvPr/>
              </p:nvGrpSpPr>
              <p:grpSpPr bwMode="auto">
                <a:xfrm>
                  <a:off x="2468" y="1332"/>
                  <a:ext cx="310" cy="60"/>
                  <a:chOff x="2468" y="1332"/>
                  <a:chExt cx="310" cy="60"/>
                </a:xfrm>
              </p:grpSpPr>
              <p:sp>
                <p:nvSpPr>
                  <p:cNvPr id="2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9"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Line 141"/>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9" name="Group 133"/>
              <p:cNvGrpSpPr>
                <a:grpSpLocks/>
              </p:cNvGrpSpPr>
              <p:nvPr/>
            </p:nvGrpSpPr>
            <p:grpSpPr bwMode="auto">
              <a:xfrm>
                <a:off x="10005281" y="2289952"/>
                <a:ext cx="532759" cy="184809"/>
                <a:chOff x="2356" y="1300"/>
                <a:chExt cx="555" cy="194"/>
              </a:xfrm>
            </p:grpSpPr>
            <p:sp>
              <p:nvSpPr>
                <p:cNvPr id="1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90" name="Group 137"/>
                <p:cNvGrpSpPr>
                  <a:grpSpLocks/>
                </p:cNvGrpSpPr>
                <p:nvPr/>
              </p:nvGrpSpPr>
              <p:grpSpPr bwMode="auto">
                <a:xfrm>
                  <a:off x="2468" y="1332"/>
                  <a:ext cx="310" cy="60"/>
                  <a:chOff x="2468" y="1332"/>
                  <a:chExt cx="310" cy="60"/>
                </a:xfrm>
              </p:grpSpPr>
              <p:sp>
                <p:nvSpPr>
                  <p:cNvPr id="1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1" name="Line 140"/>
                <p:cNvSpPr>
                  <a:spLocks noChangeShapeType="1"/>
                </p:cNvSpPr>
                <p:nvPr/>
              </p:nvSpPr>
              <p:spPr bwMode="auto">
                <a:xfrm>
                  <a:off x="2358" y="1360"/>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 name="Line 141"/>
                <p:cNvSpPr>
                  <a:spLocks noChangeShapeType="1"/>
                </p:cNvSpPr>
                <p:nvPr/>
              </p:nvSpPr>
              <p:spPr bwMode="auto">
                <a:xfrm>
                  <a:off x="2906"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0" name="Group 133"/>
              <p:cNvGrpSpPr>
                <a:grpSpLocks/>
              </p:cNvGrpSpPr>
              <p:nvPr/>
            </p:nvGrpSpPr>
            <p:grpSpPr bwMode="auto">
              <a:xfrm>
                <a:off x="10232661" y="2882876"/>
                <a:ext cx="532759" cy="184809"/>
                <a:chOff x="2356" y="1300"/>
                <a:chExt cx="555" cy="194"/>
              </a:xfrm>
            </p:grpSpPr>
            <p:sp>
              <p:nvSpPr>
                <p:cNvPr id="1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82" name="Group 137"/>
                <p:cNvGrpSpPr>
                  <a:grpSpLocks/>
                </p:cNvGrpSpPr>
                <p:nvPr/>
              </p:nvGrpSpPr>
              <p:grpSpPr bwMode="auto">
                <a:xfrm>
                  <a:off x="2468" y="1332"/>
                  <a:ext cx="310" cy="60"/>
                  <a:chOff x="2468" y="1332"/>
                  <a:chExt cx="310" cy="60"/>
                </a:xfrm>
              </p:grpSpPr>
              <p:sp>
                <p:nvSpPr>
                  <p:cNvPr id="1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3" name="Line 140"/>
                <p:cNvSpPr>
                  <a:spLocks noChangeShapeType="1"/>
                </p:cNvSpPr>
                <p:nvPr/>
              </p:nvSpPr>
              <p:spPr bwMode="auto">
                <a:xfrm>
                  <a:off x="2358"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 name="Line 141"/>
                <p:cNvSpPr>
                  <a:spLocks noChangeShapeType="1"/>
                </p:cNvSpPr>
                <p:nvPr/>
              </p:nvSpPr>
              <p:spPr bwMode="auto">
                <a:xfrm>
                  <a:off x="2906"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1" name="Group 133"/>
              <p:cNvGrpSpPr>
                <a:grpSpLocks/>
              </p:cNvGrpSpPr>
              <p:nvPr/>
            </p:nvGrpSpPr>
            <p:grpSpPr bwMode="auto">
              <a:xfrm>
                <a:off x="9330660" y="3072767"/>
                <a:ext cx="532759" cy="184809"/>
                <a:chOff x="2356" y="1300"/>
                <a:chExt cx="555" cy="194"/>
              </a:xfrm>
            </p:grpSpPr>
            <p:sp>
              <p:nvSpPr>
                <p:cNvPr id="17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7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7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74" name="Group 137"/>
                <p:cNvGrpSpPr>
                  <a:grpSpLocks/>
                </p:cNvGrpSpPr>
                <p:nvPr/>
              </p:nvGrpSpPr>
              <p:grpSpPr bwMode="auto">
                <a:xfrm>
                  <a:off x="2468" y="1332"/>
                  <a:ext cx="310" cy="60"/>
                  <a:chOff x="2468" y="1332"/>
                  <a:chExt cx="310" cy="60"/>
                </a:xfrm>
              </p:grpSpPr>
              <p:sp>
                <p:nvSpPr>
                  <p:cNvPr id="17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5" name="Line 140"/>
                <p:cNvSpPr>
                  <a:spLocks noChangeShapeType="1"/>
                </p:cNvSpPr>
                <p:nvPr/>
              </p:nvSpPr>
              <p:spPr bwMode="auto">
                <a:xfrm>
                  <a:off x="2357"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6" name="Line 141"/>
                <p:cNvSpPr>
                  <a:spLocks noChangeShapeType="1"/>
                </p:cNvSpPr>
                <p:nvPr/>
              </p:nvSpPr>
              <p:spPr bwMode="auto">
                <a:xfrm>
                  <a:off x="2907"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2" name="Group 133"/>
              <p:cNvGrpSpPr>
                <a:grpSpLocks/>
              </p:cNvGrpSpPr>
              <p:nvPr/>
            </p:nvGrpSpPr>
            <p:grpSpPr bwMode="auto">
              <a:xfrm>
                <a:off x="8438032" y="3018963"/>
                <a:ext cx="532759" cy="184809"/>
                <a:chOff x="2356" y="1300"/>
                <a:chExt cx="555" cy="194"/>
              </a:xfrm>
            </p:grpSpPr>
            <p:sp>
              <p:nvSpPr>
                <p:cNvPr id="16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6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6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66" name="Group 137"/>
                <p:cNvGrpSpPr>
                  <a:grpSpLocks/>
                </p:cNvGrpSpPr>
                <p:nvPr/>
              </p:nvGrpSpPr>
              <p:grpSpPr bwMode="auto">
                <a:xfrm>
                  <a:off x="2468" y="1332"/>
                  <a:ext cx="310" cy="60"/>
                  <a:chOff x="2468" y="1332"/>
                  <a:chExt cx="310" cy="60"/>
                </a:xfrm>
              </p:grpSpPr>
              <p:sp>
                <p:nvSpPr>
                  <p:cNvPr id="16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67" name="Line 140"/>
                <p:cNvSpPr>
                  <a:spLocks noChangeShapeType="1"/>
                </p:cNvSpPr>
                <p:nvPr/>
              </p:nvSpPr>
              <p:spPr bwMode="auto">
                <a:xfrm>
                  <a:off x="2357" y="1361"/>
                  <a:ext cx="0" cy="7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8" name="Line 141"/>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27" name="Group 416"/>
            <p:cNvGrpSpPr>
              <a:grpSpLocks/>
            </p:cNvGrpSpPr>
            <p:nvPr/>
          </p:nvGrpSpPr>
          <p:grpSpPr bwMode="auto">
            <a:xfrm>
              <a:off x="1498600" y="4165600"/>
              <a:ext cx="3086100" cy="1168400"/>
              <a:chOff x="7848600" y="2044700"/>
              <a:chExt cx="3200399" cy="1371600"/>
            </a:xfrm>
          </p:grpSpPr>
          <p:sp>
            <p:nvSpPr>
              <p:cNvPr id="228" name="Oval 417"/>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229" name="Group 133"/>
              <p:cNvGrpSpPr>
                <a:grpSpLocks/>
              </p:cNvGrpSpPr>
              <p:nvPr/>
            </p:nvGrpSpPr>
            <p:grpSpPr bwMode="auto">
              <a:xfrm>
                <a:off x="8526482" y="2160804"/>
                <a:ext cx="532759" cy="184809"/>
                <a:chOff x="2356" y="1300"/>
                <a:chExt cx="555" cy="194"/>
              </a:xfrm>
            </p:grpSpPr>
            <p:sp>
              <p:nvSpPr>
                <p:cNvPr id="303" name="Oval 492"/>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3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3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306" name="Group 137"/>
                <p:cNvGrpSpPr>
                  <a:grpSpLocks/>
                </p:cNvGrpSpPr>
                <p:nvPr/>
              </p:nvGrpSpPr>
              <p:grpSpPr bwMode="auto">
                <a:xfrm>
                  <a:off x="2468" y="1332"/>
                  <a:ext cx="310" cy="60"/>
                  <a:chOff x="2468" y="1332"/>
                  <a:chExt cx="310" cy="60"/>
                </a:xfrm>
              </p:grpSpPr>
              <p:sp>
                <p:nvSpPr>
                  <p:cNvPr id="3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07" name="Line 140"/>
                <p:cNvSpPr>
                  <a:spLocks noChangeShapeType="1"/>
                </p:cNvSpPr>
                <p:nvPr/>
              </p:nvSpPr>
              <p:spPr bwMode="auto">
                <a:xfrm>
                  <a:off x="2358" y="1360"/>
                  <a:ext cx="0" cy="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 name="Line 141"/>
                <p:cNvSpPr>
                  <a:spLocks noChangeShapeType="1"/>
                </p:cNvSpPr>
                <p:nvPr/>
              </p:nvSpPr>
              <p:spPr bwMode="auto">
                <a:xfrm>
                  <a:off x="290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230" name="Straight Connector 419"/>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1" name="Straight Connector 420"/>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2" name="Straight Connector 421"/>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3" name="Straight Connector 422"/>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4" name="Straight Connector 423"/>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5" name="Straight Connector 424"/>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6" name="Straight Connector 425"/>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7" name="Straight Connector 426"/>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8" name="Straight Connector 427"/>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239" name="TextBox 428"/>
              <p:cNvSpPr txBox="1">
                <a:spLocks noChangeArrowheads="1"/>
              </p:cNvSpPr>
              <p:nvPr/>
            </p:nvSpPr>
            <p:spPr bwMode="auto">
              <a:xfrm>
                <a:off x="7958081" y="2471292"/>
                <a:ext cx="876536" cy="469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C</a:t>
                </a:r>
              </a:p>
            </p:txBody>
          </p:sp>
          <p:grpSp>
            <p:nvGrpSpPr>
              <p:cNvPr id="240" name="Group 133"/>
              <p:cNvGrpSpPr>
                <a:grpSpLocks/>
              </p:cNvGrpSpPr>
              <p:nvPr/>
            </p:nvGrpSpPr>
            <p:grpSpPr bwMode="auto">
              <a:xfrm>
                <a:off x="9555206" y="2650627"/>
                <a:ext cx="532759" cy="184809"/>
                <a:chOff x="2356" y="1300"/>
                <a:chExt cx="555" cy="194"/>
              </a:xfrm>
            </p:grpSpPr>
            <p:sp>
              <p:nvSpPr>
                <p:cNvPr id="2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98" name="Group 137"/>
                <p:cNvGrpSpPr>
                  <a:grpSpLocks/>
                </p:cNvGrpSpPr>
                <p:nvPr/>
              </p:nvGrpSpPr>
              <p:grpSpPr bwMode="auto">
                <a:xfrm>
                  <a:off x="2468" y="1332"/>
                  <a:ext cx="310" cy="60"/>
                  <a:chOff x="2468" y="1332"/>
                  <a:chExt cx="310" cy="60"/>
                </a:xfrm>
              </p:grpSpPr>
              <p:sp>
                <p:nvSpPr>
                  <p:cNvPr id="3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9" name="Line 140"/>
                <p:cNvSpPr>
                  <a:spLocks noChangeShapeType="1"/>
                </p:cNvSpPr>
                <p:nvPr/>
              </p:nvSpPr>
              <p:spPr bwMode="auto">
                <a:xfrm>
                  <a:off x="2358" y="1360"/>
                  <a:ext cx="0" cy="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0" name="Line 141"/>
                <p:cNvSpPr>
                  <a:spLocks noChangeShapeType="1"/>
                </p:cNvSpPr>
                <p:nvPr/>
              </p:nvSpPr>
              <p:spPr bwMode="auto">
                <a:xfrm>
                  <a:off x="290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1" name="Group 133"/>
              <p:cNvGrpSpPr>
                <a:grpSpLocks/>
              </p:cNvGrpSpPr>
              <p:nvPr/>
            </p:nvGrpSpPr>
            <p:grpSpPr bwMode="auto">
              <a:xfrm>
                <a:off x="8772607" y="2725609"/>
                <a:ext cx="532759" cy="184809"/>
                <a:chOff x="2356" y="1300"/>
                <a:chExt cx="555" cy="194"/>
              </a:xfrm>
            </p:grpSpPr>
            <p:sp>
              <p:nvSpPr>
                <p:cNvPr id="2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90" name="Group 137"/>
                <p:cNvGrpSpPr>
                  <a:grpSpLocks/>
                </p:cNvGrpSpPr>
                <p:nvPr/>
              </p:nvGrpSpPr>
              <p:grpSpPr bwMode="auto">
                <a:xfrm>
                  <a:off x="2468" y="1332"/>
                  <a:ext cx="310" cy="60"/>
                  <a:chOff x="2468" y="1332"/>
                  <a:chExt cx="310" cy="60"/>
                </a:xfrm>
              </p:grpSpPr>
              <p:sp>
                <p:nvSpPr>
                  <p:cNvPr id="2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1" name="Line 140"/>
                <p:cNvSpPr>
                  <a:spLocks noChangeShapeType="1"/>
                </p:cNvSpPr>
                <p:nvPr/>
              </p:nvSpPr>
              <p:spPr bwMode="auto">
                <a:xfrm>
                  <a:off x="2357" y="1360"/>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2" name="Line 141"/>
                <p:cNvSpPr>
                  <a:spLocks noChangeShapeType="1"/>
                </p:cNvSpPr>
                <p:nvPr/>
              </p:nvSpPr>
              <p:spPr bwMode="auto">
                <a:xfrm>
                  <a:off x="2908" y="1362"/>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2" name="Group 133"/>
              <p:cNvGrpSpPr>
                <a:grpSpLocks/>
              </p:cNvGrpSpPr>
              <p:nvPr/>
            </p:nvGrpSpPr>
            <p:grpSpPr bwMode="auto">
              <a:xfrm>
                <a:off x="9060908" y="2428111"/>
                <a:ext cx="532759" cy="184809"/>
                <a:chOff x="2356" y="1300"/>
                <a:chExt cx="555" cy="194"/>
              </a:xfrm>
            </p:grpSpPr>
            <p:sp>
              <p:nvSpPr>
                <p:cNvPr id="2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82" name="Group 137"/>
                <p:cNvGrpSpPr>
                  <a:grpSpLocks/>
                </p:cNvGrpSpPr>
                <p:nvPr/>
              </p:nvGrpSpPr>
              <p:grpSpPr bwMode="auto">
                <a:xfrm>
                  <a:off x="2468" y="1332"/>
                  <a:ext cx="310" cy="60"/>
                  <a:chOff x="2468" y="1332"/>
                  <a:chExt cx="310" cy="60"/>
                </a:xfrm>
              </p:grpSpPr>
              <p:sp>
                <p:nvSpPr>
                  <p:cNvPr id="2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83"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4"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3" name="Group 133"/>
              <p:cNvGrpSpPr>
                <a:grpSpLocks/>
              </p:cNvGrpSpPr>
              <p:nvPr/>
            </p:nvGrpSpPr>
            <p:grpSpPr bwMode="auto">
              <a:xfrm>
                <a:off x="10005281" y="2289952"/>
                <a:ext cx="532759" cy="184809"/>
                <a:chOff x="2356" y="1300"/>
                <a:chExt cx="555" cy="194"/>
              </a:xfrm>
            </p:grpSpPr>
            <p:sp>
              <p:nvSpPr>
                <p:cNvPr id="27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7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7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74" name="Group 137"/>
                <p:cNvGrpSpPr>
                  <a:grpSpLocks/>
                </p:cNvGrpSpPr>
                <p:nvPr/>
              </p:nvGrpSpPr>
              <p:grpSpPr bwMode="auto">
                <a:xfrm>
                  <a:off x="2468" y="1332"/>
                  <a:ext cx="310" cy="60"/>
                  <a:chOff x="2468" y="1332"/>
                  <a:chExt cx="310" cy="60"/>
                </a:xfrm>
              </p:grpSpPr>
              <p:sp>
                <p:nvSpPr>
                  <p:cNvPr id="27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75"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4" name="Group 133"/>
              <p:cNvGrpSpPr>
                <a:grpSpLocks/>
              </p:cNvGrpSpPr>
              <p:nvPr/>
            </p:nvGrpSpPr>
            <p:grpSpPr bwMode="auto">
              <a:xfrm>
                <a:off x="10232661" y="2882876"/>
                <a:ext cx="532759" cy="184809"/>
                <a:chOff x="2356" y="1300"/>
                <a:chExt cx="555" cy="194"/>
              </a:xfrm>
            </p:grpSpPr>
            <p:sp>
              <p:nvSpPr>
                <p:cNvPr id="26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6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6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66" name="Group 137"/>
                <p:cNvGrpSpPr>
                  <a:grpSpLocks/>
                </p:cNvGrpSpPr>
                <p:nvPr/>
              </p:nvGrpSpPr>
              <p:grpSpPr bwMode="auto">
                <a:xfrm>
                  <a:off x="2468" y="1332"/>
                  <a:ext cx="310" cy="60"/>
                  <a:chOff x="2468" y="1332"/>
                  <a:chExt cx="310" cy="60"/>
                </a:xfrm>
              </p:grpSpPr>
              <p:sp>
                <p:nvSpPr>
                  <p:cNvPr id="26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67"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5" name="Group 133"/>
              <p:cNvGrpSpPr>
                <a:grpSpLocks/>
              </p:cNvGrpSpPr>
              <p:nvPr/>
            </p:nvGrpSpPr>
            <p:grpSpPr bwMode="auto">
              <a:xfrm>
                <a:off x="9330660" y="3072767"/>
                <a:ext cx="532759" cy="184809"/>
                <a:chOff x="2356" y="1300"/>
                <a:chExt cx="555" cy="194"/>
              </a:xfrm>
            </p:grpSpPr>
            <p:sp>
              <p:nvSpPr>
                <p:cNvPr id="25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5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5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8" name="Group 137"/>
                <p:cNvGrpSpPr>
                  <a:grpSpLocks/>
                </p:cNvGrpSpPr>
                <p:nvPr/>
              </p:nvGrpSpPr>
              <p:grpSpPr bwMode="auto">
                <a:xfrm>
                  <a:off x="2468" y="1332"/>
                  <a:ext cx="310" cy="60"/>
                  <a:chOff x="2468" y="1332"/>
                  <a:chExt cx="310" cy="60"/>
                </a:xfrm>
              </p:grpSpPr>
              <p:sp>
                <p:nvSpPr>
                  <p:cNvPr id="26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59"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0"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6" name="Group 133"/>
              <p:cNvGrpSpPr>
                <a:grpSpLocks/>
              </p:cNvGrpSpPr>
              <p:nvPr/>
            </p:nvGrpSpPr>
            <p:grpSpPr bwMode="auto">
              <a:xfrm>
                <a:off x="8438032" y="3018963"/>
                <a:ext cx="532759" cy="184809"/>
                <a:chOff x="2356" y="1300"/>
                <a:chExt cx="555" cy="194"/>
              </a:xfrm>
            </p:grpSpPr>
            <p:sp>
              <p:nvSpPr>
                <p:cNvPr id="24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4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4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0" name="Group 137"/>
                <p:cNvGrpSpPr>
                  <a:grpSpLocks/>
                </p:cNvGrpSpPr>
                <p:nvPr/>
              </p:nvGrpSpPr>
              <p:grpSpPr bwMode="auto">
                <a:xfrm>
                  <a:off x="2468" y="1332"/>
                  <a:ext cx="310" cy="60"/>
                  <a:chOff x="2468" y="1332"/>
                  <a:chExt cx="310" cy="60"/>
                </a:xfrm>
              </p:grpSpPr>
              <p:sp>
                <p:nvSpPr>
                  <p:cNvPr id="25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51"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2"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cxnSp>
          <p:nvCxnSpPr>
            <p:cNvPr id="311" name="Straight Connector 12"/>
            <p:cNvCxnSpPr>
              <a:cxnSpLocks noChangeShapeType="1"/>
            </p:cNvCxnSpPr>
            <p:nvPr/>
          </p:nvCxnSpPr>
          <p:spPr bwMode="auto">
            <a:xfrm>
              <a:off x="2382838" y="2609850"/>
              <a:ext cx="238125" cy="261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2" name="Straight Connector 500"/>
            <p:cNvCxnSpPr>
              <a:cxnSpLocks noChangeShapeType="1"/>
            </p:cNvCxnSpPr>
            <p:nvPr/>
          </p:nvCxnSpPr>
          <p:spPr bwMode="auto">
            <a:xfrm>
              <a:off x="1638300" y="2849563"/>
              <a:ext cx="900113" cy="127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3" name="Straight Connector 501"/>
            <p:cNvCxnSpPr>
              <a:cxnSpLocks noChangeShapeType="1"/>
            </p:cNvCxnSpPr>
            <p:nvPr/>
          </p:nvCxnSpPr>
          <p:spPr bwMode="auto">
            <a:xfrm flipV="1">
              <a:off x="1235075" y="2973388"/>
              <a:ext cx="1303338" cy="2778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4" name="Straight Connector 502"/>
            <p:cNvCxnSpPr>
              <a:cxnSpLocks noChangeShapeType="1"/>
            </p:cNvCxnSpPr>
            <p:nvPr/>
          </p:nvCxnSpPr>
          <p:spPr bwMode="auto">
            <a:xfrm>
              <a:off x="3916363" y="2411413"/>
              <a:ext cx="307975" cy="573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5" name="Straight Connector 503"/>
            <p:cNvCxnSpPr>
              <a:cxnSpLocks noChangeShapeType="1"/>
            </p:cNvCxnSpPr>
            <p:nvPr/>
          </p:nvCxnSpPr>
          <p:spPr bwMode="auto">
            <a:xfrm flipH="1">
              <a:off x="4425950" y="2389188"/>
              <a:ext cx="384175" cy="5794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6" name="Straight Connector 504"/>
            <p:cNvCxnSpPr>
              <a:cxnSpLocks noChangeShapeType="1"/>
            </p:cNvCxnSpPr>
            <p:nvPr/>
          </p:nvCxnSpPr>
          <p:spPr bwMode="auto">
            <a:xfrm>
              <a:off x="6770688" y="2900363"/>
              <a:ext cx="215900" cy="1046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7" name="Straight Connector 505"/>
            <p:cNvCxnSpPr>
              <a:cxnSpLocks noChangeShapeType="1"/>
            </p:cNvCxnSpPr>
            <p:nvPr/>
          </p:nvCxnSpPr>
          <p:spPr bwMode="auto">
            <a:xfrm flipH="1">
              <a:off x="7137400" y="3251200"/>
              <a:ext cx="241300" cy="692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8" name="Straight Connector 506"/>
            <p:cNvCxnSpPr>
              <a:cxnSpLocks noChangeShapeType="1"/>
            </p:cNvCxnSpPr>
            <p:nvPr/>
          </p:nvCxnSpPr>
          <p:spPr bwMode="auto">
            <a:xfrm flipH="1">
              <a:off x="7483475" y="4229100"/>
              <a:ext cx="541338" cy="2492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9" name="Straight Connector 507"/>
            <p:cNvCxnSpPr>
              <a:cxnSpLocks noChangeShapeType="1"/>
            </p:cNvCxnSpPr>
            <p:nvPr/>
          </p:nvCxnSpPr>
          <p:spPr bwMode="auto">
            <a:xfrm flipH="1" flipV="1">
              <a:off x="7454900" y="4573588"/>
              <a:ext cx="796925" cy="614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0" name="Straight Connector 508"/>
            <p:cNvCxnSpPr>
              <a:cxnSpLocks noChangeShapeType="1"/>
            </p:cNvCxnSpPr>
            <p:nvPr/>
          </p:nvCxnSpPr>
          <p:spPr bwMode="auto">
            <a:xfrm flipH="1" flipV="1">
              <a:off x="6496050" y="4722813"/>
              <a:ext cx="1047750" cy="966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1" name="Straight Connector 509"/>
            <p:cNvCxnSpPr>
              <a:cxnSpLocks noChangeShapeType="1"/>
            </p:cNvCxnSpPr>
            <p:nvPr/>
          </p:nvCxnSpPr>
          <p:spPr bwMode="auto">
            <a:xfrm flipH="1" flipV="1">
              <a:off x="5319713" y="4694238"/>
              <a:ext cx="285750" cy="1160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2" name="Straight Connector 510"/>
            <p:cNvCxnSpPr>
              <a:cxnSpLocks noChangeShapeType="1"/>
            </p:cNvCxnSpPr>
            <p:nvPr/>
          </p:nvCxnSpPr>
          <p:spPr bwMode="auto">
            <a:xfrm flipH="1" flipV="1">
              <a:off x="4068763" y="5045075"/>
              <a:ext cx="371475" cy="973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3" name="Straight Connector 511"/>
            <p:cNvCxnSpPr>
              <a:cxnSpLocks noChangeShapeType="1"/>
            </p:cNvCxnSpPr>
            <p:nvPr/>
          </p:nvCxnSpPr>
          <p:spPr bwMode="auto">
            <a:xfrm flipH="1" flipV="1">
              <a:off x="3144838" y="5192713"/>
              <a:ext cx="244475" cy="6619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4" name="Straight Connector 512"/>
            <p:cNvCxnSpPr>
              <a:cxnSpLocks noChangeShapeType="1"/>
            </p:cNvCxnSpPr>
            <p:nvPr/>
          </p:nvCxnSpPr>
          <p:spPr bwMode="auto">
            <a:xfrm flipV="1">
              <a:off x="1790700" y="5160963"/>
              <a:ext cx="401638" cy="209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5" name="Straight Connector 513"/>
            <p:cNvCxnSpPr>
              <a:cxnSpLocks noChangeShapeType="1"/>
            </p:cNvCxnSpPr>
            <p:nvPr/>
          </p:nvCxnSpPr>
          <p:spPr bwMode="auto">
            <a:xfrm flipV="1">
              <a:off x="1362075" y="5045075"/>
              <a:ext cx="706438" cy="44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6" name="Straight Connector 514"/>
            <p:cNvCxnSpPr>
              <a:cxnSpLocks noChangeShapeType="1"/>
            </p:cNvCxnSpPr>
            <p:nvPr/>
          </p:nvCxnSpPr>
          <p:spPr bwMode="auto">
            <a:xfrm>
              <a:off x="1155700" y="4376738"/>
              <a:ext cx="996950" cy="47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880042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3"/>
            <a:ext cx="11639227" cy="760952"/>
          </a:xfrm>
        </p:spPr>
        <p:txBody>
          <a:bodyPr>
            <a:normAutofit/>
          </a:bodyPr>
          <a:lstStyle/>
          <a:p>
            <a:r>
              <a:rPr lang="en-US" dirty="0"/>
              <a:t>Tier 1 ISPs must be interconnected</a:t>
            </a:r>
          </a:p>
        </p:txBody>
      </p:sp>
      <p:sp>
        <p:nvSpPr>
          <p:cNvPr id="3" name="Content Placeholder 2"/>
          <p:cNvSpPr>
            <a:spLocks noGrp="1"/>
          </p:cNvSpPr>
          <p:nvPr>
            <p:ph idx="1"/>
          </p:nvPr>
        </p:nvSpPr>
        <p:spPr>
          <a:xfrm>
            <a:off x="263471" y="985408"/>
            <a:ext cx="11639227" cy="1192913"/>
          </a:xfrm>
        </p:spPr>
        <p:txBody>
          <a:bodyPr>
            <a:normAutofit fontScale="85000" lnSpcReduction="20000"/>
          </a:bodyPr>
          <a:lstStyle/>
          <a:p>
            <a:r>
              <a:rPr lang="en-US" dirty="0"/>
              <a:t>If your network is big &amp; fast enough, you don’t pay others for an Internet connection. You </a:t>
            </a:r>
            <a:r>
              <a:rPr lang="en-US" i="1" dirty="0">
                <a:solidFill>
                  <a:schemeClr val="accent6"/>
                </a:solidFill>
              </a:rPr>
              <a:t>are</a:t>
            </a:r>
            <a:r>
              <a:rPr lang="en-US" dirty="0">
                <a:solidFill>
                  <a:schemeClr val="accent6"/>
                </a:solidFill>
              </a:rPr>
              <a:t> </a:t>
            </a:r>
            <a:r>
              <a:rPr lang="en-US" dirty="0"/>
              <a:t>the Internet (or at least a big chunk of it).</a:t>
            </a:r>
          </a:p>
          <a:p>
            <a:r>
              <a:rPr lang="en-US" dirty="0"/>
              <a:t>ISP interconnection is often “settlement-free” (no money is exchanged).</a:t>
            </a:r>
          </a:p>
        </p:txBody>
      </p:sp>
      <p:grpSp>
        <p:nvGrpSpPr>
          <p:cNvPr id="350" name="Group 349"/>
          <p:cNvGrpSpPr/>
          <p:nvPr/>
        </p:nvGrpSpPr>
        <p:grpSpPr>
          <a:xfrm>
            <a:off x="1780354" y="2057400"/>
            <a:ext cx="8605460" cy="4800600"/>
            <a:chOff x="450850" y="1701800"/>
            <a:chExt cx="8437563" cy="4706938"/>
          </a:xfrm>
        </p:grpSpPr>
        <p:grpSp>
          <p:nvGrpSpPr>
            <p:cNvPr id="4" name="Group 5"/>
            <p:cNvGrpSpPr>
              <a:grpSpLocks/>
            </p:cNvGrpSpPr>
            <p:nvPr/>
          </p:nvGrpSpPr>
          <p:grpSpPr bwMode="auto">
            <a:xfrm>
              <a:off x="450850" y="1849438"/>
              <a:ext cx="8437563" cy="4559300"/>
              <a:chOff x="154891" y="1905681"/>
              <a:chExt cx="8436427" cy="4559651"/>
            </a:xfrm>
          </p:grpSpPr>
          <p:grpSp>
            <p:nvGrpSpPr>
              <p:cNvPr id="5" name="Group 4"/>
              <p:cNvGrpSpPr>
                <a:grpSpLocks/>
              </p:cNvGrpSpPr>
              <p:nvPr/>
            </p:nvGrpSpPr>
            <p:grpSpPr bwMode="auto">
              <a:xfrm>
                <a:off x="1529396" y="2297655"/>
                <a:ext cx="648422" cy="418253"/>
                <a:chOff x="3053396" y="4304255"/>
                <a:chExt cx="648422" cy="418253"/>
              </a:xfrm>
            </p:grpSpPr>
            <p:sp>
              <p:nvSpPr>
                <p:cNvPr id="5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TextBox 1"/>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6" name="Group 131"/>
              <p:cNvGrpSpPr>
                <a:grpSpLocks/>
              </p:cNvGrpSpPr>
              <p:nvPr/>
            </p:nvGrpSpPr>
            <p:grpSpPr bwMode="auto">
              <a:xfrm>
                <a:off x="373696" y="3097755"/>
                <a:ext cx="648422" cy="418253"/>
                <a:chOff x="3053396" y="4304255"/>
                <a:chExt cx="648422" cy="418253"/>
              </a:xfrm>
            </p:grpSpPr>
            <p:sp>
              <p:nvSpPr>
                <p:cNvPr id="5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TextBox 133"/>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7" name="Group 135"/>
              <p:cNvGrpSpPr>
                <a:grpSpLocks/>
              </p:cNvGrpSpPr>
              <p:nvPr/>
            </p:nvGrpSpPr>
            <p:grpSpPr bwMode="auto">
              <a:xfrm>
                <a:off x="6037896" y="2551655"/>
                <a:ext cx="648422" cy="418253"/>
                <a:chOff x="3053396" y="4304255"/>
                <a:chExt cx="648422" cy="418253"/>
              </a:xfrm>
            </p:grpSpPr>
            <p:sp>
              <p:nvSpPr>
                <p:cNvPr id="5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TextBox 137"/>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8" name="Group 138"/>
              <p:cNvGrpSpPr>
                <a:grpSpLocks/>
              </p:cNvGrpSpPr>
              <p:nvPr/>
            </p:nvGrpSpPr>
            <p:grpSpPr bwMode="auto">
              <a:xfrm>
                <a:off x="945196" y="5409155"/>
                <a:ext cx="648422" cy="418253"/>
                <a:chOff x="3053396" y="4304255"/>
                <a:chExt cx="648422" cy="418253"/>
              </a:xfrm>
            </p:grpSpPr>
            <p:sp>
              <p:nvSpPr>
                <p:cNvPr id="5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TextBox 140"/>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9" name="Group 141"/>
              <p:cNvGrpSpPr>
                <a:grpSpLocks/>
              </p:cNvGrpSpPr>
              <p:nvPr/>
            </p:nvGrpSpPr>
            <p:grpSpPr bwMode="auto">
              <a:xfrm>
                <a:off x="526096" y="4786855"/>
                <a:ext cx="648422" cy="418253"/>
                <a:chOff x="3053396" y="4304255"/>
                <a:chExt cx="648422" cy="418253"/>
              </a:xfrm>
            </p:grpSpPr>
            <p:sp>
              <p:nvSpPr>
                <p:cNvPr id="4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TextBox 143"/>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0" name="Group 144"/>
              <p:cNvGrpSpPr>
                <a:grpSpLocks/>
              </p:cNvGrpSpPr>
              <p:nvPr/>
            </p:nvGrpSpPr>
            <p:grpSpPr bwMode="auto">
              <a:xfrm>
                <a:off x="297496" y="4126455"/>
                <a:ext cx="648422" cy="418253"/>
                <a:chOff x="3053396" y="4304255"/>
                <a:chExt cx="648422" cy="418253"/>
              </a:xfrm>
            </p:grpSpPr>
            <p:sp>
              <p:nvSpPr>
                <p:cNvPr id="4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TextBox 146"/>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1" name="Group 147"/>
              <p:cNvGrpSpPr>
                <a:grpSpLocks/>
              </p:cNvGrpSpPr>
              <p:nvPr/>
            </p:nvGrpSpPr>
            <p:grpSpPr bwMode="auto">
              <a:xfrm>
                <a:off x="6787196" y="2983455"/>
                <a:ext cx="648422" cy="418253"/>
                <a:chOff x="3053396" y="4304255"/>
                <a:chExt cx="648422" cy="418253"/>
              </a:xfrm>
            </p:grpSpPr>
            <p:sp>
              <p:nvSpPr>
                <p:cNvPr id="4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TextBox 149"/>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2" name="Group 150"/>
              <p:cNvGrpSpPr>
                <a:grpSpLocks/>
              </p:cNvGrpSpPr>
              <p:nvPr/>
            </p:nvGrpSpPr>
            <p:grpSpPr bwMode="auto">
              <a:xfrm>
                <a:off x="3129596" y="2056355"/>
                <a:ext cx="648422" cy="418253"/>
                <a:chOff x="3053396" y="4304255"/>
                <a:chExt cx="648422" cy="418253"/>
              </a:xfrm>
            </p:grpSpPr>
            <p:sp>
              <p:nvSpPr>
                <p:cNvPr id="4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TextBox 152"/>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3" name="Group 153"/>
              <p:cNvGrpSpPr>
                <a:grpSpLocks/>
              </p:cNvGrpSpPr>
              <p:nvPr/>
            </p:nvGrpSpPr>
            <p:grpSpPr bwMode="auto">
              <a:xfrm>
                <a:off x="754696" y="2704055"/>
                <a:ext cx="648422" cy="418253"/>
                <a:chOff x="3053396" y="4304255"/>
                <a:chExt cx="648422" cy="418253"/>
              </a:xfrm>
            </p:grpSpPr>
            <p:sp>
              <p:nvSpPr>
                <p:cNvPr id="4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TextBox 155"/>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4" name="Group 156"/>
              <p:cNvGrpSpPr>
                <a:grpSpLocks/>
              </p:cNvGrpSpPr>
              <p:nvPr/>
            </p:nvGrpSpPr>
            <p:grpSpPr bwMode="auto">
              <a:xfrm>
                <a:off x="4043996" y="2030955"/>
                <a:ext cx="648422" cy="418253"/>
                <a:chOff x="3053396" y="4304255"/>
                <a:chExt cx="648422" cy="418253"/>
              </a:xfrm>
            </p:grpSpPr>
            <p:sp>
              <p:nvSpPr>
                <p:cNvPr id="3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TextBox 158"/>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5" name="Group 160"/>
              <p:cNvGrpSpPr>
                <a:grpSpLocks/>
              </p:cNvGrpSpPr>
              <p:nvPr/>
            </p:nvGrpSpPr>
            <p:grpSpPr bwMode="auto">
              <a:xfrm>
                <a:off x="7104696" y="5663155"/>
                <a:ext cx="648422" cy="418253"/>
                <a:chOff x="3053396" y="4304255"/>
                <a:chExt cx="648422" cy="418253"/>
              </a:xfrm>
            </p:grpSpPr>
            <p:sp>
              <p:nvSpPr>
                <p:cNvPr id="3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TextBox 162"/>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6" name="Group 163"/>
              <p:cNvGrpSpPr>
                <a:grpSpLocks/>
              </p:cNvGrpSpPr>
              <p:nvPr/>
            </p:nvGrpSpPr>
            <p:grpSpPr bwMode="auto">
              <a:xfrm>
                <a:off x="7942896" y="5015455"/>
                <a:ext cx="648422" cy="418253"/>
                <a:chOff x="3053396" y="4304255"/>
                <a:chExt cx="648422" cy="418253"/>
              </a:xfrm>
            </p:grpSpPr>
            <p:sp>
              <p:nvSpPr>
                <p:cNvPr id="3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TextBox 165"/>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7" name="Group 166"/>
              <p:cNvGrpSpPr>
                <a:grpSpLocks/>
              </p:cNvGrpSpPr>
              <p:nvPr/>
            </p:nvGrpSpPr>
            <p:grpSpPr bwMode="auto">
              <a:xfrm>
                <a:off x="7714296" y="4101055"/>
                <a:ext cx="648422" cy="418253"/>
                <a:chOff x="3053396" y="4304255"/>
                <a:chExt cx="648422" cy="418253"/>
              </a:xfrm>
            </p:grpSpPr>
            <p:sp>
              <p:nvSpPr>
                <p:cNvPr id="3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TextBox 168"/>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8" name="Group 169"/>
              <p:cNvGrpSpPr>
                <a:grpSpLocks/>
              </p:cNvGrpSpPr>
              <p:nvPr/>
            </p:nvGrpSpPr>
            <p:grpSpPr bwMode="auto">
              <a:xfrm>
                <a:off x="4869496" y="5904455"/>
                <a:ext cx="648422" cy="418253"/>
                <a:chOff x="3053396" y="4304255"/>
                <a:chExt cx="648422" cy="418253"/>
              </a:xfrm>
            </p:grpSpPr>
            <p:sp>
              <p:nvSpPr>
                <p:cNvPr id="3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TextBox 171"/>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9" name="Group 172"/>
              <p:cNvGrpSpPr>
                <a:grpSpLocks/>
              </p:cNvGrpSpPr>
              <p:nvPr/>
            </p:nvGrpSpPr>
            <p:grpSpPr bwMode="auto">
              <a:xfrm>
                <a:off x="3955096" y="6044155"/>
                <a:ext cx="648422" cy="418253"/>
                <a:chOff x="3053396" y="4304255"/>
                <a:chExt cx="648422" cy="418253"/>
              </a:xfrm>
            </p:grpSpPr>
            <p:sp>
              <p:nvSpPr>
                <p:cNvPr id="2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TextBox 174"/>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20" name="Group 175"/>
              <p:cNvGrpSpPr>
                <a:grpSpLocks/>
              </p:cNvGrpSpPr>
              <p:nvPr/>
            </p:nvGrpSpPr>
            <p:grpSpPr bwMode="auto">
              <a:xfrm>
                <a:off x="2735896" y="5891755"/>
                <a:ext cx="648422" cy="418253"/>
                <a:chOff x="3053396" y="4304255"/>
                <a:chExt cx="648422" cy="418253"/>
              </a:xfrm>
            </p:grpSpPr>
            <p:sp>
              <p:nvSpPr>
                <p:cNvPr id="2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TextBox 177"/>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sp>
            <p:nvSpPr>
              <p:cNvPr id="21" name="TextBox 4"/>
              <p:cNvSpPr txBox="1">
                <a:spLocks noChangeArrowheads="1"/>
              </p:cNvSpPr>
              <p:nvPr/>
            </p:nvSpPr>
            <p:spPr bwMode="auto">
              <a:xfrm rot="1053502">
                <a:off x="5143500" y="1955800"/>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2" name="TextBox 179"/>
              <p:cNvSpPr txBox="1">
                <a:spLocks noChangeArrowheads="1"/>
              </p:cNvSpPr>
              <p:nvPr/>
            </p:nvSpPr>
            <p:spPr bwMode="auto">
              <a:xfrm rot="2829263">
                <a:off x="7429500" y="3429000"/>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3" name="TextBox 180"/>
              <p:cNvSpPr txBox="1">
                <a:spLocks noChangeArrowheads="1"/>
              </p:cNvSpPr>
              <p:nvPr/>
            </p:nvSpPr>
            <p:spPr bwMode="auto">
              <a:xfrm rot="9845918">
                <a:off x="6098241" y="5942112"/>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4" name="TextBox 181"/>
              <p:cNvSpPr txBox="1">
                <a:spLocks noChangeArrowheads="1"/>
              </p:cNvSpPr>
              <p:nvPr/>
            </p:nvSpPr>
            <p:spPr bwMode="auto">
              <a:xfrm rot="-9948738">
                <a:off x="1730786" y="5845469"/>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5" name="TextBox 182"/>
              <p:cNvSpPr txBox="1">
                <a:spLocks noChangeArrowheads="1"/>
              </p:cNvSpPr>
              <p:nvPr/>
            </p:nvSpPr>
            <p:spPr bwMode="auto">
              <a:xfrm rot="-4992697">
                <a:off x="144631" y="3539025"/>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6" name="TextBox 183"/>
              <p:cNvSpPr txBox="1">
                <a:spLocks noChangeArrowheads="1"/>
              </p:cNvSpPr>
              <p:nvPr/>
            </p:nvSpPr>
            <p:spPr bwMode="auto">
              <a:xfrm rot="-1017263">
                <a:off x="2330376" y="1905681"/>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grpSp>
        <p:grpSp>
          <p:nvGrpSpPr>
            <p:cNvPr id="59" name="Group 8"/>
            <p:cNvGrpSpPr>
              <a:grpSpLocks/>
            </p:cNvGrpSpPr>
            <p:nvPr/>
          </p:nvGrpSpPr>
          <p:grpSpPr bwMode="auto">
            <a:xfrm>
              <a:off x="4546600" y="3746500"/>
              <a:ext cx="3225800" cy="1117600"/>
              <a:chOff x="7848600" y="2044700"/>
              <a:chExt cx="3200399" cy="1371600"/>
            </a:xfrm>
          </p:grpSpPr>
          <p:sp>
            <p:nvSpPr>
              <p:cNvPr id="60" name="Oval 3"/>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61" name="Group 133"/>
              <p:cNvGrpSpPr>
                <a:grpSpLocks/>
              </p:cNvGrpSpPr>
              <p:nvPr/>
            </p:nvGrpSpPr>
            <p:grpSpPr bwMode="auto">
              <a:xfrm>
                <a:off x="8526482" y="2160804"/>
                <a:ext cx="532759" cy="184809"/>
                <a:chOff x="2356" y="1300"/>
                <a:chExt cx="555" cy="194"/>
              </a:xfrm>
            </p:grpSpPr>
            <p:sp>
              <p:nvSpPr>
                <p:cNvPr id="13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3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3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38" name="Group 137"/>
                <p:cNvGrpSpPr>
                  <a:grpSpLocks/>
                </p:cNvGrpSpPr>
                <p:nvPr/>
              </p:nvGrpSpPr>
              <p:grpSpPr bwMode="auto">
                <a:xfrm>
                  <a:off x="2468" y="1332"/>
                  <a:ext cx="310" cy="60"/>
                  <a:chOff x="2468" y="1332"/>
                  <a:chExt cx="310" cy="60"/>
                </a:xfrm>
              </p:grpSpPr>
              <p:sp>
                <p:nvSpPr>
                  <p:cNvPr id="141" name="Freeform 14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14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9" name="Line 140"/>
                <p:cNvSpPr>
                  <a:spLocks noChangeShapeType="1"/>
                </p:cNvSpPr>
                <p:nvPr/>
              </p:nvSpPr>
              <p:spPr bwMode="auto">
                <a:xfrm>
                  <a:off x="2357"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 name="Line 141"/>
                <p:cNvSpPr>
                  <a:spLocks noChangeShapeType="1"/>
                </p:cNvSpPr>
                <p:nvPr/>
              </p:nvSpPr>
              <p:spPr bwMode="auto">
                <a:xfrm>
                  <a:off x="2908" y="1364"/>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62" name="Straight Connector 10"/>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3" name="Straight Connector 297"/>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4" name="Straight Connector 298"/>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5" name="Straight Connector 299"/>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6" name="Straight Connector 300"/>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7" name="Straight Connector 301"/>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8" name="Straight Connector 302"/>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9" name="Straight Connector 303"/>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70" name="Straight Connector 304"/>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71" name="TextBox 39958"/>
              <p:cNvSpPr txBox="1">
                <a:spLocks noChangeArrowheads="1"/>
              </p:cNvSpPr>
              <p:nvPr/>
            </p:nvSpPr>
            <p:spPr bwMode="auto">
              <a:xfrm>
                <a:off x="7958081" y="2471291"/>
                <a:ext cx="886407" cy="491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B</a:t>
                </a:r>
              </a:p>
            </p:txBody>
          </p:sp>
          <p:grpSp>
            <p:nvGrpSpPr>
              <p:cNvPr id="72" name="Group 133"/>
              <p:cNvGrpSpPr>
                <a:grpSpLocks/>
              </p:cNvGrpSpPr>
              <p:nvPr/>
            </p:nvGrpSpPr>
            <p:grpSpPr bwMode="auto">
              <a:xfrm>
                <a:off x="9555206" y="2650627"/>
                <a:ext cx="532759" cy="184809"/>
                <a:chOff x="2356" y="1300"/>
                <a:chExt cx="555" cy="194"/>
              </a:xfrm>
            </p:grpSpPr>
            <p:sp>
              <p:nvSpPr>
                <p:cNvPr id="12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2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2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30" name="Group 137"/>
                <p:cNvGrpSpPr>
                  <a:grpSpLocks/>
                </p:cNvGrpSpPr>
                <p:nvPr/>
              </p:nvGrpSpPr>
              <p:grpSpPr bwMode="auto">
                <a:xfrm>
                  <a:off x="2468" y="1332"/>
                  <a:ext cx="310" cy="60"/>
                  <a:chOff x="2468" y="1332"/>
                  <a:chExt cx="310" cy="60"/>
                </a:xfrm>
              </p:grpSpPr>
              <p:sp>
                <p:nvSpPr>
                  <p:cNvPr id="13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1"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2"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3" name="Group 133"/>
              <p:cNvGrpSpPr>
                <a:grpSpLocks/>
              </p:cNvGrpSpPr>
              <p:nvPr/>
            </p:nvGrpSpPr>
            <p:grpSpPr bwMode="auto">
              <a:xfrm>
                <a:off x="8772607" y="2725609"/>
                <a:ext cx="532759" cy="184809"/>
                <a:chOff x="2356" y="1300"/>
                <a:chExt cx="555" cy="194"/>
              </a:xfrm>
            </p:grpSpPr>
            <p:sp>
              <p:nvSpPr>
                <p:cNvPr id="11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2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2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22" name="Group 137"/>
                <p:cNvGrpSpPr>
                  <a:grpSpLocks/>
                </p:cNvGrpSpPr>
                <p:nvPr/>
              </p:nvGrpSpPr>
              <p:grpSpPr bwMode="auto">
                <a:xfrm>
                  <a:off x="2468" y="1332"/>
                  <a:ext cx="310" cy="60"/>
                  <a:chOff x="2468" y="1332"/>
                  <a:chExt cx="310" cy="60"/>
                </a:xfrm>
              </p:grpSpPr>
              <p:sp>
                <p:nvSpPr>
                  <p:cNvPr id="12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23" name="Line 140"/>
                <p:cNvSpPr>
                  <a:spLocks noChangeShapeType="1"/>
                </p:cNvSpPr>
                <p:nvPr/>
              </p:nvSpPr>
              <p:spPr bwMode="auto">
                <a:xfrm>
                  <a:off x="2358" y="1356"/>
                  <a:ext cx="0" cy="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141"/>
                <p:cNvSpPr>
                  <a:spLocks noChangeShapeType="1"/>
                </p:cNvSpPr>
                <p:nvPr/>
              </p:nvSpPr>
              <p:spPr bwMode="auto">
                <a:xfrm>
                  <a:off x="2908" y="1358"/>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4" name="Group 133"/>
              <p:cNvGrpSpPr>
                <a:grpSpLocks/>
              </p:cNvGrpSpPr>
              <p:nvPr/>
            </p:nvGrpSpPr>
            <p:grpSpPr bwMode="auto">
              <a:xfrm>
                <a:off x="9060908" y="2428111"/>
                <a:ext cx="532759" cy="184809"/>
                <a:chOff x="2356" y="1300"/>
                <a:chExt cx="555" cy="194"/>
              </a:xfrm>
            </p:grpSpPr>
            <p:sp>
              <p:nvSpPr>
                <p:cNvPr id="11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1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1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14" name="Group 137"/>
                <p:cNvGrpSpPr>
                  <a:grpSpLocks/>
                </p:cNvGrpSpPr>
                <p:nvPr/>
              </p:nvGrpSpPr>
              <p:grpSpPr bwMode="auto">
                <a:xfrm>
                  <a:off x="2468" y="1332"/>
                  <a:ext cx="310" cy="60"/>
                  <a:chOff x="2468" y="1332"/>
                  <a:chExt cx="310" cy="60"/>
                </a:xfrm>
              </p:grpSpPr>
              <p:sp>
                <p:nvSpPr>
                  <p:cNvPr id="11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 name="Line 140"/>
                <p:cNvSpPr>
                  <a:spLocks noChangeShapeType="1"/>
                </p:cNvSpPr>
                <p:nvPr/>
              </p:nvSpPr>
              <p:spPr bwMode="auto">
                <a:xfrm>
                  <a:off x="2358"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6" name="Line 141"/>
                <p:cNvSpPr>
                  <a:spLocks noChangeShapeType="1"/>
                </p:cNvSpPr>
                <p:nvPr/>
              </p:nvSpPr>
              <p:spPr bwMode="auto">
                <a:xfrm>
                  <a:off x="2908"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5" name="Group 133"/>
              <p:cNvGrpSpPr>
                <a:grpSpLocks/>
              </p:cNvGrpSpPr>
              <p:nvPr/>
            </p:nvGrpSpPr>
            <p:grpSpPr bwMode="auto">
              <a:xfrm>
                <a:off x="10005281" y="2289952"/>
                <a:ext cx="532759" cy="184809"/>
                <a:chOff x="2356" y="1300"/>
                <a:chExt cx="555" cy="194"/>
              </a:xfrm>
            </p:grpSpPr>
            <p:sp>
              <p:nvSpPr>
                <p:cNvPr id="10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06" name="Group 137"/>
                <p:cNvGrpSpPr>
                  <a:grpSpLocks/>
                </p:cNvGrpSpPr>
                <p:nvPr/>
              </p:nvGrpSpPr>
              <p:grpSpPr bwMode="auto">
                <a:xfrm>
                  <a:off x="2468" y="1332"/>
                  <a:ext cx="310" cy="60"/>
                  <a:chOff x="2468" y="1332"/>
                  <a:chExt cx="310" cy="60"/>
                </a:xfrm>
              </p:grpSpPr>
              <p:sp>
                <p:nvSpPr>
                  <p:cNvPr id="1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7" name="Line 140"/>
                <p:cNvSpPr>
                  <a:spLocks noChangeShapeType="1"/>
                </p:cNvSpPr>
                <p:nvPr/>
              </p:nvSpPr>
              <p:spPr bwMode="auto">
                <a:xfrm>
                  <a:off x="235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 name="Line 141"/>
                <p:cNvSpPr>
                  <a:spLocks noChangeShapeType="1"/>
                </p:cNvSpPr>
                <p:nvPr/>
              </p:nvSpPr>
              <p:spPr bwMode="auto">
                <a:xfrm>
                  <a:off x="2908"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6" name="Group 133"/>
              <p:cNvGrpSpPr>
                <a:grpSpLocks/>
              </p:cNvGrpSpPr>
              <p:nvPr/>
            </p:nvGrpSpPr>
            <p:grpSpPr bwMode="auto">
              <a:xfrm>
                <a:off x="10232661" y="2882876"/>
                <a:ext cx="532759" cy="184809"/>
                <a:chOff x="2356" y="1300"/>
                <a:chExt cx="555" cy="194"/>
              </a:xfrm>
            </p:grpSpPr>
            <p:sp>
              <p:nvSpPr>
                <p:cNvPr id="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98" name="Group 137"/>
                <p:cNvGrpSpPr>
                  <a:grpSpLocks/>
                </p:cNvGrpSpPr>
                <p:nvPr/>
              </p:nvGrpSpPr>
              <p:grpSpPr bwMode="auto">
                <a:xfrm>
                  <a:off x="2468" y="1332"/>
                  <a:ext cx="310" cy="60"/>
                  <a:chOff x="2468" y="1332"/>
                  <a:chExt cx="310" cy="60"/>
                </a:xfrm>
              </p:grpSpPr>
              <p:sp>
                <p:nvSpPr>
                  <p:cNvPr id="1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9"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7" name="Group 133"/>
              <p:cNvGrpSpPr>
                <a:grpSpLocks/>
              </p:cNvGrpSpPr>
              <p:nvPr/>
            </p:nvGrpSpPr>
            <p:grpSpPr bwMode="auto">
              <a:xfrm>
                <a:off x="9330660" y="3072767"/>
                <a:ext cx="532759" cy="184809"/>
                <a:chOff x="2356" y="1300"/>
                <a:chExt cx="555" cy="194"/>
              </a:xfrm>
            </p:grpSpPr>
            <p:sp>
              <p:nvSpPr>
                <p:cNvPr id="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90" name="Group 137"/>
                <p:cNvGrpSpPr>
                  <a:grpSpLocks/>
                </p:cNvGrpSpPr>
                <p:nvPr/>
              </p:nvGrpSpPr>
              <p:grpSpPr bwMode="auto">
                <a:xfrm>
                  <a:off x="2468" y="1332"/>
                  <a:ext cx="310" cy="60"/>
                  <a:chOff x="2468" y="1332"/>
                  <a:chExt cx="310" cy="60"/>
                </a:xfrm>
              </p:grpSpPr>
              <p:sp>
                <p:nvSpPr>
                  <p:cNvPr id="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1" name="Line 140"/>
                <p:cNvSpPr>
                  <a:spLocks noChangeShapeType="1"/>
                </p:cNvSpPr>
                <p:nvPr/>
              </p:nvSpPr>
              <p:spPr bwMode="auto">
                <a:xfrm>
                  <a:off x="2358"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 name="Line 141"/>
                <p:cNvSpPr>
                  <a:spLocks noChangeShapeType="1"/>
                </p:cNvSpPr>
                <p:nvPr/>
              </p:nvSpPr>
              <p:spPr bwMode="auto">
                <a:xfrm>
                  <a:off x="2907"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8" name="Group 133"/>
              <p:cNvGrpSpPr>
                <a:grpSpLocks/>
              </p:cNvGrpSpPr>
              <p:nvPr/>
            </p:nvGrpSpPr>
            <p:grpSpPr bwMode="auto">
              <a:xfrm>
                <a:off x="8438032" y="3018963"/>
                <a:ext cx="532759" cy="184809"/>
                <a:chOff x="2356" y="1300"/>
                <a:chExt cx="555" cy="194"/>
              </a:xfrm>
            </p:grpSpPr>
            <p:sp>
              <p:nvSpPr>
                <p:cNvPr id="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82" name="Group 137"/>
                <p:cNvGrpSpPr>
                  <a:grpSpLocks/>
                </p:cNvGrpSpPr>
                <p:nvPr/>
              </p:nvGrpSpPr>
              <p:grpSpPr bwMode="auto">
                <a:xfrm>
                  <a:off x="2468" y="1332"/>
                  <a:ext cx="310" cy="60"/>
                  <a:chOff x="2468" y="1332"/>
                  <a:chExt cx="310" cy="60"/>
                </a:xfrm>
              </p:grpSpPr>
              <p:sp>
                <p:nvSpPr>
                  <p:cNvPr id="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3"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4" name="Line 141"/>
                <p:cNvSpPr>
                  <a:spLocks noChangeShapeType="1"/>
                </p:cNvSpPr>
                <p:nvPr/>
              </p:nvSpPr>
              <p:spPr bwMode="auto">
                <a:xfrm>
                  <a:off x="2910"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43" name="Group 331"/>
            <p:cNvGrpSpPr>
              <a:grpSpLocks/>
            </p:cNvGrpSpPr>
            <p:nvPr/>
          </p:nvGrpSpPr>
          <p:grpSpPr bwMode="auto">
            <a:xfrm>
              <a:off x="1803400" y="2755900"/>
              <a:ext cx="3467100" cy="1193800"/>
              <a:chOff x="7848600" y="2044700"/>
              <a:chExt cx="3200399" cy="1371600"/>
            </a:xfrm>
          </p:grpSpPr>
          <p:sp>
            <p:nvSpPr>
              <p:cNvPr id="144" name="Oval 332"/>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145" name="Group 133"/>
              <p:cNvGrpSpPr>
                <a:grpSpLocks/>
              </p:cNvGrpSpPr>
              <p:nvPr/>
            </p:nvGrpSpPr>
            <p:grpSpPr bwMode="auto">
              <a:xfrm>
                <a:off x="8526482" y="2160804"/>
                <a:ext cx="532759" cy="184809"/>
                <a:chOff x="2356" y="1300"/>
                <a:chExt cx="555" cy="194"/>
              </a:xfrm>
            </p:grpSpPr>
            <p:sp>
              <p:nvSpPr>
                <p:cNvPr id="21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2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2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22" name="Group 137"/>
                <p:cNvGrpSpPr>
                  <a:grpSpLocks/>
                </p:cNvGrpSpPr>
                <p:nvPr/>
              </p:nvGrpSpPr>
              <p:grpSpPr bwMode="auto">
                <a:xfrm>
                  <a:off x="2468" y="1332"/>
                  <a:ext cx="310" cy="60"/>
                  <a:chOff x="2468" y="1332"/>
                  <a:chExt cx="310" cy="60"/>
                </a:xfrm>
              </p:grpSpPr>
              <p:sp>
                <p:nvSpPr>
                  <p:cNvPr id="22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23" name="Line 140"/>
                <p:cNvSpPr>
                  <a:spLocks noChangeShapeType="1"/>
                </p:cNvSpPr>
                <p:nvPr/>
              </p:nvSpPr>
              <p:spPr bwMode="auto">
                <a:xfrm>
                  <a:off x="2358"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Line 141"/>
                <p:cNvSpPr>
                  <a:spLocks noChangeShapeType="1"/>
                </p:cNvSpPr>
                <p:nvPr/>
              </p:nvSpPr>
              <p:spPr bwMode="auto">
                <a:xfrm>
                  <a:off x="2906"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146" name="Straight Connector 334"/>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7" name="Straight Connector 335"/>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8" name="Straight Connector 336"/>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9" name="Straight Connector 337"/>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0" name="Straight Connector 338"/>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1" name="Straight Connector 339"/>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2" name="Straight Connector 340"/>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3" name="Straight Connector 341"/>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4" name="Straight Connector 342"/>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155" name="TextBox 343"/>
              <p:cNvSpPr txBox="1">
                <a:spLocks noChangeArrowheads="1"/>
              </p:cNvSpPr>
              <p:nvPr/>
            </p:nvSpPr>
            <p:spPr bwMode="auto">
              <a:xfrm>
                <a:off x="7958081" y="2471292"/>
                <a:ext cx="8744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A</a:t>
                </a:r>
              </a:p>
            </p:txBody>
          </p:sp>
          <p:grpSp>
            <p:nvGrpSpPr>
              <p:cNvPr id="156" name="Group 133"/>
              <p:cNvGrpSpPr>
                <a:grpSpLocks/>
              </p:cNvGrpSpPr>
              <p:nvPr/>
            </p:nvGrpSpPr>
            <p:grpSpPr bwMode="auto">
              <a:xfrm>
                <a:off x="9555206" y="2650627"/>
                <a:ext cx="532759" cy="184809"/>
                <a:chOff x="2356" y="1300"/>
                <a:chExt cx="555" cy="194"/>
              </a:xfrm>
            </p:grpSpPr>
            <p:sp>
              <p:nvSpPr>
                <p:cNvPr id="21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1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1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14" name="Group 137"/>
                <p:cNvGrpSpPr>
                  <a:grpSpLocks/>
                </p:cNvGrpSpPr>
                <p:nvPr/>
              </p:nvGrpSpPr>
              <p:grpSpPr bwMode="auto">
                <a:xfrm>
                  <a:off x="2468" y="1332"/>
                  <a:ext cx="310" cy="60"/>
                  <a:chOff x="2468" y="1332"/>
                  <a:chExt cx="310" cy="60"/>
                </a:xfrm>
              </p:grpSpPr>
              <p:sp>
                <p:nvSpPr>
                  <p:cNvPr id="21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15"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 name="Line 141"/>
                <p:cNvSpPr>
                  <a:spLocks noChangeShapeType="1"/>
                </p:cNvSpPr>
                <p:nvPr/>
              </p:nvSpPr>
              <p:spPr bwMode="auto">
                <a:xfrm>
                  <a:off x="2906"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7" name="Group 133"/>
              <p:cNvGrpSpPr>
                <a:grpSpLocks/>
              </p:cNvGrpSpPr>
              <p:nvPr/>
            </p:nvGrpSpPr>
            <p:grpSpPr bwMode="auto">
              <a:xfrm>
                <a:off x="8772607" y="2725609"/>
                <a:ext cx="532759" cy="184809"/>
                <a:chOff x="2356" y="1300"/>
                <a:chExt cx="555" cy="194"/>
              </a:xfrm>
            </p:grpSpPr>
            <p:sp>
              <p:nvSpPr>
                <p:cNvPr id="20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06" name="Group 137"/>
                <p:cNvGrpSpPr>
                  <a:grpSpLocks/>
                </p:cNvGrpSpPr>
                <p:nvPr/>
              </p:nvGrpSpPr>
              <p:grpSpPr bwMode="auto">
                <a:xfrm>
                  <a:off x="2468" y="1332"/>
                  <a:ext cx="310" cy="60"/>
                  <a:chOff x="2468" y="1332"/>
                  <a:chExt cx="310" cy="60"/>
                </a:xfrm>
              </p:grpSpPr>
              <p:sp>
                <p:nvSpPr>
                  <p:cNvPr id="2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07"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8" name="Line 141"/>
                <p:cNvSpPr>
                  <a:spLocks noChangeShapeType="1"/>
                </p:cNvSpPr>
                <p:nvPr/>
              </p:nvSpPr>
              <p:spPr bwMode="auto">
                <a:xfrm>
                  <a:off x="2906"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8" name="Group 133"/>
              <p:cNvGrpSpPr>
                <a:grpSpLocks/>
              </p:cNvGrpSpPr>
              <p:nvPr/>
            </p:nvGrpSpPr>
            <p:grpSpPr bwMode="auto">
              <a:xfrm>
                <a:off x="9060908" y="2428111"/>
                <a:ext cx="532759" cy="184809"/>
                <a:chOff x="2356" y="1300"/>
                <a:chExt cx="555" cy="194"/>
              </a:xfrm>
            </p:grpSpPr>
            <p:sp>
              <p:nvSpPr>
                <p:cNvPr id="1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98" name="Group 137"/>
                <p:cNvGrpSpPr>
                  <a:grpSpLocks/>
                </p:cNvGrpSpPr>
                <p:nvPr/>
              </p:nvGrpSpPr>
              <p:grpSpPr bwMode="auto">
                <a:xfrm>
                  <a:off x="2468" y="1332"/>
                  <a:ext cx="310" cy="60"/>
                  <a:chOff x="2468" y="1332"/>
                  <a:chExt cx="310" cy="60"/>
                </a:xfrm>
              </p:grpSpPr>
              <p:sp>
                <p:nvSpPr>
                  <p:cNvPr id="2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9"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Line 141"/>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9" name="Group 133"/>
              <p:cNvGrpSpPr>
                <a:grpSpLocks/>
              </p:cNvGrpSpPr>
              <p:nvPr/>
            </p:nvGrpSpPr>
            <p:grpSpPr bwMode="auto">
              <a:xfrm>
                <a:off x="10005281" y="2289952"/>
                <a:ext cx="532759" cy="184809"/>
                <a:chOff x="2356" y="1300"/>
                <a:chExt cx="555" cy="194"/>
              </a:xfrm>
            </p:grpSpPr>
            <p:sp>
              <p:nvSpPr>
                <p:cNvPr id="1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90" name="Group 137"/>
                <p:cNvGrpSpPr>
                  <a:grpSpLocks/>
                </p:cNvGrpSpPr>
                <p:nvPr/>
              </p:nvGrpSpPr>
              <p:grpSpPr bwMode="auto">
                <a:xfrm>
                  <a:off x="2468" y="1332"/>
                  <a:ext cx="310" cy="60"/>
                  <a:chOff x="2468" y="1332"/>
                  <a:chExt cx="310" cy="60"/>
                </a:xfrm>
              </p:grpSpPr>
              <p:sp>
                <p:nvSpPr>
                  <p:cNvPr id="1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1" name="Line 140"/>
                <p:cNvSpPr>
                  <a:spLocks noChangeShapeType="1"/>
                </p:cNvSpPr>
                <p:nvPr/>
              </p:nvSpPr>
              <p:spPr bwMode="auto">
                <a:xfrm>
                  <a:off x="2358" y="1360"/>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 name="Line 141"/>
                <p:cNvSpPr>
                  <a:spLocks noChangeShapeType="1"/>
                </p:cNvSpPr>
                <p:nvPr/>
              </p:nvSpPr>
              <p:spPr bwMode="auto">
                <a:xfrm>
                  <a:off x="2906"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0" name="Group 133"/>
              <p:cNvGrpSpPr>
                <a:grpSpLocks/>
              </p:cNvGrpSpPr>
              <p:nvPr/>
            </p:nvGrpSpPr>
            <p:grpSpPr bwMode="auto">
              <a:xfrm>
                <a:off x="10232661" y="2882876"/>
                <a:ext cx="532759" cy="184809"/>
                <a:chOff x="2356" y="1300"/>
                <a:chExt cx="555" cy="194"/>
              </a:xfrm>
            </p:grpSpPr>
            <p:sp>
              <p:nvSpPr>
                <p:cNvPr id="1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82" name="Group 137"/>
                <p:cNvGrpSpPr>
                  <a:grpSpLocks/>
                </p:cNvGrpSpPr>
                <p:nvPr/>
              </p:nvGrpSpPr>
              <p:grpSpPr bwMode="auto">
                <a:xfrm>
                  <a:off x="2468" y="1332"/>
                  <a:ext cx="310" cy="60"/>
                  <a:chOff x="2468" y="1332"/>
                  <a:chExt cx="310" cy="60"/>
                </a:xfrm>
              </p:grpSpPr>
              <p:sp>
                <p:nvSpPr>
                  <p:cNvPr id="1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3" name="Line 140"/>
                <p:cNvSpPr>
                  <a:spLocks noChangeShapeType="1"/>
                </p:cNvSpPr>
                <p:nvPr/>
              </p:nvSpPr>
              <p:spPr bwMode="auto">
                <a:xfrm>
                  <a:off x="2358"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 name="Line 141"/>
                <p:cNvSpPr>
                  <a:spLocks noChangeShapeType="1"/>
                </p:cNvSpPr>
                <p:nvPr/>
              </p:nvSpPr>
              <p:spPr bwMode="auto">
                <a:xfrm>
                  <a:off x="2906"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1" name="Group 133"/>
              <p:cNvGrpSpPr>
                <a:grpSpLocks/>
              </p:cNvGrpSpPr>
              <p:nvPr/>
            </p:nvGrpSpPr>
            <p:grpSpPr bwMode="auto">
              <a:xfrm>
                <a:off x="9330660" y="3072767"/>
                <a:ext cx="532759" cy="184809"/>
                <a:chOff x="2356" y="1300"/>
                <a:chExt cx="555" cy="194"/>
              </a:xfrm>
            </p:grpSpPr>
            <p:sp>
              <p:nvSpPr>
                <p:cNvPr id="17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7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7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74" name="Group 137"/>
                <p:cNvGrpSpPr>
                  <a:grpSpLocks/>
                </p:cNvGrpSpPr>
                <p:nvPr/>
              </p:nvGrpSpPr>
              <p:grpSpPr bwMode="auto">
                <a:xfrm>
                  <a:off x="2468" y="1332"/>
                  <a:ext cx="310" cy="60"/>
                  <a:chOff x="2468" y="1332"/>
                  <a:chExt cx="310" cy="60"/>
                </a:xfrm>
              </p:grpSpPr>
              <p:sp>
                <p:nvSpPr>
                  <p:cNvPr id="17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5" name="Line 140"/>
                <p:cNvSpPr>
                  <a:spLocks noChangeShapeType="1"/>
                </p:cNvSpPr>
                <p:nvPr/>
              </p:nvSpPr>
              <p:spPr bwMode="auto">
                <a:xfrm>
                  <a:off x="2357"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6" name="Line 141"/>
                <p:cNvSpPr>
                  <a:spLocks noChangeShapeType="1"/>
                </p:cNvSpPr>
                <p:nvPr/>
              </p:nvSpPr>
              <p:spPr bwMode="auto">
                <a:xfrm>
                  <a:off x="2907"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2" name="Group 133"/>
              <p:cNvGrpSpPr>
                <a:grpSpLocks/>
              </p:cNvGrpSpPr>
              <p:nvPr/>
            </p:nvGrpSpPr>
            <p:grpSpPr bwMode="auto">
              <a:xfrm>
                <a:off x="8438032" y="3018963"/>
                <a:ext cx="532759" cy="184809"/>
                <a:chOff x="2356" y="1300"/>
                <a:chExt cx="555" cy="194"/>
              </a:xfrm>
            </p:grpSpPr>
            <p:sp>
              <p:nvSpPr>
                <p:cNvPr id="16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6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6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66" name="Group 137"/>
                <p:cNvGrpSpPr>
                  <a:grpSpLocks/>
                </p:cNvGrpSpPr>
                <p:nvPr/>
              </p:nvGrpSpPr>
              <p:grpSpPr bwMode="auto">
                <a:xfrm>
                  <a:off x="2468" y="1332"/>
                  <a:ext cx="310" cy="60"/>
                  <a:chOff x="2468" y="1332"/>
                  <a:chExt cx="310" cy="60"/>
                </a:xfrm>
              </p:grpSpPr>
              <p:sp>
                <p:nvSpPr>
                  <p:cNvPr id="16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67" name="Line 140"/>
                <p:cNvSpPr>
                  <a:spLocks noChangeShapeType="1"/>
                </p:cNvSpPr>
                <p:nvPr/>
              </p:nvSpPr>
              <p:spPr bwMode="auto">
                <a:xfrm>
                  <a:off x="2357" y="1361"/>
                  <a:ext cx="0" cy="7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8" name="Line 141"/>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27" name="Group 416"/>
            <p:cNvGrpSpPr>
              <a:grpSpLocks/>
            </p:cNvGrpSpPr>
            <p:nvPr/>
          </p:nvGrpSpPr>
          <p:grpSpPr bwMode="auto">
            <a:xfrm>
              <a:off x="1498600" y="4165600"/>
              <a:ext cx="3086100" cy="1168400"/>
              <a:chOff x="7848600" y="2044700"/>
              <a:chExt cx="3200399" cy="1371600"/>
            </a:xfrm>
          </p:grpSpPr>
          <p:sp>
            <p:nvSpPr>
              <p:cNvPr id="228" name="Oval 417"/>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229" name="Group 133"/>
              <p:cNvGrpSpPr>
                <a:grpSpLocks/>
              </p:cNvGrpSpPr>
              <p:nvPr/>
            </p:nvGrpSpPr>
            <p:grpSpPr bwMode="auto">
              <a:xfrm>
                <a:off x="8526482" y="2160804"/>
                <a:ext cx="532759" cy="184809"/>
                <a:chOff x="2356" y="1300"/>
                <a:chExt cx="555" cy="194"/>
              </a:xfrm>
            </p:grpSpPr>
            <p:sp>
              <p:nvSpPr>
                <p:cNvPr id="303" name="Oval 492"/>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3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3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306" name="Group 137"/>
                <p:cNvGrpSpPr>
                  <a:grpSpLocks/>
                </p:cNvGrpSpPr>
                <p:nvPr/>
              </p:nvGrpSpPr>
              <p:grpSpPr bwMode="auto">
                <a:xfrm>
                  <a:off x="2468" y="1332"/>
                  <a:ext cx="310" cy="60"/>
                  <a:chOff x="2468" y="1332"/>
                  <a:chExt cx="310" cy="60"/>
                </a:xfrm>
              </p:grpSpPr>
              <p:sp>
                <p:nvSpPr>
                  <p:cNvPr id="3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07" name="Line 140"/>
                <p:cNvSpPr>
                  <a:spLocks noChangeShapeType="1"/>
                </p:cNvSpPr>
                <p:nvPr/>
              </p:nvSpPr>
              <p:spPr bwMode="auto">
                <a:xfrm>
                  <a:off x="2358" y="1360"/>
                  <a:ext cx="0" cy="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 name="Line 141"/>
                <p:cNvSpPr>
                  <a:spLocks noChangeShapeType="1"/>
                </p:cNvSpPr>
                <p:nvPr/>
              </p:nvSpPr>
              <p:spPr bwMode="auto">
                <a:xfrm>
                  <a:off x="290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230" name="Straight Connector 419"/>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1" name="Straight Connector 420"/>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2" name="Straight Connector 421"/>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3" name="Straight Connector 422"/>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4" name="Straight Connector 423"/>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5" name="Straight Connector 424"/>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6" name="Straight Connector 425"/>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7" name="Straight Connector 426"/>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8" name="Straight Connector 427"/>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239" name="TextBox 428"/>
              <p:cNvSpPr txBox="1">
                <a:spLocks noChangeArrowheads="1"/>
              </p:cNvSpPr>
              <p:nvPr/>
            </p:nvSpPr>
            <p:spPr bwMode="auto">
              <a:xfrm>
                <a:off x="7958081" y="2471292"/>
                <a:ext cx="876536" cy="469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C</a:t>
                </a:r>
              </a:p>
            </p:txBody>
          </p:sp>
          <p:grpSp>
            <p:nvGrpSpPr>
              <p:cNvPr id="240" name="Group 133"/>
              <p:cNvGrpSpPr>
                <a:grpSpLocks/>
              </p:cNvGrpSpPr>
              <p:nvPr/>
            </p:nvGrpSpPr>
            <p:grpSpPr bwMode="auto">
              <a:xfrm>
                <a:off x="9555206" y="2650627"/>
                <a:ext cx="532759" cy="184809"/>
                <a:chOff x="2356" y="1300"/>
                <a:chExt cx="555" cy="194"/>
              </a:xfrm>
            </p:grpSpPr>
            <p:sp>
              <p:nvSpPr>
                <p:cNvPr id="2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98" name="Group 137"/>
                <p:cNvGrpSpPr>
                  <a:grpSpLocks/>
                </p:cNvGrpSpPr>
                <p:nvPr/>
              </p:nvGrpSpPr>
              <p:grpSpPr bwMode="auto">
                <a:xfrm>
                  <a:off x="2468" y="1332"/>
                  <a:ext cx="310" cy="60"/>
                  <a:chOff x="2468" y="1332"/>
                  <a:chExt cx="310" cy="60"/>
                </a:xfrm>
              </p:grpSpPr>
              <p:sp>
                <p:nvSpPr>
                  <p:cNvPr id="3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9" name="Line 140"/>
                <p:cNvSpPr>
                  <a:spLocks noChangeShapeType="1"/>
                </p:cNvSpPr>
                <p:nvPr/>
              </p:nvSpPr>
              <p:spPr bwMode="auto">
                <a:xfrm>
                  <a:off x="2358" y="1360"/>
                  <a:ext cx="0" cy="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0" name="Line 141"/>
                <p:cNvSpPr>
                  <a:spLocks noChangeShapeType="1"/>
                </p:cNvSpPr>
                <p:nvPr/>
              </p:nvSpPr>
              <p:spPr bwMode="auto">
                <a:xfrm>
                  <a:off x="290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1" name="Group 133"/>
              <p:cNvGrpSpPr>
                <a:grpSpLocks/>
              </p:cNvGrpSpPr>
              <p:nvPr/>
            </p:nvGrpSpPr>
            <p:grpSpPr bwMode="auto">
              <a:xfrm>
                <a:off x="8772607" y="2725609"/>
                <a:ext cx="532759" cy="184809"/>
                <a:chOff x="2356" y="1300"/>
                <a:chExt cx="555" cy="194"/>
              </a:xfrm>
            </p:grpSpPr>
            <p:sp>
              <p:nvSpPr>
                <p:cNvPr id="2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90" name="Group 137"/>
                <p:cNvGrpSpPr>
                  <a:grpSpLocks/>
                </p:cNvGrpSpPr>
                <p:nvPr/>
              </p:nvGrpSpPr>
              <p:grpSpPr bwMode="auto">
                <a:xfrm>
                  <a:off x="2468" y="1332"/>
                  <a:ext cx="310" cy="60"/>
                  <a:chOff x="2468" y="1332"/>
                  <a:chExt cx="310" cy="60"/>
                </a:xfrm>
              </p:grpSpPr>
              <p:sp>
                <p:nvSpPr>
                  <p:cNvPr id="2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1" name="Line 140"/>
                <p:cNvSpPr>
                  <a:spLocks noChangeShapeType="1"/>
                </p:cNvSpPr>
                <p:nvPr/>
              </p:nvSpPr>
              <p:spPr bwMode="auto">
                <a:xfrm>
                  <a:off x="2357" y="1360"/>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2" name="Line 141"/>
                <p:cNvSpPr>
                  <a:spLocks noChangeShapeType="1"/>
                </p:cNvSpPr>
                <p:nvPr/>
              </p:nvSpPr>
              <p:spPr bwMode="auto">
                <a:xfrm>
                  <a:off x="2908" y="1362"/>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2" name="Group 133"/>
              <p:cNvGrpSpPr>
                <a:grpSpLocks/>
              </p:cNvGrpSpPr>
              <p:nvPr/>
            </p:nvGrpSpPr>
            <p:grpSpPr bwMode="auto">
              <a:xfrm>
                <a:off x="9060908" y="2428111"/>
                <a:ext cx="532759" cy="184809"/>
                <a:chOff x="2356" y="1300"/>
                <a:chExt cx="555" cy="194"/>
              </a:xfrm>
            </p:grpSpPr>
            <p:sp>
              <p:nvSpPr>
                <p:cNvPr id="2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82" name="Group 137"/>
                <p:cNvGrpSpPr>
                  <a:grpSpLocks/>
                </p:cNvGrpSpPr>
                <p:nvPr/>
              </p:nvGrpSpPr>
              <p:grpSpPr bwMode="auto">
                <a:xfrm>
                  <a:off x="2468" y="1332"/>
                  <a:ext cx="310" cy="60"/>
                  <a:chOff x="2468" y="1332"/>
                  <a:chExt cx="310" cy="60"/>
                </a:xfrm>
              </p:grpSpPr>
              <p:sp>
                <p:nvSpPr>
                  <p:cNvPr id="2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83"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4"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3" name="Group 133"/>
              <p:cNvGrpSpPr>
                <a:grpSpLocks/>
              </p:cNvGrpSpPr>
              <p:nvPr/>
            </p:nvGrpSpPr>
            <p:grpSpPr bwMode="auto">
              <a:xfrm>
                <a:off x="10005281" y="2289952"/>
                <a:ext cx="532759" cy="184809"/>
                <a:chOff x="2356" y="1300"/>
                <a:chExt cx="555" cy="194"/>
              </a:xfrm>
            </p:grpSpPr>
            <p:sp>
              <p:nvSpPr>
                <p:cNvPr id="27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7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7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74" name="Group 137"/>
                <p:cNvGrpSpPr>
                  <a:grpSpLocks/>
                </p:cNvGrpSpPr>
                <p:nvPr/>
              </p:nvGrpSpPr>
              <p:grpSpPr bwMode="auto">
                <a:xfrm>
                  <a:off x="2468" y="1332"/>
                  <a:ext cx="310" cy="60"/>
                  <a:chOff x="2468" y="1332"/>
                  <a:chExt cx="310" cy="60"/>
                </a:xfrm>
              </p:grpSpPr>
              <p:sp>
                <p:nvSpPr>
                  <p:cNvPr id="27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75"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4" name="Group 133"/>
              <p:cNvGrpSpPr>
                <a:grpSpLocks/>
              </p:cNvGrpSpPr>
              <p:nvPr/>
            </p:nvGrpSpPr>
            <p:grpSpPr bwMode="auto">
              <a:xfrm>
                <a:off x="10232661" y="2882876"/>
                <a:ext cx="532759" cy="184809"/>
                <a:chOff x="2356" y="1300"/>
                <a:chExt cx="555" cy="194"/>
              </a:xfrm>
            </p:grpSpPr>
            <p:sp>
              <p:nvSpPr>
                <p:cNvPr id="26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6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6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66" name="Group 137"/>
                <p:cNvGrpSpPr>
                  <a:grpSpLocks/>
                </p:cNvGrpSpPr>
                <p:nvPr/>
              </p:nvGrpSpPr>
              <p:grpSpPr bwMode="auto">
                <a:xfrm>
                  <a:off x="2468" y="1332"/>
                  <a:ext cx="310" cy="60"/>
                  <a:chOff x="2468" y="1332"/>
                  <a:chExt cx="310" cy="60"/>
                </a:xfrm>
              </p:grpSpPr>
              <p:sp>
                <p:nvSpPr>
                  <p:cNvPr id="26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67"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5" name="Group 133"/>
              <p:cNvGrpSpPr>
                <a:grpSpLocks/>
              </p:cNvGrpSpPr>
              <p:nvPr/>
            </p:nvGrpSpPr>
            <p:grpSpPr bwMode="auto">
              <a:xfrm>
                <a:off x="9330660" y="3072767"/>
                <a:ext cx="532759" cy="184809"/>
                <a:chOff x="2356" y="1300"/>
                <a:chExt cx="555" cy="194"/>
              </a:xfrm>
            </p:grpSpPr>
            <p:sp>
              <p:nvSpPr>
                <p:cNvPr id="25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5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5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8" name="Group 137"/>
                <p:cNvGrpSpPr>
                  <a:grpSpLocks/>
                </p:cNvGrpSpPr>
                <p:nvPr/>
              </p:nvGrpSpPr>
              <p:grpSpPr bwMode="auto">
                <a:xfrm>
                  <a:off x="2468" y="1332"/>
                  <a:ext cx="310" cy="60"/>
                  <a:chOff x="2468" y="1332"/>
                  <a:chExt cx="310" cy="60"/>
                </a:xfrm>
              </p:grpSpPr>
              <p:sp>
                <p:nvSpPr>
                  <p:cNvPr id="26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59"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0"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6" name="Group 133"/>
              <p:cNvGrpSpPr>
                <a:grpSpLocks/>
              </p:cNvGrpSpPr>
              <p:nvPr/>
            </p:nvGrpSpPr>
            <p:grpSpPr bwMode="auto">
              <a:xfrm>
                <a:off x="8438032" y="3018963"/>
                <a:ext cx="532759" cy="184809"/>
                <a:chOff x="2356" y="1300"/>
                <a:chExt cx="555" cy="194"/>
              </a:xfrm>
            </p:grpSpPr>
            <p:sp>
              <p:nvSpPr>
                <p:cNvPr id="24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4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4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0" name="Group 137"/>
                <p:cNvGrpSpPr>
                  <a:grpSpLocks/>
                </p:cNvGrpSpPr>
                <p:nvPr/>
              </p:nvGrpSpPr>
              <p:grpSpPr bwMode="auto">
                <a:xfrm>
                  <a:off x="2468" y="1332"/>
                  <a:ext cx="310" cy="60"/>
                  <a:chOff x="2468" y="1332"/>
                  <a:chExt cx="310" cy="60"/>
                </a:xfrm>
              </p:grpSpPr>
              <p:sp>
                <p:nvSpPr>
                  <p:cNvPr id="25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51"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2"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cxnSp>
          <p:nvCxnSpPr>
            <p:cNvPr id="311" name="Straight Connector 12"/>
            <p:cNvCxnSpPr>
              <a:cxnSpLocks noChangeShapeType="1"/>
            </p:cNvCxnSpPr>
            <p:nvPr/>
          </p:nvCxnSpPr>
          <p:spPr bwMode="auto">
            <a:xfrm>
              <a:off x="2382838" y="2609850"/>
              <a:ext cx="238125" cy="261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2" name="Straight Connector 500"/>
            <p:cNvCxnSpPr>
              <a:cxnSpLocks noChangeShapeType="1"/>
            </p:cNvCxnSpPr>
            <p:nvPr/>
          </p:nvCxnSpPr>
          <p:spPr bwMode="auto">
            <a:xfrm>
              <a:off x="1638300" y="2849563"/>
              <a:ext cx="900113" cy="127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3" name="Straight Connector 501"/>
            <p:cNvCxnSpPr>
              <a:cxnSpLocks noChangeShapeType="1"/>
            </p:cNvCxnSpPr>
            <p:nvPr/>
          </p:nvCxnSpPr>
          <p:spPr bwMode="auto">
            <a:xfrm flipV="1">
              <a:off x="1235075" y="2973388"/>
              <a:ext cx="1303338" cy="2778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4" name="Straight Connector 502"/>
            <p:cNvCxnSpPr>
              <a:cxnSpLocks noChangeShapeType="1"/>
            </p:cNvCxnSpPr>
            <p:nvPr/>
          </p:nvCxnSpPr>
          <p:spPr bwMode="auto">
            <a:xfrm>
              <a:off x="3916363" y="2411413"/>
              <a:ext cx="307975" cy="573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5" name="Straight Connector 503"/>
            <p:cNvCxnSpPr>
              <a:cxnSpLocks noChangeShapeType="1"/>
            </p:cNvCxnSpPr>
            <p:nvPr/>
          </p:nvCxnSpPr>
          <p:spPr bwMode="auto">
            <a:xfrm flipH="1">
              <a:off x="4425950" y="2389188"/>
              <a:ext cx="384175" cy="5794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6" name="Straight Connector 504"/>
            <p:cNvCxnSpPr>
              <a:cxnSpLocks noChangeShapeType="1"/>
            </p:cNvCxnSpPr>
            <p:nvPr/>
          </p:nvCxnSpPr>
          <p:spPr bwMode="auto">
            <a:xfrm>
              <a:off x="6770688" y="2900363"/>
              <a:ext cx="215900" cy="1046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7" name="Straight Connector 505"/>
            <p:cNvCxnSpPr>
              <a:cxnSpLocks noChangeShapeType="1"/>
            </p:cNvCxnSpPr>
            <p:nvPr/>
          </p:nvCxnSpPr>
          <p:spPr bwMode="auto">
            <a:xfrm flipH="1">
              <a:off x="7137400" y="3251200"/>
              <a:ext cx="241300" cy="692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8" name="Straight Connector 506"/>
            <p:cNvCxnSpPr>
              <a:cxnSpLocks noChangeShapeType="1"/>
            </p:cNvCxnSpPr>
            <p:nvPr/>
          </p:nvCxnSpPr>
          <p:spPr bwMode="auto">
            <a:xfrm flipH="1">
              <a:off x="7483475" y="4229100"/>
              <a:ext cx="541338" cy="2492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9" name="Straight Connector 507"/>
            <p:cNvCxnSpPr>
              <a:cxnSpLocks noChangeShapeType="1"/>
            </p:cNvCxnSpPr>
            <p:nvPr/>
          </p:nvCxnSpPr>
          <p:spPr bwMode="auto">
            <a:xfrm flipH="1" flipV="1">
              <a:off x="7454900" y="4573588"/>
              <a:ext cx="796925" cy="614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0" name="Straight Connector 508"/>
            <p:cNvCxnSpPr>
              <a:cxnSpLocks noChangeShapeType="1"/>
            </p:cNvCxnSpPr>
            <p:nvPr/>
          </p:nvCxnSpPr>
          <p:spPr bwMode="auto">
            <a:xfrm flipH="1" flipV="1">
              <a:off x="6496050" y="4722813"/>
              <a:ext cx="1047750" cy="966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1" name="Straight Connector 509"/>
            <p:cNvCxnSpPr>
              <a:cxnSpLocks noChangeShapeType="1"/>
            </p:cNvCxnSpPr>
            <p:nvPr/>
          </p:nvCxnSpPr>
          <p:spPr bwMode="auto">
            <a:xfrm flipH="1" flipV="1">
              <a:off x="5319713" y="4694238"/>
              <a:ext cx="285750" cy="1160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2" name="Straight Connector 510"/>
            <p:cNvCxnSpPr>
              <a:cxnSpLocks noChangeShapeType="1"/>
            </p:cNvCxnSpPr>
            <p:nvPr/>
          </p:nvCxnSpPr>
          <p:spPr bwMode="auto">
            <a:xfrm flipH="1" flipV="1">
              <a:off x="4068763" y="5045075"/>
              <a:ext cx="371475" cy="973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3" name="Straight Connector 511"/>
            <p:cNvCxnSpPr>
              <a:cxnSpLocks noChangeShapeType="1"/>
            </p:cNvCxnSpPr>
            <p:nvPr/>
          </p:nvCxnSpPr>
          <p:spPr bwMode="auto">
            <a:xfrm flipH="1" flipV="1">
              <a:off x="3144838" y="5192713"/>
              <a:ext cx="244475" cy="6619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4" name="Straight Connector 512"/>
            <p:cNvCxnSpPr>
              <a:cxnSpLocks noChangeShapeType="1"/>
            </p:cNvCxnSpPr>
            <p:nvPr/>
          </p:nvCxnSpPr>
          <p:spPr bwMode="auto">
            <a:xfrm flipV="1">
              <a:off x="1790700" y="5160963"/>
              <a:ext cx="401638" cy="209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5" name="Straight Connector 513"/>
            <p:cNvCxnSpPr>
              <a:cxnSpLocks noChangeShapeType="1"/>
            </p:cNvCxnSpPr>
            <p:nvPr/>
          </p:nvCxnSpPr>
          <p:spPr bwMode="auto">
            <a:xfrm flipV="1">
              <a:off x="1362075" y="5045075"/>
              <a:ext cx="706438" cy="44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6" name="Straight Connector 514"/>
            <p:cNvCxnSpPr>
              <a:cxnSpLocks noChangeShapeType="1"/>
            </p:cNvCxnSpPr>
            <p:nvPr/>
          </p:nvCxnSpPr>
          <p:spPr bwMode="auto">
            <a:xfrm>
              <a:off x="1155700" y="4376738"/>
              <a:ext cx="996950" cy="47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nvGrpSpPr>
            <p:cNvPr id="327" name="Group 20"/>
            <p:cNvGrpSpPr>
              <a:grpSpLocks/>
            </p:cNvGrpSpPr>
            <p:nvPr/>
          </p:nvGrpSpPr>
          <p:grpSpPr bwMode="auto">
            <a:xfrm>
              <a:off x="4713288" y="2871788"/>
              <a:ext cx="2117725" cy="1082675"/>
              <a:chOff x="4712800" y="2871032"/>
              <a:chExt cx="2117908" cy="1082781"/>
            </a:xfrm>
          </p:grpSpPr>
          <p:grpSp>
            <p:nvGrpSpPr>
              <p:cNvPr id="328" name="Group 16"/>
              <p:cNvGrpSpPr>
                <a:grpSpLocks/>
              </p:cNvGrpSpPr>
              <p:nvPr/>
            </p:nvGrpSpPr>
            <p:grpSpPr bwMode="auto">
              <a:xfrm>
                <a:off x="5677190" y="2871032"/>
                <a:ext cx="530938" cy="338554"/>
                <a:chOff x="5573768" y="2726239"/>
                <a:chExt cx="530938" cy="338554"/>
              </a:xfrm>
            </p:grpSpPr>
            <p:sp>
              <p:nvSpPr>
                <p:cNvPr id="331" name="Oval 14"/>
                <p:cNvSpPr>
                  <a:spLocks noChangeArrowheads="1"/>
                </p:cNvSpPr>
                <p:nvPr/>
              </p:nvSpPr>
              <p:spPr bwMode="auto">
                <a:xfrm>
                  <a:off x="5573768" y="2751297"/>
                  <a:ext cx="528092" cy="304800"/>
                </a:xfrm>
                <a:prstGeom prst="ellipse">
                  <a:avLst/>
                </a:prstGeom>
                <a:solidFill>
                  <a:srgbClr val="0000FF"/>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332" name="TextBox 15"/>
                <p:cNvSpPr txBox="1">
                  <a:spLocks noChangeArrowheads="1"/>
                </p:cNvSpPr>
                <p:nvPr/>
              </p:nvSpPr>
              <p:spPr bwMode="auto">
                <a:xfrm>
                  <a:off x="5593027" y="2726239"/>
                  <a:ext cx="5116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1600">
                      <a:solidFill>
                        <a:schemeClr val="bg1"/>
                      </a:solidFill>
                      <a:latin typeface="Arial" charset="0"/>
                    </a:rPr>
                    <a:t>IXP</a:t>
                  </a:r>
                </a:p>
              </p:txBody>
            </p:sp>
          </p:grpSp>
          <p:cxnSp>
            <p:nvCxnSpPr>
              <p:cNvPr id="329" name="Straight Connector 18"/>
              <p:cNvCxnSpPr>
                <a:cxnSpLocks noChangeShapeType="1"/>
              </p:cNvCxnSpPr>
              <p:nvPr/>
            </p:nvCxnSpPr>
            <p:spPr bwMode="auto">
              <a:xfrm>
                <a:off x="4712800" y="3050554"/>
                <a:ext cx="964390" cy="2689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30" name="Straight Connector 516"/>
              <p:cNvCxnSpPr>
                <a:cxnSpLocks noChangeShapeType="1"/>
              </p:cNvCxnSpPr>
              <p:nvPr/>
            </p:nvCxnSpPr>
            <p:spPr bwMode="auto">
              <a:xfrm>
                <a:off x="6139092" y="3168890"/>
                <a:ext cx="691616" cy="784923"/>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grpSp>
          <p:nvGrpSpPr>
            <p:cNvPr id="333" name="Group 39937"/>
            <p:cNvGrpSpPr>
              <a:grpSpLocks/>
            </p:cNvGrpSpPr>
            <p:nvPr/>
          </p:nvGrpSpPr>
          <p:grpSpPr bwMode="auto">
            <a:xfrm>
              <a:off x="3692525" y="3789363"/>
              <a:ext cx="1538288" cy="585787"/>
              <a:chOff x="3692946" y="3789212"/>
              <a:chExt cx="1537885" cy="585306"/>
            </a:xfrm>
          </p:grpSpPr>
          <p:cxnSp>
            <p:nvCxnSpPr>
              <p:cNvPr id="334" name="Straight Connector 515"/>
              <p:cNvCxnSpPr>
                <a:cxnSpLocks noChangeShapeType="1"/>
              </p:cNvCxnSpPr>
              <p:nvPr/>
            </p:nvCxnSpPr>
            <p:spPr bwMode="auto">
              <a:xfrm flipV="1">
                <a:off x="3833272" y="4233204"/>
                <a:ext cx="190444" cy="141314"/>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nvGrpSpPr>
              <p:cNvPr id="335" name="Group 518"/>
              <p:cNvGrpSpPr>
                <a:grpSpLocks/>
              </p:cNvGrpSpPr>
              <p:nvPr/>
            </p:nvGrpSpPr>
            <p:grpSpPr bwMode="auto">
              <a:xfrm>
                <a:off x="3932901" y="3934211"/>
                <a:ext cx="530938" cy="338554"/>
                <a:chOff x="5573768" y="2726239"/>
                <a:chExt cx="530938" cy="338554"/>
              </a:xfrm>
            </p:grpSpPr>
            <p:sp>
              <p:nvSpPr>
                <p:cNvPr id="338" name="Oval 521"/>
                <p:cNvSpPr>
                  <a:spLocks noChangeArrowheads="1"/>
                </p:cNvSpPr>
                <p:nvPr/>
              </p:nvSpPr>
              <p:spPr bwMode="auto">
                <a:xfrm>
                  <a:off x="5573768" y="2751297"/>
                  <a:ext cx="528092" cy="304800"/>
                </a:xfrm>
                <a:prstGeom prst="ellipse">
                  <a:avLst/>
                </a:prstGeom>
                <a:solidFill>
                  <a:srgbClr val="0000FF"/>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339" name="TextBox 522"/>
                <p:cNvSpPr txBox="1">
                  <a:spLocks noChangeArrowheads="1"/>
                </p:cNvSpPr>
                <p:nvPr/>
              </p:nvSpPr>
              <p:spPr bwMode="auto">
                <a:xfrm>
                  <a:off x="5593027" y="2726239"/>
                  <a:ext cx="5116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1600">
                      <a:solidFill>
                        <a:schemeClr val="bg1"/>
                      </a:solidFill>
                      <a:latin typeface="Arial" charset="0"/>
                    </a:rPr>
                    <a:t>IXP</a:t>
                  </a:r>
                </a:p>
              </p:txBody>
            </p:sp>
          </p:grpSp>
          <p:cxnSp>
            <p:nvCxnSpPr>
              <p:cNvPr id="336" name="Straight Connector 519"/>
              <p:cNvCxnSpPr>
                <a:cxnSpLocks noChangeShapeType="1"/>
              </p:cNvCxnSpPr>
              <p:nvPr/>
            </p:nvCxnSpPr>
            <p:spPr bwMode="auto">
              <a:xfrm flipV="1">
                <a:off x="4460993" y="3953654"/>
                <a:ext cx="769838" cy="15801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37" name="Straight Connector 520"/>
              <p:cNvCxnSpPr>
                <a:cxnSpLocks noChangeShapeType="1"/>
              </p:cNvCxnSpPr>
              <p:nvPr/>
            </p:nvCxnSpPr>
            <p:spPr bwMode="auto">
              <a:xfrm>
                <a:off x="3692946" y="3789212"/>
                <a:ext cx="342738" cy="204847"/>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grpSp>
          <p:nvGrpSpPr>
            <p:cNvPr id="340" name="Group 39939"/>
            <p:cNvGrpSpPr>
              <a:grpSpLocks/>
            </p:cNvGrpSpPr>
            <p:nvPr/>
          </p:nvGrpSpPr>
          <p:grpSpPr bwMode="auto">
            <a:xfrm>
              <a:off x="2406650" y="3633788"/>
              <a:ext cx="2901950" cy="1296987"/>
              <a:chOff x="2407287" y="3633041"/>
              <a:chExt cx="2900648" cy="1297685"/>
            </a:xfrm>
          </p:grpSpPr>
          <p:cxnSp>
            <p:nvCxnSpPr>
              <p:cNvPr id="341" name="Straight Connector 7"/>
              <p:cNvCxnSpPr>
                <a:cxnSpLocks noChangeShapeType="1"/>
              </p:cNvCxnSpPr>
              <p:nvPr/>
            </p:nvCxnSpPr>
            <p:spPr bwMode="auto">
              <a:xfrm>
                <a:off x="4876256" y="3633041"/>
                <a:ext cx="431679" cy="222499"/>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42" name="Straight Connector 415"/>
              <p:cNvCxnSpPr>
                <a:cxnSpLocks noChangeShapeType="1"/>
              </p:cNvCxnSpPr>
              <p:nvPr/>
            </p:nvCxnSpPr>
            <p:spPr bwMode="auto">
              <a:xfrm flipH="1">
                <a:off x="2407287" y="3753131"/>
                <a:ext cx="282429" cy="511372"/>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43" name="Straight Connector 523"/>
              <p:cNvCxnSpPr>
                <a:cxnSpLocks noChangeShapeType="1"/>
              </p:cNvCxnSpPr>
              <p:nvPr/>
            </p:nvCxnSpPr>
            <p:spPr bwMode="auto">
              <a:xfrm flipV="1">
                <a:off x="4307545" y="4626270"/>
                <a:ext cx="843636" cy="304456"/>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grpSp>
          <p:nvGrpSpPr>
            <p:cNvPr id="344" name="Group 39945"/>
            <p:cNvGrpSpPr>
              <a:grpSpLocks/>
            </p:cNvGrpSpPr>
            <p:nvPr/>
          </p:nvGrpSpPr>
          <p:grpSpPr bwMode="auto">
            <a:xfrm>
              <a:off x="4686301" y="4864098"/>
              <a:ext cx="1711900" cy="792594"/>
              <a:chOff x="4686300" y="4864100"/>
              <a:chExt cx="1711536" cy="792077"/>
            </a:xfrm>
          </p:grpSpPr>
          <p:sp>
            <p:nvSpPr>
              <p:cNvPr id="345" name="TextBox 39940"/>
              <p:cNvSpPr txBox="1">
                <a:spLocks noChangeArrowheads="1"/>
              </p:cNvSpPr>
              <p:nvPr/>
            </p:nvSpPr>
            <p:spPr bwMode="auto">
              <a:xfrm>
                <a:off x="4838700" y="5143500"/>
                <a:ext cx="1559136" cy="5126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i="1" dirty="0">
                    <a:solidFill>
                      <a:srgbClr val="CC0000"/>
                    </a:solidFill>
                    <a:latin typeface="+mn-lt"/>
                  </a:rPr>
                  <a:t>peering link</a:t>
                </a:r>
              </a:p>
            </p:txBody>
          </p:sp>
          <p:cxnSp>
            <p:nvCxnSpPr>
              <p:cNvPr id="346" name="Straight Connector 39943"/>
              <p:cNvCxnSpPr>
                <a:cxnSpLocks noChangeShapeType="1"/>
              </p:cNvCxnSpPr>
              <p:nvPr/>
            </p:nvCxnSpPr>
            <p:spPr bwMode="auto">
              <a:xfrm>
                <a:off x="4686300" y="4864100"/>
                <a:ext cx="266700" cy="419100"/>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cxnSp>
        </p:grpSp>
        <p:grpSp>
          <p:nvGrpSpPr>
            <p:cNvPr id="347" name="Group 39950"/>
            <p:cNvGrpSpPr>
              <a:grpSpLocks/>
            </p:cNvGrpSpPr>
            <p:nvPr/>
          </p:nvGrpSpPr>
          <p:grpSpPr bwMode="auto">
            <a:xfrm>
              <a:off x="5270500" y="1701800"/>
              <a:ext cx="2883428" cy="1169988"/>
              <a:chOff x="5270500" y="1701800"/>
              <a:chExt cx="2882901" cy="1169232"/>
            </a:xfrm>
          </p:grpSpPr>
          <p:sp>
            <p:nvSpPr>
              <p:cNvPr id="348" name="TextBox 39946"/>
              <p:cNvSpPr txBox="1">
                <a:spLocks noChangeArrowheads="1"/>
              </p:cNvSpPr>
              <p:nvPr/>
            </p:nvSpPr>
            <p:spPr bwMode="auto">
              <a:xfrm>
                <a:off x="5270500" y="1701800"/>
                <a:ext cx="2882901" cy="512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i="1" dirty="0">
                    <a:solidFill>
                      <a:srgbClr val="CC0000"/>
                    </a:solidFill>
                    <a:latin typeface="+mn-lt"/>
                  </a:rPr>
                  <a:t>Internet exchange point</a:t>
                </a:r>
              </a:p>
            </p:txBody>
          </p:sp>
          <p:cxnSp>
            <p:nvCxnSpPr>
              <p:cNvPr id="349" name="Straight Connector 39948"/>
              <p:cNvCxnSpPr>
                <a:cxnSpLocks noChangeShapeType="1"/>
              </p:cNvCxnSpPr>
              <p:nvPr/>
            </p:nvCxnSpPr>
            <p:spPr bwMode="auto">
              <a:xfrm flipH="1">
                <a:off x="5952289" y="2159000"/>
                <a:ext cx="219911" cy="712032"/>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cxnSp>
        </p:grpSp>
      </p:grpSp>
    </p:spTree>
    <p:extLst>
      <p:ext uri="{BB962C8B-B14F-4D97-AF65-F5344CB8AC3E}">
        <p14:creationId xmlns:p14="http://schemas.microsoft.com/office/powerpoint/2010/main" val="28655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3"/>
            <a:ext cx="11639227" cy="704481"/>
          </a:xfrm>
        </p:spPr>
        <p:txBody>
          <a:bodyPr>
            <a:normAutofit fontScale="90000"/>
          </a:bodyPr>
          <a:lstStyle/>
          <a:p>
            <a:r>
              <a:rPr lang="en-US" dirty="0"/>
              <a:t>Final version: add regional ISPs and Content Providers</a:t>
            </a:r>
          </a:p>
        </p:txBody>
      </p:sp>
      <p:sp>
        <p:nvSpPr>
          <p:cNvPr id="3" name="Content Placeholder 2"/>
          <p:cNvSpPr>
            <a:spLocks noGrp="1"/>
          </p:cNvSpPr>
          <p:nvPr>
            <p:ph idx="1"/>
          </p:nvPr>
        </p:nvSpPr>
        <p:spPr>
          <a:xfrm>
            <a:off x="263471" y="985385"/>
            <a:ext cx="11639227" cy="1098784"/>
          </a:xfrm>
        </p:spPr>
        <p:txBody>
          <a:bodyPr>
            <a:normAutofit/>
          </a:bodyPr>
          <a:lstStyle/>
          <a:p>
            <a:r>
              <a:rPr lang="en-US" dirty="0"/>
              <a:t>Google, AWS, Akamai, and other big content providers build their own global networks, much like ISPs, to speed access to their data centers.</a:t>
            </a:r>
          </a:p>
        </p:txBody>
      </p:sp>
      <p:grpSp>
        <p:nvGrpSpPr>
          <p:cNvPr id="360" name="Group 359"/>
          <p:cNvGrpSpPr/>
          <p:nvPr/>
        </p:nvGrpSpPr>
        <p:grpSpPr>
          <a:xfrm>
            <a:off x="1528080" y="2037696"/>
            <a:ext cx="9110008" cy="4922661"/>
            <a:chOff x="450850" y="1849438"/>
            <a:chExt cx="8437563" cy="4559300"/>
          </a:xfrm>
        </p:grpSpPr>
        <p:grpSp>
          <p:nvGrpSpPr>
            <p:cNvPr id="4" name="Group 5"/>
            <p:cNvGrpSpPr>
              <a:grpSpLocks/>
            </p:cNvGrpSpPr>
            <p:nvPr/>
          </p:nvGrpSpPr>
          <p:grpSpPr bwMode="auto">
            <a:xfrm>
              <a:off x="450850" y="1849438"/>
              <a:ext cx="8437563" cy="4559300"/>
              <a:chOff x="154891" y="1905681"/>
              <a:chExt cx="8436427" cy="4559651"/>
            </a:xfrm>
          </p:grpSpPr>
          <p:grpSp>
            <p:nvGrpSpPr>
              <p:cNvPr id="5" name="Group 4"/>
              <p:cNvGrpSpPr>
                <a:grpSpLocks/>
              </p:cNvGrpSpPr>
              <p:nvPr/>
            </p:nvGrpSpPr>
            <p:grpSpPr bwMode="auto">
              <a:xfrm>
                <a:off x="1529396" y="2297655"/>
                <a:ext cx="648422" cy="418253"/>
                <a:chOff x="3053396" y="4304255"/>
                <a:chExt cx="648422" cy="418253"/>
              </a:xfrm>
            </p:grpSpPr>
            <p:sp>
              <p:nvSpPr>
                <p:cNvPr id="5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TextBox 1"/>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6" name="Group 131"/>
              <p:cNvGrpSpPr>
                <a:grpSpLocks/>
              </p:cNvGrpSpPr>
              <p:nvPr/>
            </p:nvGrpSpPr>
            <p:grpSpPr bwMode="auto">
              <a:xfrm>
                <a:off x="373696" y="3097755"/>
                <a:ext cx="648422" cy="418253"/>
                <a:chOff x="3053396" y="4304255"/>
                <a:chExt cx="648422" cy="418253"/>
              </a:xfrm>
            </p:grpSpPr>
            <p:sp>
              <p:nvSpPr>
                <p:cNvPr id="5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TextBox 133"/>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7" name="Group 135"/>
              <p:cNvGrpSpPr>
                <a:grpSpLocks/>
              </p:cNvGrpSpPr>
              <p:nvPr/>
            </p:nvGrpSpPr>
            <p:grpSpPr bwMode="auto">
              <a:xfrm>
                <a:off x="6037896" y="2551655"/>
                <a:ext cx="648422" cy="418253"/>
                <a:chOff x="3053396" y="4304255"/>
                <a:chExt cx="648422" cy="418253"/>
              </a:xfrm>
            </p:grpSpPr>
            <p:sp>
              <p:nvSpPr>
                <p:cNvPr id="5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TextBox 137"/>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8" name="Group 138"/>
              <p:cNvGrpSpPr>
                <a:grpSpLocks/>
              </p:cNvGrpSpPr>
              <p:nvPr/>
            </p:nvGrpSpPr>
            <p:grpSpPr bwMode="auto">
              <a:xfrm>
                <a:off x="945196" y="5409155"/>
                <a:ext cx="648422" cy="418253"/>
                <a:chOff x="3053396" y="4304255"/>
                <a:chExt cx="648422" cy="418253"/>
              </a:xfrm>
            </p:grpSpPr>
            <p:sp>
              <p:nvSpPr>
                <p:cNvPr id="5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TextBox 140"/>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9" name="Group 141"/>
              <p:cNvGrpSpPr>
                <a:grpSpLocks/>
              </p:cNvGrpSpPr>
              <p:nvPr/>
            </p:nvGrpSpPr>
            <p:grpSpPr bwMode="auto">
              <a:xfrm>
                <a:off x="526096" y="4786855"/>
                <a:ext cx="648422" cy="418253"/>
                <a:chOff x="3053396" y="4304255"/>
                <a:chExt cx="648422" cy="418253"/>
              </a:xfrm>
            </p:grpSpPr>
            <p:sp>
              <p:nvSpPr>
                <p:cNvPr id="4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TextBox 143"/>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0" name="Group 144"/>
              <p:cNvGrpSpPr>
                <a:grpSpLocks/>
              </p:cNvGrpSpPr>
              <p:nvPr/>
            </p:nvGrpSpPr>
            <p:grpSpPr bwMode="auto">
              <a:xfrm>
                <a:off x="297496" y="4126455"/>
                <a:ext cx="648422" cy="418253"/>
                <a:chOff x="3053396" y="4304255"/>
                <a:chExt cx="648422" cy="418253"/>
              </a:xfrm>
            </p:grpSpPr>
            <p:sp>
              <p:nvSpPr>
                <p:cNvPr id="4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TextBox 146"/>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1" name="Group 147"/>
              <p:cNvGrpSpPr>
                <a:grpSpLocks/>
              </p:cNvGrpSpPr>
              <p:nvPr/>
            </p:nvGrpSpPr>
            <p:grpSpPr bwMode="auto">
              <a:xfrm>
                <a:off x="6787196" y="2983455"/>
                <a:ext cx="648422" cy="418253"/>
                <a:chOff x="3053396" y="4304255"/>
                <a:chExt cx="648422" cy="418253"/>
              </a:xfrm>
            </p:grpSpPr>
            <p:sp>
              <p:nvSpPr>
                <p:cNvPr id="4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TextBox 149"/>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2" name="Group 150"/>
              <p:cNvGrpSpPr>
                <a:grpSpLocks/>
              </p:cNvGrpSpPr>
              <p:nvPr/>
            </p:nvGrpSpPr>
            <p:grpSpPr bwMode="auto">
              <a:xfrm>
                <a:off x="3129596" y="2056355"/>
                <a:ext cx="648422" cy="418253"/>
                <a:chOff x="3053396" y="4304255"/>
                <a:chExt cx="648422" cy="418253"/>
              </a:xfrm>
            </p:grpSpPr>
            <p:sp>
              <p:nvSpPr>
                <p:cNvPr id="4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TextBox 152"/>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3" name="Group 153"/>
              <p:cNvGrpSpPr>
                <a:grpSpLocks/>
              </p:cNvGrpSpPr>
              <p:nvPr/>
            </p:nvGrpSpPr>
            <p:grpSpPr bwMode="auto">
              <a:xfrm>
                <a:off x="754696" y="2704055"/>
                <a:ext cx="648422" cy="418253"/>
                <a:chOff x="3053396" y="4304255"/>
                <a:chExt cx="648422" cy="418253"/>
              </a:xfrm>
            </p:grpSpPr>
            <p:sp>
              <p:nvSpPr>
                <p:cNvPr id="4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TextBox 155"/>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4" name="Group 156"/>
              <p:cNvGrpSpPr>
                <a:grpSpLocks/>
              </p:cNvGrpSpPr>
              <p:nvPr/>
            </p:nvGrpSpPr>
            <p:grpSpPr bwMode="auto">
              <a:xfrm>
                <a:off x="4043996" y="2030955"/>
                <a:ext cx="648422" cy="418253"/>
                <a:chOff x="3053396" y="4304255"/>
                <a:chExt cx="648422" cy="418253"/>
              </a:xfrm>
            </p:grpSpPr>
            <p:sp>
              <p:nvSpPr>
                <p:cNvPr id="3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TextBox 158"/>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5" name="Group 160"/>
              <p:cNvGrpSpPr>
                <a:grpSpLocks/>
              </p:cNvGrpSpPr>
              <p:nvPr/>
            </p:nvGrpSpPr>
            <p:grpSpPr bwMode="auto">
              <a:xfrm>
                <a:off x="7104696" y="5663155"/>
                <a:ext cx="648422" cy="418253"/>
                <a:chOff x="3053396" y="4304255"/>
                <a:chExt cx="648422" cy="418253"/>
              </a:xfrm>
            </p:grpSpPr>
            <p:sp>
              <p:nvSpPr>
                <p:cNvPr id="3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TextBox 162"/>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6" name="Group 163"/>
              <p:cNvGrpSpPr>
                <a:grpSpLocks/>
              </p:cNvGrpSpPr>
              <p:nvPr/>
            </p:nvGrpSpPr>
            <p:grpSpPr bwMode="auto">
              <a:xfrm>
                <a:off x="7942896" y="5015455"/>
                <a:ext cx="648422" cy="418253"/>
                <a:chOff x="3053396" y="4304255"/>
                <a:chExt cx="648422" cy="418253"/>
              </a:xfrm>
            </p:grpSpPr>
            <p:sp>
              <p:nvSpPr>
                <p:cNvPr id="35"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TextBox 165"/>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7" name="Group 166"/>
              <p:cNvGrpSpPr>
                <a:grpSpLocks/>
              </p:cNvGrpSpPr>
              <p:nvPr/>
            </p:nvGrpSpPr>
            <p:grpSpPr bwMode="auto">
              <a:xfrm>
                <a:off x="7714296" y="4101055"/>
                <a:ext cx="648422" cy="418253"/>
                <a:chOff x="3053396" y="4304255"/>
                <a:chExt cx="648422" cy="418253"/>
              </a:xfrm>
            </p:grpSpPr>
            <p:sp>
              <p:nvSpPr>
                <p:cNvPr id="33"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TextBox 168"/>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8" name="Group 169"/>
              <p:cNvGrpSpPr>
                <a:grpSpLocks/>
              </p:cNvGrpSpPr>
              <p:nvPr/>
            </p:nvGrpSpPr>
            <p:grpSpPr bwMode="auto">
              <a:xfrm>
                <a:off x="4869496" y="5904455"/>
                <a:ext cx="648422" cy="418253"/>
                <a:chOff x="3053396" y="4304255"/>
                <a:chExt cx="648422" cy="418253"/>
              </a:xfrm>
            </p:grpSpPr>
            <p:sp>
              <p:nvSpPr>
                <p:cNvPr id="31"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TextBox 171"/>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19" name="Group 172"/>
              <p:cNvGrpSpPr>
                <a:grpSpLocks/>
              </p:cNvGrpSpPr>
              <p:nvPr/>
            </p:nvGrpSpPr>
            <p:grpSpPr bwMode="auto">
              <a:xfrm>
                <a:off x="3955096" y="6044155"/>
                <a:ext cx="648422" cy="418253"/>
                <a:chOff x="3053396" y="4304255"/>
                <a:chExt cx="648422" cy="418253"/>
              </a:xfrm>
            </p:grpSpPr>
            <p:sp>
              <p:nvSpPr>
                <p:cNvPr id="29"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TextBox 174"/>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grpSp>
            <p:nvGrpSpPr>
              <p:cNvPr id="20" name="Group 175"/>
              <p:cNvGrpSpPr>
                <a:grpSpLocks/>
              </p:cNvGrpSpPr>
              <p:nvPr/>
            </p:nvGrpSpPr>
            <p:grpSpPr bwMode="auto">
              <a:xfrm>
                <a:off x="2735896" y="5891755"/>
                <a:ext cx="648422" cy="418253"/>
                <a:chOff x="3053396" y="4304255"/>
                <a:chExt cx="648422" cy="418253"/>
              </a:xfrm>
            </p:grpSpPr>
            <p:sp>
              <p:nvSpPr>
                <p:cNvPr id="27" name="Freeform 84"/>
                <p:cNvSpPr>
                  <a:spLocks/>
                </p:cNvSpPr>
                <p:nvPr/>
              </p:nvSpPr>
              <p:spPr bwMode="auto">
                <a:xfrm>
                  <a:off x="3053396" y="4304255"/>
                  <a:ext cx="596988" cy="418253"/>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TextBox 177"/>
                <p:cNvSpPr txBox="1">
                  <a:spLocks noChangeArrowheads="1"/>
                </p:cNvSpPr>
                <p:nvPr/>
              </p:nvSpPr>
              <p:spPr bwMode="auto">
                <a:xfrm>
                  <a:off x="3118029" y="4323258"/>
                  <a:ext cx="583789" cy="35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ts val="1000"/>
                    </a:lnSpc>
                    <a:spcBef>
                      <a:spcPct val="0"/>
                    </a:spcBef>
                    <a:buClrTx/>
                    <a:buSzTx/>
                    <a:buFontTx/>
                    <a:buNone/>
                  </a:pPr>
                  <a:r>
                    <a:rPr lang="en-US" altLang="en-US" sz="1000">
                      <a:latin typeface="Arial" charset="0"/>
                    </a:rPr>
                    <a:t>access</a:t>
                  </a:r>
                </a:p>
                <a:p>
                  <a:pPr algn="ctr">
                    <a:lnSpc>
                      <a:spcPts val="1000"/>
                    </a:lnSpc>
                    <a:spcBef>
                      <a:spcPct val="0"/>
                    </a:spcBef>
                    <a:buClrTx/>
                    <a:buSzTx/>
                    <a:buFontTx/>
                    <a:buNone/>
                  </a:pPr>
                  <a:r>
                    <a:rPr lang="en-US" altLang="en-US" sz="1000">
                      <a:latin typeface="Arial" charset="0"/>
                    </a:rPr>
                    <a:t>net</a:t>
                  </a:r>
                </a:p>
              </p:txBody>
            </p:sp>
          </p:grpSp>
          <p:sp>
            <p:nvSpPr>
              <p:cNvPr id="21" name="TextBox 4"/>
              <p:cNvSpPr txBox="1">
                <a:spLocks noChangeArrowheads="1"/>
              </p:cNvSpPr>
              <p:nvPr/>
            </p:nvSpPr>
            <p:spPr bwMode="auto">
              <a:xfrm rot="1053502">
                <a:off x="5143500" y="1955800"/>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2" name="TextBox 179"/>
              <p:cNvSpPr txBox="1">
                <a:spLocks noChangeArrowheads="1"/>
              </p:cNvSpPr>
              <p:nvPr/>
            </p:nvSpPr>
            <p:spPr bwMode="auto">
              <a:xfrm rot="2829263">
                <a:off x="7429500" y="3429000"/>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3" name="TextBox 180"/>
              <p:cNvSpPr txBox="1">
                <a:spLocks noChangeArrowheads="1"/>
              </p:cNvSpPr>
              <p:nvPr/>
            </p:nvSpPr>
            <p:spPr bwMode="auto">
              <a:xfrm rot="9845918">
                <a:off x="6098241" y="5942112"/>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4" name="TextBox 181"/>
              <p:cNvSpPr txBox="1">
                <a:spLocks noChangeArrowheads="1"/>
              </p:cNvSpPr>
              <p:nvPr/>
            </p:nvSpPr>
            <p:spPr bwMode="auto">
              <a:xfrm rot="-9948738">
                <a:off x="1730786" y="5845469"/>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5" name="TextBox 182"/>
              <p:cNvSpPr txBox="1">
                <a:spLocks noChangeArrowheads="1"/>
              </p:cNvSpPr>
              <p:nvPr/>
            </p:nvSpPr>
            <p:spPr bwMode="auto">
              <a:xfrm rot="-4992697">
                <a:off x="144631" y="3539025"/>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sp>
            <p:nvSpPr>
              <p:cNvPr id="26" name="TextBox 183"/>
              <p:cNvSpPr txBox="1">
                <a:spLocks noChangeArrowheads="1"/>
              </p:cNvSpPr>
              <p:nvPr/>
            </p:nvSpPr>
            <p:spPr bwMode="auto">
              <a:xfrm rot="-1017263">
                <a:off x="2330376" y="1905681"/>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FF"/>
                    </a:solidFill>
                    <a:latin typeface="Arial" charset="0"/>
                  </a:rPr>
                  <a:t>…</a:t>
                </a:r>
              </a:p>
            </p:txBody>
          </p:sp>
        </p:grpSp>
        <p:grpSp>
          <p:nvGrpSpPr>
            <p:cNvPr id="59" name="Group 8"/>
            <p:cNvGrpSpPr>
              <a:grpSpLocks/>
            </p:cNvGrpSpPr>
            <p:nvPr/>
          </p:nvGrpSpPr>
          <p:grpSpPr bwMode="auto">
            <a:xfrm>
              <a:off x="4546600" y="3746500"/>
              <a:ext cx="3225800" cy="1117600"/>
              <a:chOff x="7848600" y="2044700"/>
              <a:chExt cx="3200399" cy="1371600"/>
            </a:xfrm>
          </p:grpSpPr>
          <p:sp>
            <p:nvSpPr>
              <p:cNvPr id="60" name="Oval 3"/>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61" name="Group 133"/>
              <p:cNvGrpSpPr>
                <a:grpSpLocks/>
              </p:cNvGrpSpPr>
              <p:nvPr/>
            </p:nvGrpSpPr>
            <p:grpSpPr bwMode="auto">
              <a:xfrm>
                <a:off x="8526482" y="2160804"/>
                <a:ext cx="532759" cy="184809"/>
                <a:chOff x="2356" y="1300"/>
                <a:chExt cx="555" cy="194"/>
              </a:xfrm>
            </p:grpSpPr>
            <p:sp>
              <p:nvSpPr>
                <p:cNvPr id="13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3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3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38" name="Group 137"/>
                <p:cNvGrpSpPr>
                  <a:grpSpLocks/>
                </p:cNvGrpSpPr>
                <p:nvPr/>
              </p:nvGrpSpPr>
              <p:grpSpPr bwMode="auto">
                <a:xfrm>
                  <a:off x="2468" y="1332"/>
                  <a:ext cx="310" cy="60"/>
                  <a:chOff x="2468" y="1332"/>
                  <a:chExt cx="310" cy="60"/>
                </a:xfrm>
              </p:grpSpPr>
              <p:sp>
                <p:nvSpPr>
                  <p:cNvPr id="141" name="Freeform 14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14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9" name="Line 140"/>
                <p:cNvSpPr>
                  <a:spLocks noChangeShapeType="1"/>
                </p:cNvSpPr>
                <p:nvPr/>
              </p:nvSpPr>
              <p:spPr bwMode="auto">
                <a:xfrm>
                  <a:off x="2357"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 name="Line 141"/>
                <p:cNvSpPr>
                  <a:spLocks noChangeShapeType="1"/>
                </p:cNvSpPr>
                <p:nvPr/>
              </p:nvSpPr>
              <p:spPr bwMode="auto">
                <a:xfrm>
                  <a:off x="2908" y="1364"/>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62" name="Straight Connector 10"/>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3" name="Straight Connector 297"/>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4" name="Straight Connector 298"/>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5" name="Straight Connector 299"/>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6" name="Straight Connector 300"/>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7" name="Straight Connector 301"/>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8" name="Straight Connector 302"/>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69" name="Straight Connector 303"/>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70" name="Straight Connector 304"/>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71" name="TextBox 39958"/>
              <p:cNvSpPr txBox="1">
                <a:spLocks noChangeArrowheads="1"/>
              </p:cNvSpPr>
              <p:nvPr/>
            </p:nvSpPr>
            <p:spPr bwMode="auto">
              <a:xfrm>
                <a:off x="7958081" y="2471291"/>
                <a:ext cx="886407" cy="491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B</a:t>
                </a:r>
              </a:p>
            </p:txBody>
          </p:sp>
          <p:grpSp>
            <p:nvGrpSpPr>
              <p:cNvPr id="72" name="Group 133"/>
              <p:cNvGrpSpPr>
                <a:grpSpLocks/>
              </p:cNvGrpSpPr>
              <p:nvPr/>
            </p:nvGrpSpPr>
            <p:grpSpPr bwMode="auto">
              <a:xfrm>
                <a:off x="9555206" y="2650627"/>
                <a:ext cx="532759" cy="184809"/>
                <a:chOff x="2356" y="1300"/>
                <a:chExt cx="555" cy="194"/>
              </a:xfrm>
            </p:grpSpPr>
            <p:sp>
              <p:nvSpPr>
                <p:cNvPr id="12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2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2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30" name="Group 137"/>
                <p:cNvGrpSpPr>
                  <a:grpSpLocks/>
                </p:cNvGrpSpPr>
                <p:nvPr/>
              </p:nvGrpSpPr>
              <p:grpSpPr bwMode="auto">
                <a:xfrm>
                  <a:off x="2468" y="1332"/>
                  <a:ext cx="310" cy="60"/>
                  <a:chOff x="2468" y="1332"/>
                  <a:chExt cx="310" cy="60"/>
                </a:xfrm>
              </p:grpSpPr>
              <p:sp>
                <p:nvSpPr>
                  <p:cNvPr id="13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1"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2"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3" name="Group 133"/>
              <p:cNvGrpSpPr>
                <a:grpSpLocks/>
              </p:cNvGrpSpPr>
              <p:nvPr/>
            </p:nvGrpSpPr>
            <p:grpSpPr bwMode="auto">
              <a:xfrm>
                <a:off x="8772607" y="2725609"/>
                <a:ext cx="532759" cy="184809"/>
                <a:chOff x="2356" y="1300"/>
                <a:chExt cx="555" cy="194"/>
              </a:xfrm>
            </p:grpSpPr>
            <p:sp>
              <p:nvSpPr>
                <p:cNvPr id="11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2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2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22" name="Group 137"/>
                <p:cNvGrpSpPr>
                  <a:grpSpLocks/>
                </p:cNvGrpSpPr>
                <p:nvPr/>
              </p:nvGrpSpPr>
              <p:grpSpPr bwMode="auto">
                <a:xfrm>
                  <a:off x="2468" y="1332"/>
                  <a:ext cx="310" cy="60"/>
                  <a:chOff x="2468" y="1332"/>
                  <a:chExt cx="310" cy="60"/>
                </a:xfrm>
              </p:grpSpPr>
              <p:sp>
                <p:nvSpPr>
                  <p:cNvPr id="12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23" name="Line 140"/>
                <p:cNvSpPr>
                  <a:spLocks noChangeShapeType="1"/>
                </p:cNvSpPr>
                <p:nvPr/>
              </p:nvSpPr>
              <p:spPr bwMode="auto">
                <a:xfrm>
                  <a:off x="2358" y="1356"/>
                  <a:ext cx="0" cy="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141"/>
                <p:cNvSpPr>
                  <a:spLocks noChangeShapeType="1"/>
                </p:cNvSpPr>
                <p:nvPr/>
              </p:nvSpPr>
              <p:spPr bwMode="auto">
                <a:xfrm>
                  <a:off x="2908" y="1358"/>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4" name="Group 133"/>
              <p:cNvGrpSpPr>
                <a:grpSpLocks/>
              </p:cNvGrpSpPr>
              <p:nvPr/>
            </p:nvGrpSpPr>
            <p:grpSpPr bwMode="auto">
              <a:xfrm>
                <a:off x="9060908" y="2428111"/>
                <a:ext cx="532759" cy="184809"/>
                <a:chOff x="2356" y="1300"/>
                <a:chExt cx="555" cy="194"/>
              </a:xfrm>
            </p:grpSpPr>
            <p:sp>
              <p:nvSpPr>
                <p:cNvPr id="11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1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1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14" name="Group 137"/>
                <p:cNvGrpSpPr>
                  <a:grpSpLocks/>
                </p:cNvGrpSpPr>
                <p:nvPr/>
              </p:nvGrpSpPr>
              <p:grpSpPr bwMode="auto">
                <a:xfrm>
                  <a:off x="2468" y="1332"/>
                  <a:ext cx="310" cy="60"/>
                  <a:chOff x="2468" y="1332"/>
                  <a:chExt cx="310" cy="60"/>
                </a:xfrm>
              </p:grpSpPr>
              <p:sp>
                <p:nvSpPr>
                  <p:cNvPr id="11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5" name="Line 140"/>
                <p:cNvSpPr>
                  <a:spLocks noChangeShapeType="1"/>
                </p:cNvSpPr>
                <p:nvPr/>
              </p:nvSpPr>
              <p:spPr bwMode="auto">
                <a:xfrm>
                  <a:off x="2358"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6" name="Line 141"/>
                <p:cNvSpPr>
                  <a:spLocks noChangeShapeType="1"/>
                </p:cNvSpPr>
                <p:nvPr/>
              </p:nvSpPr>
              <p:spPr bwMode="auto">
                <a:xfrm>
                  <a:off x="2908"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5" name="Group 133"/>
              <p:cNvGrpSpPr>
                <a:grpSpLocks/>
              </p:cNvGrpSpPr>
              <p:nvPr/>
            </p:nvGrpSpPr>
            <p:grpSpPr bwMode="auto">
              <a:xfrm>
                <a:off x="10005281" y="2289952"/>
                <a:ext cx="532759" cy="184809"/>
                <a:chOff x="2356" y="1300"/>
                <a:chExt cx="555" cy="194"/>
              </a:xfrm>
            </p:grpSpPr>
            <p:sp>
              <p:nvSpPr>
                <p:cNvPr id="10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06" name="Group 137"/>
                <p:cNvGrpSpPr>
                  <a:grpSpLocks/>
                </p:cNvGrpSpPr>
                <p:nvPr/>
              </p:nvGrpSpPr>
              <p:grpSpPr bwMode="auto">
                <a:xfrm>
                  <a:off x="2468" y="1332"/>
                  <a:ext cx="310" cy="60"/>
                  <a:chOff x="2468" y="1332"/>
                  <a:chExt cx="310" cy="60"/>
                </a:xfrm>
              </p:grpSpPr>
              <p:sp>
                <p:nvSpPr>
                  <p:cNvPr id="1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7" name="Line 140"/>
                <p:cNvSpPr>
                  <a:spLocks noChangeShapeType="1"/>
                </p:cNvSpPr>
                <p:nvPr/>
              </p:nvSpPr>
              <p:spPr bwMode="auto">
                <a:xfrm>
                  <a:off x="235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 name="Line 141"/>
                <p:cNvSpPr>
                  <a:spLocks noChangeShapeType="1"/>
                </p:cNvSpPr>
                <p:nvPr/>
              </p:nvSpPr>
              <p:spPr bwMode="auto">
                <a:xfrm>
                  <a:off x="2908"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6" name="Group 133"/>
              <p:cNvGrpSpPr>
                <a:grpSpLocks/>
              </p:cNvGrpSpPr>
              <p:nvPr/>
            </p:nvGrpSpPr>
            <p:grpSpPr bwMode="auto">
              <a:xfrm>
                <a:off x="10232661" y="2882876"/>
                <a:ext cx="532759" cy="184809"/>
                <a:chOff x="2356" y="1300"/>
                <a:chExt cx="555" cy="194"/>
              </a:xfrm>
            </p:grpSpPr>
            <p:sp>
              <p:nvSpPr>
                <p:cNvPr id="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98" name="Group 137"/>
                <p:cNvGrpSpPr>
                  <a:grpSpLocks/>
                </p:cNvGrpSpPr>
                <p:nvPr/>
              </p:nvGrpSpPr>
              <p:grpSpPr bwMode="auto">
                <a:xfrm>
                  <a:off x="2468" y="1332"/>
                  <a:ext cx="310" cy="60"/>
                  <a:chOff x="2468" y="1332"/>
                  <a:chExt cx="310" cy="60"/>
                </a:xfrm>
              </p:grpSpPr>
              <p:sp>
                <p:nvSpPr>
                  <p:cNvPr id="1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9"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7" name="Group 133"/>
              <p:cNvGrpSpPr>
                <a:grpSpLocks/>
              </p:cNvGrpSpPr>
              <p:nvPr/>
            </p:nvGrpSpPr>
            <p:grpSpPr bwMode="auto">
              <a:xfrm>
                <a:off x="9330660" y="3072767"/>
                <a:ext cx="532759" cy="184809"/>
                <a:chOff x="2356" y="1300"/>
                <a:chExt cx="555" cy="194"/>
              </a:xfrm>
            </p:grpSpPr>
            <p:sp>
              <p:nvSpPr>
                <p:cNvPr id="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90" name="Group 137"/>
                <p:cNvGrpSpPr>
                  <a:grpSpLocks/>
                </p:cNvGrpSpPr>
                <p:nvPr/>
              </p:nvGrpSpPr>
              <p:grpSpPr bwMode="auto">
                <a:xfrm>
                  <a:off x="2468" y="1332"/>
                  <a:ext cx="310" cy="60"/>
                  <a:chOff x="2468" y="1332"/>
                  <a:chExt cx="310" cy="60"/>
                </a:xfrm>
              </p:grpSpPr>
              <p:sp>
                <p:nvSpPr>
                  <p:cNvPr id="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1" name="Line 140"/>
                <p:cNvSpPr>
                  <a:spLocks noChangeShapeType="1"/>
                </p:cNvSpPr>
                <p:nvPr/>
              </p:nvSpPr>
              <p:spPr bwMode="auto">
                <a:xfrm>
                  <a:off x="2358"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 name="Line 141"/>
                <p:cNvSpPr>
                  <a:spLocks noChangeShapeType="1"/>
                </p:cNvSpPr>
                <p:nvPr/>
              </p:nvSpPr>
              <p:spPr bwMode="auto">
                <a:xfrm>
                  <a:off x="2907"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8" name="Group 133"/>
              <p:cNvGrpSpPr>
                <a:grpSpLocks/>
              </p:cNvGrpSpPr>
              <p:nvPr/>
            </p:nvGrpSpPr>
            <p:grpSpPr bwMode="auto">
              <a:xfrm>
                <a:off x="8438032" y="3018963"/>
                <a:ext cx="532759" cy="184809"/>
                <a:chOff x="2356" y="1300"/>
                <a:chExt cx="555" cy="194"/>
              </a:xfrm>
            </p:grpSpPr>
            <p:sp>
              <p:nvSpPr>
                <p:cNvPr id="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82" name="Group 137"/>
                <p:cNvGrpSpPr>
                  <a:grpSpLocks/>
                </p:cNvGrpSpPr>
                <p:nvPr/>
              </p:nvGrpSpPr>
              <p:grpSpPr bwMode="auto">
                <a:xfrm>
                  <a:off x="2468" y="1332"/>
                  <a:ext cx="310" cy="60"/>
                  <a:chOff x="2468" y="1332"/>
                  <a:chExt cx="310" cy="60"/>
                </a:xfrm>
              </p:grpSpPr>
              <p:sp>
                <p:nvSpPr>
                  <p:cNvPr id="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3"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4" name="Line 141"/>
                <p:cNvSpPr>
                  <a:spLocks noChangeShapeType="1"/>
                </p:cNvSpPr>
                <p:nvPr/>
              </p:nvSpPr>
              <p:spPr bwMode="auto">
                <a:xfrm>
                  <a:off x="2910"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43" name="Group 331"/>
            <p:cNvGrpSpPr>
              <a:grpSpLocks/>
            </p:cNvGrpSpPr>
            <p:nvPr/>
          </p:nvGrpSpPr>
          <p:grpSpPr bwMode="auto">
            <a:xfrm>
              <a:off x="1803400" y="2755900"/>
              <a:ext cx="3467100" cy="1193800"/>
              <a:chOff x="7848600" y="2044700"/>
              <a:chExt cx="3200399" cy="1371600"/>
            </a:xfrm>
          </p:grpSpPr>
          <p:sp>
            <p:nvSpPr>
              <p:cNvPr id="144" name="Oval 332"/>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145" name="Group 133"/>
              <p:cNvGrpSpPr>
                <a:grpSpLocks/>
              </p:cNvGrpSpPr>
              <p:nvPr/>
            </p:nvGrpSpPr>
            <p:grpSpPr bwMode="auto">
              <a:xfrm>
                <a:off x="8526482" y="2160804"/>
                <a:ext cx="532759" cy="184809"/>
                <a:chOff x="2356" y="1300"/>
                <a:chExt cx="555" cy="194"/>
              </a:xfrm>
            </p:grpSpPr>
            <p:sp>
              <p:nvSpPr>
                <p:cNvPr id="21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2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2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22" name="Group 137"/>
                <p:cNvGrpSpPr>
                  <a:grpSpLocks/>
                </p:cNvGrpSpPr>
                <p:nvPr/>
              </p:nvGrpSpPr>
              <p:grpSpPr bwMode="auto">
                <a:xfrm>
                  <a:off x="2468" y="1332"/>
                  <a:ext cx="310" cy="60"/>
                  <a:chOff x="2468" y="1332"/>
                  <a:chExt cx="310" cy="60"/>
                </a:xfrm>
              </p:grpSpPr>
              <p:sp>
                <p:nvSpPr>
                  <p:cNvPr id="22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23" name="Line 140"/>
                <p:cNvSpPr>
                  <a:spLocks noChangeShapeType="1"/>
                </p:cNvSpPr>
                <p:nvPr/>
              </p:nvSpPr>
              <p:spPr bwMode="auto">
                <a:xfrm>
                  <a:off x="2358"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Line 141"/>
                <p:cNvSpPr>
                  <a:spLocks noChangeShapeType="1"/>
                </p:cNvSpPr>
                <p:nvPr/>
              </p:nvSpPr>
              <p:spPr bwMode="auto">
                <a:xfrm>
                  <a:off x="2906"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146" name="Straight Connector 334"/>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7" name="Straight Connector 335"/>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8" name="Straight Connector 336"/>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49" name="Straight Connector 337"/>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0" name="Straight Connector 338"/>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1" name="Straight Connector 339"/>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2" name="Straight Connector 340"/>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3" name="Straight Connector 341"/>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154" name="Straight Connector 342"/>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155" name="TextBox 343"/>
              <p:cNvSpPr txBox="1">
                <a:spLocks noChangeArrowheads="1"/>
              </p:cNvSpPr>
              <p:nvPr/>
            </p:nvSpPr>
            <p:spPr bwMode="auto">
              <a:xfrm>
                <a:off x="7958081" y="2471292"/>
                <a:ext cx="8744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A</a:t>
                </a:r>
              </a:p>
            </p:txBody>
          </p:sp>
          <p:grpSp>
            <p:nvGrpSpPr>
              <p:cNvPr id="156" name="Group 133"/>
              <p:cNvGrpSpPr>
                <a:grpSpLocks/>
              </p:cNvGrpSpPr>
              <p:nvPr/>
            </p:nvGrpSpPr>
            <p:grpSpPr bwMode="auto">
              <a:xfrm>
                <a:off x="9555206" y="2650627"/>
                <a:ext cx="532759" cy="184809"/>
                <a:chOff x="2356" y="1300"/>
                <a:chExt cx="555" cy="194"/>
              </a:xfrm>
            </p:grpSpPr>
            <p:sp>
              <p:nvSpPr>
                <p:cNvPr id="21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1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1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14" name="Group 137"/>
                <p:cNvGrpSpPr>
                  <a:grpSpLocks/>
                </p:cNvGrpSpPr>
                <p:nvPr/>
              </p:nvGrpSpPr>
              <p:grpSpPr bwMode="auto">
                <a:xfrm>
                  <a:off x="2468" y="1332"/>
                  <a:ext cx="310" cy="60"/>
                  <a:chOff x="2468" y="1332"/>
                  <a:chExt cx="310" cy="60"/>
                </a:xfrm>
              </p:grpSpPr>
              <p:sp>
                <p:nvSpPr>
                  <p:cNvPr id="21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15"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 name="Line 141"/>
                <p:cNvSpPr>
                  <a:spLocks noChangeShapeType="1"/>
                </p:cNvSpPr>
                <p:nvPr/>
              </p:nvSpPr>
              <p:spPr bwMode="auto">
                <a:xfrm>
                  <a:off x="2906"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7" name="Group 133"/>
              <p:cNvGrpSpPr>
                <a:grpSpLocks/>
              </p:cNvGrpSpPr>
              <p:nvPr/>
            </p:nvGrpSpPr>
            <p:grpSpPr bwMode="auto">
              <a:xfrm>
                <a:off x="8772607" y="2725609"/>
                <a:ext cx="532759" cy="184809"/>
                <a:chOff x="2356" y="1300"/>
                <a:chExt cx="555" cy="194"/>
              </a:xfrm>
            </p:grpSpPr>
            <p:sp>
              <p:nvSpPr>
                <p:cNvPr id="20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06" name="Group 137"/>
                <p:cNvGrpSpPr>
                  <a:grpSpLocks/>
                </p:cNvGrpSpPr>
                <p:nvPr/>
              </p:nvGrpSpPr>
              <p:grpSpPr bwMode="auto">
                <a:xfrm>
                  <a:off x="2468" y="1332"/>
                  <a:ext cx="310" cy="60"/>
                  <a:chOff x="2468" y="1332"/>
                  <a:chExt cx="310" cy="60"/>
                </a:xfrm>
              </p:grpSpPr>
              <p:sp>
                <p:nvSpPr>
                  <p:cNvPr id="2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07"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8" name="Line 141"/>
                <p:cNvSpPr>
                  <a:spLocks noChangeShapeType="1"/>
                </p:cNvSpPr>
                <p:nvPr/>
              </p:nvSpPr>
              <p:spPr bwMode="auto">
                <a:xfrm>
                  <a:off x="2906"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8" name="Group 133"/>
              <p:cNvGrpSpPr>
                <a:grpSpLocks/>
              </p:cNvGrpSpPr>
              <p:nvPr/>
            </p:nvGrpSpPr>
            <p:grpSpPr bwMode="auto">
              <a:xfrm>
                <a:off x="9060908" y="2428111"/>
                <a:ext cx="532759" cy="184809"/>
                <a:chOff x="2356" y="1300"/>
                <a:chExt cx="555" cy="194"/>
              </a:xfrm>
            </p:grpSpPr>
            <p:sp>
              <p:nvSpPr>
                <p:cNvPr id="1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98" name="Group 137"/>
                <p:cNvGrpSpPr>
                  <a:grpSpLocks/>
                </p:cNvGrpSpPr>
                <p:nvPr/>
              </p:nvGrpSpPr>
              <p:grpSpPr bwMode="auto">
                <a:xfrm>
                  <a:off x="2468" y="1332"/>
                  <a:ext cx="310" cy="60"/>
                  <a:chOff x="2468" y="1332"/>
                  <a:chExt cx="310" cy="60"/>
                </a:xfrm>
              </p:grpSpPr>
              <p:sp>
                <p:nvSpPr>
                  <p:cNvPr id="2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9"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Line 141"/>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9" name="Group 133"/>
              <p:cNvGrpSpPr>
                <a:grpSpLocks/>
              </p:cNvGrpSpPr>
              <p:nvPr/>
            </p:nvGrpSpPr>
            <p:grpSpPr bwMode="auto">
              <a:xfrm>
                <a:off x="10005281" y="2289952"/>
                <a:ext cx="532759" cy="184809"/>
                <a:chOff x="2356" y="1300"/>
                <a:chExt cx="555" cy="194"/>
              </a:xfrm>
            </p:grpSpPr>
            <p:sp>
              <p:nvSpPr>
                <p:cNvPr id="1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90" name="Group 137"/>
                <p:cNvGrpSpPr>
                  <a:grpSpLocks/>
                </p:cNvGrpSpPr>
                <p:nvPr/>
              </p:nvGrpSpPr>
              <p:grpSpPr bwMode="auto">
                <a:xfrm>
                  <a:off x="2468" y="1332"/>
                  <a:ext cx="310" cy="60"/>
                  <a:chOff x="2468" y="1332"/>
                  <a:chExt cx="310" cy="60"/>
                </a:xfrm>
              </p:grpSpPr>
              <p:sp>
                <p:nvSpPr>
                  <p:cNvPr id="1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1" name="Line 140"/>
                <p:cNvSpPr>
                  <a:spLocks noChangeShapeType="1"/>
                </p:cNvSpPr>
                <p:nvPr/>
              </p:nvSpPr>
              <p:spPr bwMode="auto">
                <a:xfrm>
                  <a:off x="2358" y="1360"/>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 name="Line 141"/>
                <p:cNvSpPr>
                  <a:spLocks noChangeShapeType="1"/>
                </p:cNvSpPr>
                <p:nvPr/>
              </p:nvSpPr>
              <p:spPr bwMode="auto">
                <a:xfrm>
                  <a:off x="2906"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0" name="Group 133"/>
              <p:cNvGrpSpPr>
                <a:grpSpLocks/>
              </p:cNvGrpSpPr>
              <p:nvPr/>
            </p:nvGrpSpPr>
            <p:grpSpPr bwMode="auto">
              <a:xfrm>
                <a:off x="10232661" y="2882876"/>
                <a:ext cx="532759" cy="184809"/>
                <a:chOff x="2356" y="1300"/>
                <a:chExt cx="555" cy="194"/>
              </a:xfrm>
            </p:grpSpPr>
            <p:sp>
              <p:nvSpPr>
                <p:cNvPr id="1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82" name="Group 137"/>
                <p:cNvGrpSpPr>
                  <a:grpSpLocks/>
                </p:cNvGrpSpPr>
                <p:nvPr/>
              </p:nvGrpSpPr>
              <p:grpSpPr bwMode="auto">
                <a:xfrm>
                  <a:off x="2468" y="1332"/>
                  <a:ext cx="310" cy="60"/>
                  <a:chOff x="2468" y="1332"/>
                  <a:chExt cx="310" cy="60"/>
                </a:xfrm>
              </p:grpSpPr>
              <p:sp>
                <p:nvSpPr>
                  <p:cNvPr id="1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3" name="Line 140"/>
                <p:cNvSpPr>
                  <a:spLocks noChangeShapeType="1"/>
                </p:cNvSpPr>
                <p:nvPr/>
              </p:nvSpPr>
              <p:spPr bwMode="auto">
                <a:xfrm>
                  <a:off x="2358"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 name="Line 141"/>
                <p:cNvSpPr>
                  <a:spLocks noChangeShapeType="1"/>
                </p:cNvSpPr>
                <p:nvPr/>
              </p:nvSpPr>
              <p:spPr bwMode="auto">
                <a:xfrm>
                  <a:off x="2906"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1" name="Group 133"/>
              <p:cNvGrpSpPr>
                <a:grpSpLocks/>
              </p:cNvGrpSpPr>
              <p:nvPr/>
            </p:nvGrpSpPr>
            <p:grpSpPr bwMode="auto">
              <a:xfrm>
                <a:off x="9330660" y="3072767"/>
                <a:ext cx="532759" cy="184809"/>
                <a:chOff x="2356" y="1300"/>
                <a:chExt cx="555" cy="194"/>
              </a:xfrm>
            </p:grpSpPr>
            <p:sp>
              <p:nvSpPr>
                <p:cNvPr id="17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7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7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74" name="Group 137"/>
                <p:cNvGrpSpPr>
                  <a:grpSpLocks/>
                </p:cNvGrpSpPr>
                <p:nvPr/>
              </p:nvGrpSpPr>
              <p:grpSpPr bwMode="auto">
                <a:xfrm>
                  <a:off x="2468" y="1332"/>
                  <a:ext cx="310" cy="60"/>
                  <a:chOff x="2468" y="1332"/>
                  <a:chExt cx="310" cy="60"/>
                </a:xfrm>
              </p:grpSpPr>
              <p:sp>
                <p:nvSpPr>
                  <p:cNvPr id="17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5" name="Line 140"/>
                <p:cNvSpPr>
                  <a:spLocks noChangeShapeType="1"/>
                </p:cNvSpPr>
                <p:nvPr/>
              </p:nvSpPr>
              <p:spPr bwMode="auto">
                <a:xfrm>
                  <a:off x="2357" y="1362"/>
                  <a:ext cx="0" cy="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6" name="Line 141"/>
                <p:cNvSpPr>
                  <a:spLocks noChangeShapeType="1"/>
                </p:cNvSpPr>
                <p:nvPr/>
              </p:nvSpPr>
              <p:spPr bwMode="auto">
                <a:xfrm>
                  <a:off x="2907" y="1364"/>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2" name="Group 133"/>
              <p:cNvGrpSpPr>
                <a:grpSpLocks/>
              </p:cNvGrpSpPr>
              <p:nvPr/>
            </p:nvGrpSpPr>
            <p:grpSpPr bwMode="auto">
              <a:xfrm>
                <a:off x="8438032" y="3018963"/>
                <a:ext cx="532759" cy="184809"/>
                <a:chOff x="2356" y="1300"/>
                <a:chExt cx="555" cy="194"/>
              </a:xfrm>
            </p:grpSpPr>
            <p:sp>
              <p:nvSpPr>
                <p:cNvPr id="16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16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16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166" name="Group 137"/>
                <p:cNvGrpSpPr>
                  <a:grpSpLocks/>
                </p:cNvGrpSpPr>
                <p:nvPr/>
              </p:nvGrpSpPr>
              <p:grpSpPr bwMode="auto">
                <a:xfrm>
                  <a:off x="2468" y="1332"/>
                  <a:ext cx="310" cy="60"/>
                  <a:chOff x="2468" y="1332"/>
                  <a:chExt cx="310" cy="60"/>
                </a:xfrm>
              </p:grpSpPr>
              <p:sp>
                <p:nvSpPr>
                  <p:cNvPr id="16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67" name="Line 140"/>
                <p:cNvSpPr>
                  <a:spLocks noChangeShapeType="1"/>
                </p:cNvSpPr>
                <p:nvPr/>
              </p:nvSpPr>
              <p:spPr bwMode="auto">
                <a:xfrm>
                  <a:off x="2357" y="1361"/>
                  <a:ext cx="0" cy="7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8" name="Line 141"/>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27" name="Group 416"/>
            <p:cNvGrpSpPr>
              <a:grpSpLocks/>
            </p:cNvGrpSpPr>
            <p:nvPr/>
          </p:nvGrpSpPr>
          <p:grpSpPr bwMode="auto">
            <a:xfrm>
              <a:off x="1498600" y="4165600"/>
              <a:ext cx="3086100" cy="1168400"/>
              <a:chOff x="7848600" y="2044700"/>
              <a:chExt cx="3200399" cy="1371600"/>
            </a:xfrm>
          </p:grpSpPr>
          <p:sp>
            <p:nvSpPr>
              <p:cNvPr id="228" name="Oval 417"/>
              <p:cNvSpPr>
                <a:spLocks noChangeArrowheads="1"/>
              </p:cNvSpPr>
              <p:nvPr/>
            </p:nvSpPr>
            <p:spPr bwMode="auto">
              <a:xfrm>
                <a:off x="7848600" y="2044700"/>
                <a:ext cx="3200399" cy="1371600"/>
              </a:xfrm>
              <a:prstGeom prst="ellipse">
                <a:avLst/>
              </a:prstGeom>
              <a:solidFill>
                <a:schemeClr val="accent6">
                  <a:lumMod val="20000"/>
                  <a:lumOff val="80000"/>
                </a:scheme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229" name="Group 133"/>
              <p:cNvGrpSpPr>
                <a:grpSpLocks/>
              </p:cNvGrpSpPr>
              <p:nvPr/>
            </p:nvGrpSpPr>
            <p:grpSpPr bwMode="auto">
              <a:xfrm>
                <a:off x="8526482" y="2160804"/>
                <a:ext cx="532759" cy="184809"/>
                <a:chOff x="2356" y="1300"/>
                <a:chExt cx="555" cy="194"/>
              </a:xfrm>
            </p:grpSpPr>
            <p:sp>
              <p:nvSpPr>
                <p:cNvPr id="303" name="Oval 492"/>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30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30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306" name="Group 137"/>
                <p:cNvGrpSpPr>
                  <a:grpSpLocks/>
                </p:cNvGrpSpPr>
                <p:nvPr/>
              </p:nvGrpSpPr>
              <p:grpSpPr bwMode="auto">
                <a:xfrm>
                  <a:off x="2468" y="1332"/>
                  <a:ext cx="310" cy="60"/>
                  <a:chOff x="2468" y="1332"/>
                  <a:chExt cx="310" cy="60"/>
                </a:xfrm>
              </p:grpSpPr>
              <p:sp>
                <p:nvSpPr>
                  <p:cNvPr id="30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07" name="Line 140"/>
                <p:cNvSpPr>
                  <a:spLocks noChangeShapeType="1"/>
                </p:cNvSpPr>
                <p:nvPr/>
              </p:nvSpPr>
              <p:spPr bwMode="auto">
                <a:xfrm>
                  <a:off x="2358" y="1360"/>
                  <a:ext cx="0" cy="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 name="Line 141"/>
                <p:cNvSpPr>
                  <a:spLocks noChangeShapeType="1"/>
                </p:cNvSpPr>
                <p:nvPr/>
              </p:nvSpPr>
              <p:spPr bwMode="auto">
                <a:xfrm>
                  <a:off x="290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230" name="Straight Connector 419"/>
              <p:cNvCxnSpPr>
                <a:cxnSpLocks noChangeShapeType="1"/>
              </p:cNvCxnSpPr>
              <p:nvPr/>
            </p:nvCxnSpPr>
            <p:spPr bwMode="auto">
              <a:xfrm>
                <a:off x="9055401" y="2220819"/>
                <a:ext cx="975377" cy="13653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1" name="Straight Connector 420"/>
              <p:cNvCxnSpPr>
                <a:cxnSpLocks noChangeShapeType="1"/>
              </p:cNvCxnSpPr>
              <p:nvPr/>
            </p:nvCxnSpPr>
            <p:spPr bwMode="auto">
              <a:xfrm>
                <a:off x="9522191" y="2583188"/>
                <a:ext cx="120745" cy="8339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2" name="Straight Connector 421"/>
              <p:cNvCxnSpPr>
                <a:cxnSpLocks noChangeShapeType="1"/>
              </p:cNvCxnSpPr>
              <p:nvPr/>
            </p:nvCxnSpPr>
            <p:spPr bwMode="auto">
              <a:xfrm flipV="1">
                <a:off x="9323081" y="2786992"/>
                <a:ext cx="243358" cy="456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3" name="Straight Connector 422"/>
              <p:cNvCxnSpPr>
                <a:cxnSpLocks noChangeShapeType="1"/>
              </p:cNvCxnSpPr>
              <p:nvPr/>
            </p:nvCxnSpPr>
            <p:spPr bwMode="auto">
              <a:xfrm flipV="1">
                <a:off x="9028147" y="2611644"/>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4" name="Straight Connector 423"/>
              <p:cNvCxnSpPr>
                <a:cxnSpLocks noChangeShapeType="1"/>
              </p:cNvCxnSpPr>
              <p:nvPr/>
            </p:nvCxnSpPr>
            <p:spPr bwMode="auto">
              <a:xfrm flipV="1">
                <a:off x="8729859" y="2909476"/>
                <a:ext cx="192778" cy="10958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5" name="Straight Connector 424"/>
              <p:cNvCxnSpPr>
                <a:cxnSpLocks noChangeShapeType="1"/>
              </p:cNvCxnSpPr>
              <p:nvPr/>
            </p:nvCxnSpPr>
            <p:spPr bwMode="auto">
              <a:xfrm flipV="1">
                <a:off x="9537887" y="2836224"/>
                <a:ext cx="252969" cy="252942"/>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6" name="Straight Connector 425"/>
              <p:cNvCxnSpPr>
                <a:cxnSpLocks noChangeShapeType="1"/>
              </p:cNvCxnSpPr>
              <p:nvPr/>
            </p:nvCxnSpPr>
            <p:spPr bwMode="auto">
              <a:xfrm flipH="1" flipV="1">
                <a:off x="10029359" y="2822067"/>
                <a:ext cx="354959" cy="12439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7" name="Straight Connector 426"/>
              <p:cNvCxnSpPr>
                <a:cxnSpLocks noChangeShapeType="1"/>
              </p:cNvCxnSpPr>
              <p:nvPr/>
            </p:nvCxnSpPr>
            <p:spPr bwMode="auto">
              <a:xfrm flipV="1">
                <a:off x="10015190" y="2475242"/>
                <a:ext cx="283363" cy="19566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cxnSp>
            <p:nvCxnSpPr>
              <p:cNvPr id="238" name="Straight Connector 427"/>
              <p:cNvCxnSpPr>
                <a:cxnSpLocks noChangeShapeType="1"/>
              </p:cNvCxnSpPr>
              <p:nvPr/>
            </p:nvCxnSpPr>
            <p:spPr bwMode="auto">
              <a:xfrm flipH="1" flipV="1">
                <a:off x="8791902" y="2345614"/>
                <a:ext cx="410984" cy="8718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cxnSp>
          <p:sp>
            <p:nvSpPr>
              <p:cNvPr id="239" name="TextBox 428"/>
              <p:cNvSpPr txBox="1">
                <a:spLocks noChangeArrowheads="1"/>
              </p:cNvSpPr>
              <p:nvPr/>
            </p:nvSpPr>
            <p:spPr bwMode="auto">
              <a:xfrm>
                <a:off x="7958081" y="2471292"/>
                <a:ext cx="926532" cy="469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ISP B</a:t>
                </a:r>
              </a:p>
            </p:txBody>
          </p:sp>
          <p:grpSp>
            <p:nvGrpSpPr>
              <p:cNvPr id="240" name="Group 133"/>
              <p:cNvGrpSpPr>
                <a:grpSpLocks/>
              </p:cNvGrpSpPr>
              <p:nvPr/>
            </p:nvGrpSpPr>
            <p:grpSpPr bwMode="auto">
              <a:xfrm>
                <a:off x="9555206" y="2650627"/>
                <a:ext cx="532759" cy="184809"/>
                <a:chOff x="2356" y="1300"/>
                <a:chExt cx="555" cy="194"/>
              </a:xfrm>
            </p:grpSpPr>
            <p:sp>
              <p:nvSpPr>
                <p:cNvPr id="29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9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9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98" name="Group 137"/>
                <p:cNvGrpSpPr>
                  <a:grpSpLocks/>
                </p:cNvGrpSpPr>
                <p:nvPr/>
              </p:nvGrpSpPr>
              <p:grpSpPr bwMode="auto">
                <a:xfrm>
                  <a:off x="2468" y="1332"/>
                  <a:ext cx="310" cy="60"/>
                  <a:chOff x="2468" y="1332"/>
                  <a:chExt cx="310" cy="60"/>
                </a:xfrm>
              </p:grpSpPr>
              <p:sp>
                <p:nvSpPr>
                  <p:cNvPr id="30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9" name="Line 140"/>
                <p:cNvSpPr>
                  <a:spLocks noChangeShapeType="1"/>
                </p:cNvSpPr>
                <p:nvPr/>
              </p:nvSpPr>
              <p:spPr bwMode="auto">
                <a:xfrm>
                  <a:off x="2358" y="1360"/>
                  <a:ext cx="0" cy="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0" name="Line 141"/>
                <p:cNvSpPr>
                  <a:spLocks noChangeShapeType="1"/>
                </p:cNvSpPr>
                <p:nvPr/>
              </p:nvSpPr>
              <p:spPr bwMode="auto">
                <a:xfrm>
                  <a:off x="2907" y="1362"/>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1" name="Group 133"/>
              <p:cNvGrpSpPr>
                <a:grpSpLocks/>
              </p:cNvGrpSpPr>
              <p:nvPr/>
            </p:nvGrpSpPr>
            <p:grpSpPr bwMode="auto">
              <a:xfrm>
                <a:off x="8772607" y="2725609"/>
                <a:ext cx="532759" cy="184809"/>
                <a:chOff x="2356" y="1300"/>
                <a:chExt cx="555" cy="194"/>
              </a:xfrm>
            </p:grpSpPr>
            <p:sp>
              <p:nvSpPr>
                <p:cNvPr id="28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8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8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90" name="Group 137"/>
                <p:cNvGrpSpPr>
                  <a:grpSpLocks/>
                </p:cNvGrpSpPr>
                <p:nvPr/>
              </p:nvGrpSpPr>
              <p:grpSpPr bwMode="auto">
                <a:xfrm>
                  <a:off x="2468" y="1332"/>
                  <a:ext cx="310" cy="60"/>
                  <a:chOff x="2468" y="1332"/>
                  <a:chExt cx="310" cy="60"/>
                </a:xfrm>
              </p:grpSpPr>
              <p:sp>
                <p:nvSpPr>
                  <p:cNvPr id="29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1" name="Line 140"/>
                <p:cNvSpPr>
                  <a:spLocks noChangeShapeType="1"/>
                </p:cNvSpPr>
                <p:nvPr/>
              </p:nvSpPr>
              <p:spPr bwMode="auto">
                <a:xfrm>
                  <a:off x="2357" y="1360"/>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2" name="Line 141"/>
                <p:cNvSpPr>
                  <a:spLocks noChangeShapeType="1"/>
                </p:cNvSpPr>
                <p:nvPr/>
              </p:nvSpPr>
              <p:spPr bwMode="auto">
                <a:xfrm>
                  <a:off x="2908" y="1362"/>
                  <a:ext cx="0" cy="8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2" name="Group 133"/>
              <p:cNvGrpSpPr>
                <a:grpSpLocks/>
              </p:cNvGrpSpPr>
              <p:nvPr/>
            </p:nvGrpSpPr>
            <p:grpSpPr bwMode="auto">
              <a:xfrm>
                <a:off x="9060908" y="2428111"/>
                <a:ext cx="532759" cy="184809"/>
                <a:chOff x="2356" y="1300"/>
                <a:chExt cx="555" cy="194"/>
              </a:xfrm>
            </p:grpSpPr>
            <p:sp>
              <p:nvSpPr>
                <p:cNvPr id="27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8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8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82" name="Group 137"/>
                <p:cNvGrpSpPr>
                  <a:grpSpLocks/>
                </p:cNvGrpSpPr>
                <p:nvPr/>
              </p:nvGrpSpPr>
              <p:grpSpPr bwMode="auto">
                <a:xfrm>
                  <a:off x="2468" y="1332"/>
                  <a:ext cx="310" cy="60"/>
                  <a:chOff x="2468" y="1332"/>
                  <a:chExt cx="310" cy="60"/>
                </a:xfrm>
              </p:grpSpPr>
              <p:sp>
                <p:nvSpPr>
                  <p:cNvPr id="285"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83"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4"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3" name="Group 133"/>
              <p:cNvGrpSpPr>
                <a:grpSpLocks/>
              </p:cNvGrpSpPr>
              <p:nvPr/>
            </p:nvGrpSpPr>
            <p:grpSpPr bwMode="auto">
              <a:xfrm>
                <a:off x="10005281" y="2289952"/>
                <a:ext cx="532759" cy="184809"/>
                <a:chOff x="2356" y="1300"/>
                <a:chExt cx="555" cy="194"/>
              </a:xfrm>
            </p:grpSpPr>
            <p:sp>
              <p:nvSpPr>
                <p:cNvPr id="271"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72"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73"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74" name="Group 137"/>
                <p:cNvGrpSpPr>
                  <a:grpSpLocks/>
                </p:cNvGrpSpPr>
                <p:nvPr/>
              </p:nvGrpSpPr>
              <p:grpSpPr bwMode="auto">
                <a:xfrm>
                  <a:off x="2468" y="1332"/>
                  <a:ext cx="310" cy="60"/>
                  <a:chOff x="2468" y="1332"/>
                  <a:chExt cx="310" cy="60"/>
                </a:xfrm>
              </p:grpSpPr>
              <p:sp>
                <p:nvSpPr>
                  <p:cNvPr id="277"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75"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4" name="Group 133"/>
              <p:cNvGrpSpPr>
                <a:grpSpLocks/>
              </p:cNvGrpSpPr>
              <p:nvPr/>
            </p:nvGrpSpPr>
            <p:grpSpPr bwMode="auto">
              <a:xfrm>
                <a:off x="10232661" y="2882876"/>
                <a:ext cx="532759" cy="184809"/>
                <a:chOff x="2356" y="1300"/>
                <a:chExt cx="555" cy="194"/>
              </a:xfrm>
            </p:grpSpPr>
            <p:sp>
              <p:nvSpPr>
                <p:cNvPr id="263"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64"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65"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66" name="Group 137"/>
                <p:cNvGrpSpPr>
                  <a:grpSpLocks/>
                </p:cNvGrpSpPr>
                <p:nvPr/>
              </p:nvGrpSpPr>
              <p:grpSpPr bwMode="auto">
                <a:xfrm>
                  <a:off x="2468" y="1332"/>
                  <a:ext cx="310" cy="60"/>
                  <a:chOff x="2468" y="1332"/>
                  <a:chExt cx="310" cy="60"/>
                </a:xfrm>
              </p:grpSpPr>
              <p:sp>
                <p:nvSpPr>
                  <p:cNvPr id="269"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67"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5" name="Group 133"/>
              <p:cNvGrpSpPr>
                <a:grpSpLocks/>
              </p:cNvGrpSpPr>
              <p:nvPr/>
            </p:nvGrpSpPr>
            <p:grpSpPr bwMode="auto">
              <a:xfrm>
                <a:off x="9330660" y="3072767"/>
                <a:ext cx="532759" cy="184809"/>
                <a:chOff x="2356" y="1300"/>
                <a:chExt cx="555" cy="194"/>
              </a:xfrm>
            </p:grpSpPr>
            <p:sp>
              <p:nvSpPr>
                <p:cNvPr id="25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5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5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8" name="Group 137"/>
                <p:cNvGrpSpPr>
                  <a:grpSpLocks/>
                </p:cNvGrpSpPr>
                <p:nvPr/>
              </p:nvGrpSpPr>
              <p:grpSpPr bwMode="auto">
                <a:xfrm>
                  <a:off x="2468" y="1332"/>
                  <a:ext cx="310" cy="60"/>
                  <a:chOff x="2468" y="1332"/>
                  <a:chExt cx="310" cy="60"/>
                </a:xfrm>
              </p:grpSpPr>
              <p:sp>
                <p:nvSpPr>
                  <p:cNvPr id="261"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59" name="Line 140"/>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0"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6" name="Group 133"/>
              <p:cNvGrpSpPr>
                <a:grpSpLocks/>
              </p:cNvGrpSpPr>
              <p:nvPr/>
            </p:nvGrpSpPr>
            <p:grpSpPr bwMode="auto">
              <a:xfrm>
                <a:off x="8438032" y="3018963"/>
                <a:ext cx="532759" cy="184809"/>
                <a:chOff x="2356" y="1300"/>
                <a:chExt cx="555" cy="194"/>
              </a:xfrm>
            </p:grpSpPr>
            <p:sp>
              <p:nvSpPr>
                <p:cNvPr id="24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4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4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0" name="Group 137"/>
                <p:cNvGrpSpPr>
                  <a:grpSpLocks/>
                </p:cNvGrpSpPr>
                <p:nvPr/>
              </p:nvGrpSpPr>
              <p:grpSpPr bwMode="auto">
                <a:xfrm>
                  <a:off x="2468" y="1332"/>
                  <a:ext cx="310" cy="60"/>
                  <a:chOff x="2468" y="1332"/>
                  <a:chExt cx="310" cy="60"/>
                </a:xfrm>
              </p:grpSpPr>
              <p:sp>
                <p:nvSpPr>
                  <p:cNvPr id="253" name="Freeform 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51" name="Line 140"/>
                <p:cNvSpPr>
                  <a:spLocks noChangeShapeType="1"/>
                </p:cNvSpPr>
                <p:nvPr/>
              </p:nvSpPr>
              <p:spPr bwMode="auto">
                <a:xfrm>
                  <a:off x="2358"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2" name="Line 141"/>
                <p:cNvSpPr>
                  <a:spLocks noChangeShapeType="1"/>
                </p:cNvSpPr>
                <p:nvPr/>
              </p:nvSpPr>
              <p:spPr bwMode="auto">
                <a:xfrm>
                  <a:off x="2908"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cxnSp>
          <p:nvCxnSpPr>
            <p:cNvPr id="311" name="Straight Connector 12"/>
            <p:cNvCxnSpPr>
              <a:cxnSpLocks noChangeShapeType="1"/>
            </p:cNvCxnSpPr>
            <p:nvPr/>
          </p:nvCxnSpPr>
          <p:spPr bwMode="auto">
            <a:xfrm>
              <a:off x="2382838" y="2609850"/>
              <a:ext cx="238125" cy="261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2" name="Straight Connector 500"/>
            <p:cNvCxnSpPr>
              <a:cxnSpLocks noChangeShapeType="1"/>
            </p:cNvCxnSpPr>
            <p:nvPr/>
          </p:nvCxnSpPr>
          <p:spPr bwMode="auto">
            <a:xfrm>
              <a:off x="1455738" y="2990850"/>
              <a:ext cx="38100" cy="3095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3" name="Straight Connector 501"/>
            <p:cNvCxnSpPr>
              <a:cxnSpLocks noChangeShapeType="1"/>
            </p:cNvCxnSpPr>
            <p:nvPr/>
          </p:nvCxnSpPr>
          <p:spPr bwMode="auto">
            <a:xfrm>
              <a:off x="1235075" y="3271838"/>
              <a:ext cx="123825" cy="212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4" name="Straight Connector 502"/>
            <p:cNvCxnSpPr>
              <a:cxnSpLocks noChangeShapeType="1"/>
            </p:cNvCxnSpPr>
            <p:nvPr/>
          </p:nvCxnSpPr>
          <p:spPr bwMode="auto">
            <a:xfrm>
              <a:off x="3916363" y="2411413"/>
              <a:ext cx="307975" cy="5730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5" name="Straight Connector 503"/>
            <p:cNvCxnSpPr>
              <a:cxnSpLocks noChangeShapeType="1"/>
            </p:cNvCxnSpPr>
            <p:nvPr/>
          </p:nvCxnSpPr>
          <p:spPr bwMode="auto">
            <a:xfrm flipH="1">
              <a:off x="4425950" y="2389188"/>
              <a:ext cx="384175" cy="5794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6" name="Straight Connector 504"/>
            <p:cNvCxnSpPr>
              <a:cxnSpLocks noChangeShapeType="1"/>
            </p:cNvCxnSpPr>
            <p:nvPr/>
          </p:nvCxnSpPr>
          <p:spPr bwMode="auto">
            <a:xfrm>
              <a:off x="6770688" y="2900363"/>
              <a:ext cx="215900" cy="1046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7" name="Straight Connector 505"/>
            <p:cNvCxnSpPr>
              <a:cxnSpLocks noChangeShapeType="1"/>
            </p:cNvCxnSpPr>
            <p:nvPr/>
          </p:nvCxnSpPr>
          <p:spPr bwMode="auto">
            <a:xfrm flipH="1">
              <a:off x="7137400" y="3251200"/>
              <a:ext cx="241300" cy="692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8" name="Straight Connector 506"/>
            <p:cNvCxnSpPr>
              <a:cxnSpLocks noChangeShapeType="1"/>
            </p:cNvCxnSpPr>
            <p:nvPr/>
          </p:nvCxnSpPr>
          <p:spPr bwMode="auto">
            <a:xfrm flipH="1">
              <a:off x="7483475" y="4229100"/>
              <a:ext cx="541338" cy="2492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19" name="Straight Connector 507"/>
            <p:cNvCxnSpPr>
              <a:cxnSpLocks noChangeShapeType="1"/>
            </p:cNvCxnSpPr>
            <p:nvPr/>
          </p:nvCxnSpPr>
          <p:spPr bwMode="auto">
            <a:xfrm flipH="1" flipV="1">
              <a:off x="7454900" y="4573588"/>
              <a:ext cx="796925" cy="614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0" name="Straight Connector 508"/>
            <p:cNvCxnSpPr>
              <a:cxnSpLocks noChangeShapeType="1"/>
            </p:cNvCxnSpPr>
            <p:nvPr/>
          </p:nvCxnSpPr>
          <p:spPr bwMode="auto">
            <a:xfrm flipH="1" flipV="1">
              <a:off x="6496050" y="4722813"/>
              <a:ext cx="1047750" cy="966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1" name="Straight Connector 509"/>
            <p:cNvCxnSpPr>
              <a:cxnSpLocks noChangeShapeType="1"/>
            </p:cNvCxnSpPr>
            <p:nvPr/>
          </p:nvCxnSpPr>
          <p:spPr bwMode="auto">
            <a:xfrm flipH="1" flipV="1">
              <a:off x="5084763" y="5684838"/>
              <a:ext cx="520700" cy="1698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2" name="Straight Connector 510"/>
            <p:cNvCxnSpPr>
              <a:cxnSpLocks noChangeShapeType="1"/>
            </p:cNvCxnSpPr>
            <p:nvPr/>
          </p:nvCxnSpPr>
          <p:spPr bwMode="auto">
            <a:xfrm flipH="1" flipV="1">
              <a:off x="4068763" y="5045075"/>
              <a:ext cx="371475" cy="973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3" name="Straight Connector 511"/>
            <p:cNvCxnSpPr>
              <a:cxnSpLocks noChangeShapeType="1"/>
            </p:cNvCxnSpPr>
            <p:nvPr/>
          </p:nvCxnSpPr>
          <p:spPr bwMode="auto">
            <a:xfrm flipV="1">
              <a:off x="3389313" y="5689600"/>
              <a:ext cx="306387" cy="165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4" name="Straight Connector 512"/>
            <p:cNvCxnSpPr>
              <a:cxnSpLocks noChangeShapeType="1"/>
            </p:cNvCxnSpPr>
            <p:nvPr/>
          </p:nvCxnSpPr>
          <p:spPr bwMode="auto">
            <a:xfrm flipV="1">
              <a:off x="1790700" y="5160963"/>
              <a:ext cx="401638" cy="209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5" name="Straight Connector 513"/>
            <p:cNvCxnSpPr>
              <a:cxnSpLocks noChangeShapeType="1"/>
            </p:cNvCxnSpPr>
            <p:nvPr/>
          </p:nvCxnSpPr>
          <p:spPr bwMode="auto">
            <a:xfrm flipV="1">
              <a:off x="1179513" y="4467225"/>
              <a:ext cx="227012" cy="2825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26" name="Straight Connector 514"/>
            <p:cNvCxnSpPr>
              <a:cxnSpLocks noChangeShapeType="1"/>
            </p:cNvCxnSpPr>
            <p:nvPr/>
          </p:nvCxnSpPr>
          <p:spPr bwMode="auto">
            <a:xfrm flipV="1">
              <a:off x="1155700" y="4368800"/>
              <a:ext cx="203200" cy="7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nvGrpSpPr>
            <p:cNvPr id="327" name="Group 20"/>
            <p:cNvGrpSpPr>
              <a:grpSpLocks/>
            </p:cNvGrpSpPr>
            <p:nvPr/>
          </p:nvGrpSpPr>
          <p:grpSpPr bwMode="auto">
            <a:xfrm>
              <a:off x="4713288" y="2871788"/>
              <a:ext cx="2117725" cy="1082675"/>
              <a:chOff x="4712800" y="2871032"/>
              <a:chExt cx="2117908" cy="1082781"/>
            </a:xfrm>
          </p:grpSpPr>
          <p:grpSp>
            <p:nvGrpSpPr>
              <p:cNvPr id="328" name="Group 16"/>
              <p:cNvGrpSpPr>
                <a:grpSpLocks/>
              </p:cNvGrpSpPr>
              <p:nvPr/>
            </p:nvGrpSpPr>
            <p:grpSpPr bwMode="auto">
              <a:xfrm>
                <a:off x="5677190" y="2871032"/>
                <a:ext cx="530938" cy="338554"/>
                <a:chOff x="5573768" y="2726239"/>
                <a:chExt cx="530938" cy="338554"/>
              </a:xfrm>
            </p:grpSpPr>
            <p:sp>
              <p:nvSpPr>
                <p:cNvPr id="331" name="Oval 14"/>
                <p:cNvSpPr>
                  <a:spLocks noChangeArrowheads="1"/>
                </p:cNvSpPr>
                <p:nvPr/>
              </p:nvSpPr>
              <p:spPr bwMode="auto">
                <a:xfrm>
                  <a:off x="5573768" y="2751297"/>
                  <a:ext cx="528092" cy="304800"/>
                </a:xfrm>
                <a:prstGeom prst="ellipse">
                  <a:avLst/>
                </a:prstGeom>
                <a:solidFill>
                  <a:srgbClr val="0000FF"/>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332" name="TextBox 15"/>
                <p:cNvSpPr txBox="1">
                  <a:spLocks noChangeArrowheads="1"/>
                </p:cNvSpPr>
                <p:nvPr/>
              </p:nvSpPr>
              <p:spPr bwMode="auto">
                <a:xfrm>
                  <a:off x="5593027" y="2726239"/>
                  <a:ext cx="5116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1600">
                      <a:solidFill>
                        <a:schemeClr val="bg1"/>
                      </a:solidFill>
                      <a:latin typeface="Arial" charset="0"/>
                    </a:rPr>
                    <a:t>IXP</a:t>
                  </a:r>
                </a:p>
              </p:txBody>
            </p:sp>
          </p:grpSp>
          <p:cxnSp>
            <p:nvCxnSpPr>
              <p:cNvPr id="329" name="Straight Connector 18"/>
              <p:cNvCxnSpPr>
                <a:cxnSpLocks noChangeShapeType="1"/>
              </p:cNvCxnSpPr>
              <p:nvPr/>
            </p:nvCxnSpPr>
            <p:spPr bwMode="auto">
              <a:xfrm>
                <a:off x="4712800" y="3050554"/>
                <a:ext cx="964390" cy="2689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30" name="Straight Connector 516"/>
              <p:cNvCxnSpPr>
                <a:cxnSpLocks noChangeShapeType="1"/>
              </p:cNvCxnSpPr>
              <p:nvPr/>
            </p:nvCxnSpPr>
            <p:spPr bwMode="auto">
              <a:xfrm>
                <a:off x="6139092" y="3168890"/>
                <a:ext cx="691616" cy="784923"/>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grpSp>
          <p:nvGrpSpPr>
            <p:cNvPr id="333" name="Group 39937"/>
            <p:cNvGrpSpPr>
              <a:grpSpLocks/>
            </p:cNvGrpSpPr>
            <p:nvPr/>
          </p:nvGrpSpPr>
          <p:grpSpPr bwMode="auto">
            <a:xfrm>
              <a:off x="3692525" y="3789363"/>
              <a:ext cx="1538288" cy="585787"/>
              <a:chOff x="3692946" y="3789212"/>
              <a:chExt cx="1537885" cy="585306"/>
            </a:xfrm>
          </p:grpSpPr>
          <p:cxnSp>
            <p:nvCxnSpPr>
              <p:cNvPr id="334" name="Straight Connector 515"/>
              <p:cNvCxnSpPr>
                <a:cxnSpLocks noChangeShapeType="1"/>
              </p:cNvCxnSpPr>
              <p:nvPr/>
            </p:nvCxnSpPr>
            <p:spPr bwMode="auto">
              <a:xfrm flipV="1">
                <a:off x="3833272" y="4233204"/>
                <a:ext cx="190444" cy="141314"/>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nvGrpSpPr>
              <p:cNvPr id="335" name="Group 518"/>
              <p:cNvGrpSpPr>
                <a:grpSpLocks/>
              </p:cNvGrpSpPr>
              <p:nvPr/>
            </p:nvGrpSpPr>
            <p:grpSpPr bwMode="auto">
              <a:xfrm>
                <a:off x="3932901" y="3934211"/>
                <a:ext cx="530938" cy="338554"/>
                <a:chOff x="5573768" y="2726239"/>
                <a:chExt cx="530938" cy="338554"/>
              </a:xfrm>
            </p:grpSpPr>
            <p:sp>
              <p:nvSpPr>
                <p:cNvPr id="338" name="Oval 521"/>
                <p:cNvSpPr>
                  <a:spLocks noChangeArrowheads="1"/>
                </p:cNvSpPr>
                <p:nvPr/>
              </p:nvSpPr>
              <p:spPr bwMode="auto">
                <a:xfrm>
                  <a:off x="5573768" y="2751297"/>
                  <a:ext cx="528092" cy="304800"/>
                </a:xfrm>
                <a:prstGeom prst="ellipse">
                  <a:avLst/>
                </a:prstGeom>
                <a:solidFill>
                  <a:srgbClr val="0000FF"/>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339" name="TextBox 522"/>
                <p:cNvSpPr txBox="1">
                  <a:spLocks noChangeArrowheads="1"/>
                </p:cNvSpPr>
                <p:nvPr/>
              </p:nvSpPr>
              <p:spPr bwMode="auto">
                <a:xfrm>
                  <a:off x="5593027" y="2726239"/>
                  <a:ext cx="5116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1600">
                      <a:solidFill>
                        <a:schemeClr val="bg1"/>
                      </a:solidFill>
                      <a:latin typeface="Arial" charset="0"/>
                    </a:rPr>
                    <a:t>IXP</a:t>
                  </a:r>
                </a:p>
              </p:txBody>
            </p:sp>
          </p:grpSp>
          <p:cxnSp>
            <p:nvCxnSpPr>
              <p:cNvPr id="336" name="Straight Connector 519"/>
              <p:cNvCxnSpPr>
                <a:cxnSpLocks noChangeShapeType="1"/>
              </p:cNvCxnSpPr>
              <p:nvPr/>
            </p:nvCxnSpPr>
            <p:spPr bwMode="auto">
              <a:xfrm flipV="1">
                <a:off x="4460993" y="3953654"/>
                <a:ext cx="769838" cy="15801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37" name="Straight Connector 520"/>
              <p:cNvCxnSpPr>
                <a:cxnSpLocks noChangeShapeType="1"/>
              </p:cNvCxnSpPr>
              <p:nvPr/>
            </p:nvCxnSpPr>
            <p:spPr bwMode="auto">
              <a:xfrm>
                <a:off x="3692946" y="3789212"/>
                <a:ext cx="342738" cy="204847"/>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grpSp>
          <p:nvGrpSpPr>
            <p:cNvPr id="340" name="Group 39939"/>
            <p:cNvGrpSpPr>
              <a:grpSpLocks/>
            </p:cNvGrpSpPr>
            <p:nvPr/>
          </p:nvGrpSpPr>
          <p:grpSpPr bwMode="auto">
            <a:xfrm>
              <a:off x="2406650" y="3633786"/>
              <a:ext cx="2901950" cy="1296989"/>
              <a:chOff x="2407287" y="3633039"/>
              <a:chExt cx="2900648" cy="1297687"/>
            </a:xfrm>
          </p:grpSpPr>
          <p:cxnSp>
            <p:nvCxnSpPr>
              <p:cNvPr id="341" name="Straight Connector 7"/>
              <p:cNvCxnSpPr>
                <a:cxnSpLocks noChangeShapeType="1"/>
              </p:cNvCxnSpPr>
              <p:nvPr/>
            </p:nvCxnSpPr>
            <p:spPr bwMode="auto">
              <a:xfrm>
                <a:off x="4876256" y="3633041"/>
                <a:ext cx="431679" cy="222499"/>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42" name="Straight Connector 415"/>
              <p:cNvCxnSpPr>
                <a:cxnSpLocks noChangeShapeType="1"/>
              </p:cNvCxnSpPr>
              <p:nvPr/>
            </p:nvCxnSpPr>
            <p:spPr bwMode="auto">
              <a:xfrm flipH="1">
                <a:off x="2407287" y="3753131"/>
                <a:ext cx="282429" cy="511372"/>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43" name="Straight Connector 523"/>
              <p:cNvCxnSpPr>
                <a:cxnSpLocks noChangeShapeType="1"/>
              </p:cNvCxnSpPr>
              <p:nvPr/>
            </p:nvCxnSpPr>
            <p:spPr bwMode="auto">
              <a:xfrm flipV="1">
                <a:off x="4307545" y="4626270"/>
                <a:ext cx="843636" cy="304456"/>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grpSp>
        <p:sp>
          <p:nvSpPr>
            <p:cNvPr id="344" name="Oval 6"/>
            <p:cNvSpPr>
              <a:spLocks noChangeArrowheads="1"/>
            </p:cNvSpPr>
            <p:nvPr/>
          </p:nvSpPr>
          <p:spPr bwMode="auto">
            <a:xfrm>
              <a:off x="3340100" y="5359400"/>
              <a:ext cx="2044700" cy="381000"/>
            </a:xfrm>
            <a:prstGeom prst="ellipse">
              <a:avLst/>
            </a:prstGeom>
            <a:solidFill>
              <a:srgbClr val="FFFF00"/>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345" name="TextBox 9"/>
            <p:cNvSpPr txBox="1">
              <a:spLocks noChangeArrowheads="1"/>
            </p:cNvSpPr>
            <p:nvPr/>
          </p:nvSpPr>
          <p:spPr bwMode="auto">
            <a:xfrm>
              <a:off x="3556000" y="5334000"/>
              <a:ext cx="1587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i="1">
                  <a:latin typeface="Arial" charset="0"/>
                </a:rPr>
                <a:t>regional net</a:t>
              </a:r>
            </a:p>
          </p:txBody>
        </p:sp>
        <p:sp>
          <p:nvSpPr>
            <p:cNvPr id="346" name="Oval 517"/>
            <p:cNvSpPr>
              <a:spLocks noChangeArrowheads="1"/>
            </p:cNvSpPr>
            <p:nvPr/>
          </p:nvSpPr>
          <p:spPr bwMode="auto">
            <a:xfrm rot="5400000">
              <a:off x="867569" y="3736182"/>
              <a:ext cx="1252537" cy="381000"/>
            </a:xfrm>
            <a:prstGeom prst="ellipse">
              <a:avLst/>
            </a:prstGeom>
            <a:solidFill>
              <a:srgbClr val="FFFF00"/>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cxnSp>
          <p:nvCxnSpPr>
            <p:cNvPr id="347" name="Straight Connector 39941"/>
            <p:cNvCxnSpPr>
              <a:cxnSpLocks noChangeShapeType="1"/>
            </p:cNvCxnSpPr>
            <p:nvPr/>
          </p:nvCxnSpPr>
          <p:spPr bwMode="auto">
            <a:xfrm flipV="1">
              <a:off x="1684338" y="3654425"/>
              <a:ext cx="758825" cy="2730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48" name="Straight Connector 524"/>
            <p:cNvCxnSpPr>
              <a:cxnSpLocks noChangeShapeType="1"/>
            </p:cNvCxnSpPr>
            <p:nvPr/>
          </p:nvCxnSpPr>
          <p:spPr bwMode="auto">
            <a:xfrm>
              <a:off x="1685925" y="4111625"/>
              <a:ext cx="466725"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49" name="Oval 11"/>
            <p:cNvSpPr>
              <a:spLocks noChangeArrowheads="1"/>
            </p:cNvSpPr>
            <p:nvPr/>
          </p:nvSpPr>
          <p:spPr bwMode="auto">
            <a:xfrm>
              <a:off x="1866900" y="3429000"/>
              <a:ext cx="6096000" cy="673100"/>
            </a:xfrm>
            <a:prstGeom prst="ellipse">
              <a:avLst/>
            </a:prstGeom>
            <a:solidFill>
              <a:srgbClr val="FF6600">
                <a:alpha val="70195"/>
              </a:srgbClr>
            </a:solidFill>
            <a:ln w="9525">
              <a:solidFill>
                <a:schemeClr val="tx1"/>
              </a:solidFill>
              <a:round/>
              <a:headEnd/>
              <a:tailEnd/>
            </a:ln>
          </p:spPr>
          <p:txBody>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350" name="TextBox 13"/>
            <p:cNvSpPr txBox="1">
              <a:spLocks noChangeArrowheads="1"/>
            </p:cNvSpPr>
            <p:nvPr/>
          </p:nvSpPr>
          <p:spPr bwMode="auto">
            <a:xfrm>
              <a:off x="3113088" y="3541713"/>
              <a:ext cx="3627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400" i="1">
                  <a:solidFill>
                    <a:schemeClr val="bg1"/>
                  </a:solidFill>
                  <a:latin typeface="Arial" charset="0"/>
                </a:rPr>
                <a:t>Content provider network</a:t>
              </a:r>
            </a:p>
          </p:txBody>
        </p:sp>
        <p:cxnSp>
          <p:nvCxnSpPr>
            <p:cNvPr id="351" name="Straight Connector 19"/>
            <p:cNvCxnSpPr>
              <a:cxnSpLocks noChangeShapeType="1"/>
            </p:cNvCxnSpPr>
            <p:nvPr/>
          </p:nvCxnSpPr>
          <p:spPr bwMode="auto">
            <a:xfrm flipH="1">
              <a:off x="6540500" y="2867025"/>
              <a:ext cx="150813"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52" name="Straight Connector 525"/>
            <p:cNvCxnSpPr>
              <a:cxnSpLocks noChangeShapeType="1"/>
            </p:cNvCxnSpPr>
            <p:nvPr/>
          </p:nvCxnSpPr>
          <p:spPr bwMode="auto">
            <a:xfrm flipH="1">
              <a:off x="7070725" y="3221038"/>
              <a:ext cx="142875" cy="3063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53" name="Straight Connector 526"/>
            <p:cNvCxnSpPr>
              <a:cxnSpLocks noChangeShapeType="1"/>
            </p:cNvCxnSpPr>
            <p:nvPr/>
          </p:nvCxnSpPr>
          <p:spPr bwMode="auto">
            <a:xfrm flipH="1">
              <a:off x="5773738" y="3205163"/>
              <a:ext cx="111125" cy="24447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54" name="Straight Connector 527"/>
            <p:cNvCxnSpPr>
              <a:cxnSpLocks noChangeShapeType="1"/>
            </p:cNvCxnSpPr>
            <p:nvPr/>
          </p:nvCxnSpPr>
          <p:spPr bwMode="auto">
            <a:xfrm>
              <a:off x="2682875" y="3008313"/>
              <a:ext cx="76200" cy="519112"/>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55" name="Straight Connector 528"/>
            <p:cNvCxnSpPr>
              <a:cxnSpLocks noChangeShapeType="1"/>
            </p:cNvCxnSpPr>
            <p:nvPr/>
          </p:nvCxnSpPr>
          <p:spPr bwMode="auto">
            <a:xfrm>
              <a:off x="3413125" y="4049713"/>
              <a:ext cx="239713" cy="33972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cxnSp>
        <p:cxnSp>
          <p:nvCxnSpPr>
            <p:cNvPr id="356" name="Straight Connector 529"/>
            <p:cNvCxnSpPr>
              <a:cxnSpLocks noChangeShapeType="1"/>
            </p:cNvCxnSpPr>
            <p:nvPr/>
          </p:nvCxnSpPr>
          <p:spPr bwMode="auto">
            <a:xfrm>
              <a:off x="2303463" y="2651125"/>
              <a:ext cx="14287" cy="9413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57" name="Straight Connector 530"/>
            <p:cNvCxnSpPr>
              <a:cxnSpLocks noChangeShapeType="1"/>
            </p:cNvCxnSpPr>
            <p:nvPr/>
          </p:nvCxnSpPr>
          <p:spPr bwMode="auto">
            <a:xfrm flipH="1">
              <a:off x="1693863" y="3935413"/>
              <a:ext cx="528637" cy="1174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58" name="Straight Connector 531"/>
            <p:cNvCxnSpPr>
              <a:cxnSpLocks noChangeShapeType="1"/>
            </p:cNvCxnSpPr>
            <p:nvPr/>
          </p:nvCxnSpPr>
          <p:spPr bwMode="auto">
            <a:xfrm flipH="1" flipV="1">
              <a:off x="7713663" y="3903663"/>
              <a:ext cx="400050" cy="2825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59" name="Straight Connector 532"/>
            <p:cNvCxnSpPr>
              <a:cxnSpLocks noChangeShapeType="1"/>
            </p:cNvCxnSpPr>
            <p:nvPr/>
          </p:nvCxnSpPr>
          <p:spPr bwMode="auto">
            <a:xfrm flipH="1" flipV="1">
              <a:off x="7624763" y="3929063"/>
              <a:ext cx="628650" cy="12144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925899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Internet’s structure</a:t>
            </a:r>
          </a:p>
        </p:txBody>
      </p:sp>
      <p:sp>
        <p:nvSpPr>
          <p:cNvPr id="3" name="Content Placeholder 2"/>
          <p:cNvSpPr>
            <a:spLocks noGrp="1"/>
          </p:cNvSpPr>
          <p:nvPr>
            <p:ph idx="1"/>
          </p:nvPr>
        </p:nvSpPr>
        <p:spPr>
          <a:xfrm>
            <a:off x="263471" y="4921623"/>
            <a:ext cx="11639227" cy="1820139"/>
          </a:xfrm>
        </p:spPr>
        <p:txBody>
          <a:bodyPr>
            <a:normAutofit fontScale="85000" lnSpcReduction="20000"/>
          </a:bodyPr>
          <a:lstStyle/>
          <a:p>
            <a:pPr marL="0" indent="0">
              <a:buNone/>
            </a:pPr>
            <a:r>
              <a:rPr lang="en-US" dirty="0"/>
              <a:t>At the center are a few well-connected, large networks</a:t>
            </a:r>
          </a:p>
          <a:p>
            <a:r>
              <a:rPr lang="en-US" dirty="0">
                <a:solidFill>
                  <a:schemeClr val="accent6"/>
                </a:solidFill>
              </a:rPr>
              <a:t>Tier-1</a:t>
            </a:r>
            <a:r>
              <a:rPr lang="en-US" dirty="0"/>
              <a:t> commercial ISPs (e.g., Century Link, Verizon, AT&amp;T, China Telecom), national &amp; international coverage</a:t>
            </a:r>
          </a:p>
          <a:p>
            <a:r>
              <a:rPr lang="en-US" dirty="0"/>
              <a:t>Content provider networks (</a:t>
            </a:r>
            <a:r>
              <a:rPr lang="en-US" dirty="0" err="1"/>
              <a:t>e.g</a:t>
            </a:r>
            <a:r>
              <a:rPr lang="en-US" dirty="0"/>
              <a:t>, Google, Amazon): private network that connects its distributed data centers and connect to various ISPs.</a:t>
            </a:r>
          </a:p>
          <a:p>
            <a:endParaRPr lang="en-US" dirty="0"/>
          </a:p>
        </p:txBody>
      </p:sp>
      <p:grpSp>
        <p:nvGrpSpPr>
          <p:cNvPr id="4" name="Group 67"/>
          <p:cNvGrpSpPr>
            <a:grpSpLocks/>
          </p:cNvGrpSpPr>
          <p:nvPr/>
        </p:nvGrpSpPr>
        <p:grpSpPr bwMode="auto">
          <a:xfrm>
            <a:off x="2357410" y="896656"/>
            <a:ext cx="7451348" cy="3877049"/>
            <a:chOff x="1066800" y="1371600"/>
            <a:chExt cx="7194549" cy="3984625"/>
          </a:xfrm>
        </p:grpSpPr>
        <p:sp>
          <p:nvSpPr>
            <p:cNvPr id="5" name="Oval 76"/>
            <p:cNvSpPr>
              <a:spLocks noChangeArrowheads="1"/>
            </p:cNvSpPr>
            <p:nvPr/>
          </p:nvSpPr>
          <p:spPr bwMode="auto">
            <a:xfrm>
              <a:off x="19812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6" name="Oval 76"/>
            <p:cNvSpPr>
              <a:spLocks noChangeArrowheads="1"/>
            </p:cNvSpPr>
            <p:nvPr/>
          </p:nvSpPr>
          <p:spPr bwMode="auto">
            <a:xfrm>
              <a:off x="10668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7" name="Oval 76"/>
            <p:cNvSpPr>
              <a:spLocks noChangeArrowheads="1"/>
            </p:cNvSpPr>
            <p:nvPr/>
          </p:nvSpPr>
          <p:spPr bwMode="auto">
            <a:xfrm>
              <a:off x="56388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8" name="Oval 76"/>
            <p:cNvSpPr>
              <a:spLocks noChangeArrowheads="1"/>
            </p:cNvSpPr>
            <p:nvPr/>
          </p:nvSpPr>
          <p:spPr bwMode="auto">
            <a:xfrm>
              <a:off x="47244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9" name="Oval 76"/>
            <p:cNvSpPr>
              <a:spLocks noChangeArrowheads="1"/>
            </p:cNvSpPr>
            <p:nvPr/>
          </p:nvSpPr>
          <p:spPr bwMode="auto">
            <a:xfrm>
              <a:off x="38100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10" name="Oval 76"/>
            <p:cNvSpPr>
              <a:spLocks noChangeArrowheads="1"/>
            </p:cNvSpPr>
            <p:nvPr/>
          </p:nvSpPr>
          <p:spPr bwMode="auto">
            <a:xfrm>
              <a:off x="28956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11" name="Oval 76"/>
            <p:cNvSpPr>
              <a:spLocks noChangeArrowheads="1"/>
            </p:cNvSpPr>
            <p:nvPr/>
          </p:nvSpPr>
          <p:spPr bwMode="auto">
            <a:xfrm>
              <a:off x="65532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12" name="Oval 76"/>
            <p:cNvSpPr>
              <a:spLocks noChangeArrowheads="1"/>
            </p:cNvSpPr>
            <p:nvPr/>
          </p:nvSpPr>
          <p:spPr bwMode="auto">
            <a:xfrm>
              <a:off x="7467600" y="4724400"/>
              <a:ext cx="793749" cy="631825"/>
            </a:xfrm>
            <a:prstGeom prst="ellipse">
              <a:avLst/>
            </a:prstGeom>
            <a:solidFill>
              <a:srgbClr val="00FFFF"/>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1600">
                  <a:latin typeface="Arial" charset="0"/>
                </a:rPr>
                <a:t>access</a:t>
              </a:r>
            </a:p>
            <a:p>
              <a:pPr algn="ctr">
                <a:lnSpc>
                  <a:spcPct val="100000"/>
                </a:lnSpc>
                <a:spcBef>
                  <a:spcPct val="0"/>
                </a:spcBef>
                <a:buClrTx/>
                <a:buSzTx/>
                <a:buFontTx/>
                <a:buNone/>
              </a:pPr>
              <a:r>
                <a:rPr lang="en-US" altLang="en-US" sz="1600">
                  <a:latin typeface="Arial" charset="0"/>
                </a:rPr>
                <a:t>ISP</a:t>
              </a:r>
            </a:p>
          </p:txBody>
        </p:sp>
        <p:sp>
          <p:nvSpPr>
            <p:cNvPr id="13" name="Oval 33"/>
            <p:cNvSpPr>
              <a:spLocks noChangeArrowheads="1"/>
            </p:cNvSpPr>
            <p:nvPr/>
          </p:nvSpPr>
          <p:spPr bwMode="auto">
            <a:xfrm>
              <a:off x="2438400" y="3429000"/>
              <a:ext cx="1863725" cy="790575"/>
            </a:xfrm>
            <a:prstGeom prst="ellipse">
              <a:avLst/>
            </a:prstGeom>
            <a:solidFill>
              <a:schemeClr val="hlink"/>
            </a:soli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2400">
                  <a:solidFill>
                    <a:schemeClr val="bg1"/>
                  </a:solidFill>
                  <a:latin typeface="Arial" charset="0"/>
                </a:rPr>
                <a:t>Regional ISP</a:t>
              </a:r>
            </a:p>
          </p:txBody>
        </p:sp>
        <p:sp>
          <p:nvSpPr>
            <p:cNvPr id="14" name="Oval 33"/>
            <p:cNvSpPr>
              <a:spLocks noChangeArrowheads="1"/>
            </p:cNvSpPr>
            <p:nvPr/>
          </p:nvSpPr>
          <p:spPr bwMode="auto">
            <a:xfrm>
              <a:off x="4800600" y="3429000"/>
              <a:ext cx="1863725" cy="790575"/>
            </a:xfrm>
            <a:prstGeom prst="ellipse">
              <a:avLst/>
            </a:prstGeom>
            <a:solidFill>
              <a:schemeClr val="hlink"/>
            </a:soli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2400" dirty="0">
                  <a:solidFill>
                    <a:schemeClr val="bg1"/>
                  </a:solidFill>
                  <a:latin typeface="Arial" charset="0"/>
                </a:rPr>
                <a:t>Regional ISP</a:t>
              </a:r>
            </a:p>
          </p:txBody>
        </p:sp>
        <p:sp>
          <p:nvSpPr>
            <p:cNvPr id="15" name="Rectangle 14"/>
            <p:cNvSpPr/>
            <p:nvPr/>
          </p:nvSpPr>
          <p:spPr>
            <a:xfrm>
              <a:off x="2133157" y="2819400"/>
              <a:ext cx="609985" cy="457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IXP</a:t>
              </a:r>
            </a:p>
          </p:txBody>
        </p:sp>
        <p:sp>
          <p:nvSpPr>
            <p:cNvPr id="16" name="Rectangle 15"/>
            <p:cNvSpPr/>
            <p:nvPr/>
          </p:nvSpPr>
          <p:spPr>
            <a:xfrm>
              <a:off x="4801284" y="2743200"/>
              <a:ext cx="608494" cy="457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IXP</a:t>
              </a:r>
            </a:p>
          </p:txBody>
        </p:sp>
        <p:sp>
          <p:nvSpPr>
            <p:cNvPr id="17" name="Oval 34"/>
            <p:cNvSpPr>
              <a:spLocks noChangeArrowheads="1"/>
            </p:cNvSpPr>
            <p:nvPr/>
          </p:nvSpPr>
          <p:spPr bwMode="auto">
            <a:xfrm>
              <a:off x="1143000" y="1600200"/>
              <a:ext cx="1863725" cy="790575"/>
            </a:xfrm>
            <a:prstGeom prst="ellipse">
              <a:avLst/>
            </a:prstGeom>
            <a:solidFill>
              <a:schemeClr val="accent2"/>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2400">
                  <a:solidFill>
                    <a:schemeClr val="bg1"/>
                  </a:solidFill>
                  <a:latin typeface="Arial" charset="0"/>
                </a:rPr>
                <a:t>Tier 1 ISP</a:t>
              </a:r>
              <a:endParaRPr lang="en-US" altLang="en-US" sz="2400">
                <a:latin typeface="Arial" charset="0"/>
              </a:endParaRPr>
            </a:p>
          </p:txBody>
        </p:sp>
        <p:sp>
          <p:nvSpPr>
            <p:cNvPr id="18" name="Oval 34"/>
            <p:cNvSpPr>
              <a:spLocks noChangeArrowheads="1"/>
            </p:cNvSpPr>
            <p:nvPr/>
          </p:nvSpPr>
          <p:spPr bwMode="auto">
            <a:xfrm>
              <a:off x="3352800" y="1600200"/>
              <a:ext cx="1863725" cy="790575"/>
            </a:xfrm>
            <a:prstGeom prst="ellipse">
              <a:avLst/>
            </a:prstGeom>
            <a:solidFill>
              <a:schemeClr val="accent2"/>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2400">
                  <a:solidFill>
                    <a:schemeClr val="bg1"/>
                  </a:solidFill>
                  <a:latin typeface="Arial" charset="0"/>
                </a:rPr>
                <a:t>Tier 1 ISP</a:t>
              </a:r>
              <a:endParaRPr lang="en-US" altLang="en-US" sz="2400">
                <a:latin typeface="Arial" charset="0"/>
              </a:endParaRPr>
            </a:p>
          </p:txBody>
        </p:sp>
        <p:sp>
          <p:nvSpPr>
            <p:cNvPr id="19" name="Oval 34"/>
            <p:cNvSpPr>
              <a:spLocks noChangeArrowheads="1"/>
            </p:cNvSpPr>
            <p:nvPr/>
          </p:nvSpPr>
          <p:spPr bwMode="auto">
            <a:xfrm>
              <a:off x="5638800" y="1600200"/>
              <a:ext cx="1981200" cy="838200"/>
            </a:xfrm>
            <a:prstGeom prst="ellipse">
              <a:avLst/>
            </a:prstGeom>
            <a:solidFill>
              <a:srgbClr val="002060"/>
            </a:soli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2400" dirty="0">
                  <a:solidFill>
                    <a:schemeClr val="bg1"/>
                  </a:solidFill>
                  <a:latin typeface="Arial" charset="0"/>
                </a:rPr>
                <a:t>Google</a:t>
              </a:r>
              <a:endParaRPr lang="en-US" altLang="en-US" sz="2400" dirty="0">
                <a:latin typeface="Arial" charset="0"/>
              </a:endParaRPr>
            </a:p>
          </p:txBody>
        </p:sp>
        <p:cxnSp>
          <p:nvCxnSpPr>
            <p:cNvPr id="20" name="Straight Connector 19"/>
            <p:cNvCxnSpPr/>
            <p:nvPr/>
          </p:nvCxnSpPr>
          <p:spPr>
            <a:xfrm rot="5400000">
              <a:off x="427081" y="3398633"/>
              <a:ext cx="2362200" cy="289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3070887" y="4425754"/>
              <a:ext cx="504825" cy="924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2265003" y="4277579"/>
              <a:ext cx="620712" cy="2729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808066" y="3459105"/>
              <a:ext cx="2438400" cy="2445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1333803" y="3771707"/>
              <a:ext cx="1600200" cy="6099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7315797" y="2819400"/>
              <a:ext cx="608494" cy="457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IXP</a:t>
              </a:r>
            </a:p>
          </p:txBody>
        </p:sp>
        <p:cxnSp>
          <p:nvCxnSpPr>
            <p:cNvPr id="26" name="Straight Connector 25"/>
            <p:cNvCxnSpPr/>
            <p:nvPr/>
          </p:nvCxnSpPr>
          <p:spPr>
            <a:xfrm rot="16200000" flipH="1">
              <a:off x="3747986" y="4252513"/>
              <a:ext cx="504825" cy="381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0800000">
              <a:off x="4301663" y="3824288"/>
              <a:ext cx="49962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931639" y="4288692"/>
              <a:ext cx="620713" cy="2729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5633414" y="4425226"/>
              <a:ext cx="544513" cy="760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6276143" y="4218669"/>
              <a:ext cx="620712" cy="3907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6200000" flipH="1">
              <a:off x="5747409" y="3320741"/>
              <a:ext cx="2297113" cy="53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0800000">
              <a:off x="2971328" y="1981200"/>
              <a:ext cx="49962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0800000">
              <a:off x="5181593" y="1981200"/>
              <a:ext cx="4981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Arc 33"/>
            <p:cNvSpPr/>
            <p:nvPr/>
          </p:nvSpPr>
          <p:spPr>
            <a:xfrm>
              <a:off x="2133157" y="1371600"/>
              <a:ext cx="4190855" cy="457200"/>
            </a:xfrm>
            <a:prstGeom prst="arc">
              <a:avLst>
                <a:gd name="adj1" fmla="val 10681875"/>
                <a:gd name="adj2"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35" name="Straight Connector 34"/>
            <p:cNvCxnSpPr/>
            <p:nvPr/>
          </p:nvCxnSpPr>
          <p:spPr>
            <a:xfrm rot="16200000" flipH="1">
              <a:off x="6972290" y="2399831"/>
              <a:ext cx="533400" cy="3057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2095457" y="2475961"/>
              <a:ext cx="457200" cy="2296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2628635" y="3238707"/>
              <a:ext cx="457200" cy="2281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0800000" flipV="1">
              <a:off x="2743142" y="2209800"/>
              <a:ext cx="2972375" cy="7731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4662218" y="2423713"/>
              <a:ext cx="504825" cy="381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3314806" y="2856893"/>
              <a:ext cx="1143000" cy="153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16200000" flipH="1">
              <a:off x="5105256" y="3276738"/>
              <a:ext cx="304800" cy="1521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10800000" flipV="1">
              <a:off x="4039175" y="3124200"/>
              <a:ext cx="762109" cy="5445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H="1">
              <a:off x="3070757" y="1938325"/>
              <a:ext cx="1470025" cy="21431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7004680" y="3891964"/>
              <a:ext cx="1458913" cy="2281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6052348" y="3472202"/>
              <a:ext cx="1535113" cy="11439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0800000" flipV="1">
              <a:off x="6095826" y="3048000"/>
              <a:ext cx="1219971" cy="4683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0800000" flipV="1">
              <a:off x="5409778" y="2362200"/>
              <a:ext cx="780007" cy="60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053332" y="2217738"/>
              <a:ext cx="2286327"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9305381" y="1196730"/>
            <a:ext cx="1175047" cy="523220"/>
          </a:xfrm>
          <a:prstGeom prst="rect">
            <a:avLst/>
          </a:prstGeom>
          <a:noFill/>
        </p:spPr>
        <p:txBody>
          <a:bodyPr wrap="square" rtlCol="0">
            <a:spAutoFit/>
          </a:bodyPr>
          <a:lstStyle/>
          <a:p>
            <a:r>
              <a:rPr lang="mr-IN" sz="2800" dirty="0"/>
              <a:t>…</a:t>
            </a:r>
            <a:endParaRPr lang="en-US" sz="2800" dirty="0"/>
          </a:p>
        </p:txBody>
      </p:sp>
    </p:spTree>
    <p:extLst>
      <p:ext uri="{BB962C8B-B14F-4D97-AF65-F5344CB8AC3E}">
        <p14:creationId xmlns:p14="http://schemas.microsoft.com/office/powerpoint/2010/main" val="1534369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3"/>
            <a:ext cx="11639227" cy="687838"/>
          </a:xfrm>
        </p:spPr>
        <p:txBody>
          <a:bodyPr>
            <a:normAutofit fontScale="90000"/>
          </a:bodyPr>
          <a:lstStyle/>
          <a:p>
            <a:r>
              <a:rPr lang="en-US" dirty="0"/>
              <a:t>How the Internet grows and improves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4024" y="1040529"/>
            <a:ext cx="9574305" cy="5846708"/>
          </a:xfrm>
        </p:spPr>
      </p:pic>
      <p:cxnSp>
        <p:nvCxnSpPr>
          <p:cNvPr id="6" name="Straight Connector 5"/>
          <p:cNvCxnSpPr/>
          <p:nvPr/>
        </p:nvCxnSpPr>
        <p:spPr>
          <a:xfrm flipV="1">
            <a:off x="3011357" y="3200400"/>
            <a:ext cx="847949" cy="117306"/>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859306" y="3200400"/>
            <a:ext cx="361918" cy="55439"/>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950830" y="3257982"/>
            <a:ext cx="270395" cy="230106"/>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011357" y="3319849"/>
            <a:ext cx="486030" cy="538473"/>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1365813" y="3200400"/>
            <a:ext cx="1645544" cy="117306"/>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4221225" y="2939343"/>
            <a:ext cx="1814879" cy="318639"/>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6036104" y="2939343"/>
            <a:ext cx="224654" cy="17044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6260759" y="3109786"/>
            <a:ext cx="486030" cy="15033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6746788" y="3641125"/>
            <a:ext cx="2" cy="1438875"/>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6746790" y="3641125"/>
            <a:ext cx="675502" cy="14828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6260758" y="2767831"/>
            <a:ext cx="639275" cy="341953"/>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6746789" y="3260124"/>
            <a:ext cx="0" cy="37885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6746789" y="3257982"/>
            <a:ext cx="1294190" cy="662047"/>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8040979" y="3517557"/>
            <a:ext cx="1057916" cy="40247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flipV="1">
            <a:off x="8910697" y="3227294"/>
            <a:ext cx="188198" cy="28812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6900033" y="2767831"/>
            <a:ext cx="2010664" cy="459463"/>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8910698" y="3225151"/>
            <a:ext cx="606443" cy="9469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a:off x="9517141" y="3319849"/>
            <a:ext cx="1224165" cy="0"/>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flipV="1">
            <a:off x="8816454" y="4553804"/>
            <a:ext cx="1009934" cy="85811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8816454" y="3515414"/>
            <a:ext cx="282441" cy="103839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3497387" y="3858322"/>
            <a:ext cx="1454672" cy="112453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H="1">
            <a:off x="4627756" y="4982860"/>
            <a:ext cx="324303" cy="340765"/>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flipV="1">
            <a:off x="3950830" y="3488088"/>
            <a:ext cx="32587" cy="150894"/>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3004824" y="3317706"/>
            <a:ext cx="978593" cy="318639"/>
          </a:xfrm>
          <a:prstGeom prst="line">
            <a:avLst/>
          </a:prstGeom>
          <a:ln w="38100">
            <a:solidFill>
              <a:schemeClr val="accent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9517141" y="3317706"/>
            <a:ext cx="309247" cy="2094210"/>
          </a:xfrm>
          <a:prstGeom prst="line">
            <a:avLst/>
          </a:prstGeom>
          <a:ln w="38100">
            <a:solidFill>
              <a:schemeClr val="accent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6746788" y="5080000"/>
            <a:ext cx="166959" cy="1497263"/>
          </a:xfrm>
          <a:prstGeom prst="line">
            <a:avLst/>
          </a:prstGeom>
          <a:ln w="38100">
            <a:solidFill>
              <a:schemeClr val="accent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1556900" y="3811131"/>
            <a:ext cx="8988552" cy="3108543"/>
          </a:xfrm>
          <a:prstGeom prst="rect">
            <a:avLst/>
          </a:prstGeom>
          <a:solidFill>
            <a:schemeClr val="bg1"/>
          </a:solidFill>
          <a:ln w="28575">
            <a:solidFill>
              <a:schemeClr val="tx1"/>
            </a:solidFill>
          </a:ln>
        </p:spPr>
        <p:txBody>
          <a:bodyPr wrap="square" rtlCol="0">
            <a:spAutoFit/>
          </a:bodyPr>
          <a:lstStyle/>
          <a:p>
            <a:r>
              <a:rPr lang="en-US" sz="2800" b="1" dirty="0"/>
              <a:t>Building a new link between San Francisco and Miami would be helpful.</a:t>
            </a:r>
          </a:p>
          <a:p>
            <a:r>
              <a:rPr lang="en-US" sz="2800" dirty="0"/>
              <a:t>ISPs operating in Miami will be very happy to let you connect for free (peer) because you’re offering a shorter route to San Francisco and all of Asia &amp; South America.  ISPs operating in San Francisco will be less enthusiastic about peering because you’re just offering faster access to Miami and Atlanta.</a:t>
            </a:r>
          </a:p>
        </p:txBody>
      </p:sp>
      <p:sp>
        <p:nvSpPr>
          <p:cNvPr id="112" name="TextBox 111"/>
          <p:cNvSpPr txBox="1"/>
          <p:nvPr/>
        </p:nvSpPr>
        <p:spPr>
          <a:xfrm>
            <a:off x="5136501" y="2051253"/>
            <a:ext cx="5052560" cy="523220"/>
          </a:xfrm>
          <a:prstGeom prst="rect">
            <a:avLst/>
          </a:prstGeom>
          <a:solidFill>
            <a:schemeClr val="bg1"/>
          </a:solidFill>
          <a:ln w="28575">
            <a:solidFill>
              <a:schemeClr val="tx1"/>
            </a:solidFill>
          </a:ln>
        </p:spPr>
        <p:txBody>
          <a:bodyPr wrap="square" rtlCol="0">
            <a:spAutoFit/>
          </a:bodyPr>
          <a:lstStyle/>
          <a:p>
            <a:r>
              <a:rPr lang="en-US" sz="2800" dirty="0"/>
              <a:t>How about a Tokyo-Sydney link?</a:t>
            </a:r>
          </a:p>
        </p:txBody>
      </p:sp>
      <p:sp>
        <p:nvSpPr>
          <p:cNvPr id="113" name="TextBox 112"/>
          <p:cNvSpPr txBox="1"/>
          <p:nvPr/>
        </p:nvSpPr>
        <p:spPr>
          <a:xfrm>
            <a:off x="50799" y="4940590"/>
            <a:ext cx="6378542" cy="523220"/>
          </a:xfrm>
          <a:prstGeom prst="rect">
            <a:avLst/>
          </a:prstGeom>
          <a:solidFill>
            <a:schemeClr val="bg1"/>
          </a:solidFill>
          <a:ln w="28575">
            <a:solidFill>
              <a:schemeClr val="tx1"/>
            </a:solidFill>
          </a:ln>
        </p:spPr>
        <p:txBody>
          <a:bodyPr wrap="square" rtlCol="0">
            <a:spAutoFit/>
          </a:bodyPr>
          <a:lstStyle/>
          <a:p>
            <a:r>
              <a:rPr lang="en-US" sz="2800" dirty="0"/>
              <a:t>How about </a:t>
            </a:r>
            <a:r>
              <a:rPr lang="en-US" sz="2800"/>
              <a:t>a Johannesburg-Antarctica link</a:t>
            </a:r>
            <a:r>
              <a:rPr lang="en-US" sz="2800" dirty="0"/>
              <a:t>?</a:t>
            </a:r>
          </a:p>
        </p:txBody>
      </p:sp>
      <p:grpSp>
        <p:nvGrpSpPr>
          <p:cNvPr id="33" name="Group 32">
            <a:extLst>
              <a:ext uri="{FF2B5EF4-FFF2-40B4-BE49-F238E27FC236}">
                <a16:creationId xmlns:a16="http://schemas.microsoft.com/office/drawing/2014/main" id="{06C3E329-B60A-C04E-B306-8D58590866FB}"/>
              </a:ext>
            </a:extLst>
          </p:cNvPr>
          <p:cNvGrpSpPr/>
          <p:nvPr/>
        </p:nvGrpSpPr>
        <p:grpSpPr>
          <a:xfrm>
            <a:off x="10963698" y="3563535"/>
            <a:ext cx="929898" cy="884264"/>
            <a:chOff x="10763181" y="2345404"/>
            <a:chExt cx="1139517" cy="1083596"/>
          </a:xfrm>
        </p:grpSpPr>
        <p:sp>
          <p:nvSpPr>
            <p:cNvPr id="35" name="Octagon 34">
              <a:extLst>
                <a:ext uri="{FF2B5EF4-FFF2-40B4-BE49-F238E27FC236}">
                  <a16:creationId xmlns:a16="http://schemas.microsoft.com/office/drawing/2014/main" id="{A82559A1-A3E9-234F-8515-61A54A655607}"/>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6" name="Octagon 35">
              <a:extLst>
                <a:ext uri="{FF2B5EF4-FFF2-40B4-BE49-F238E27FC236}">
                  <a16:creationId xmlns:a16="http://schemas.microsoft.com/office/drawing/2014/main" id="{C7534787-02ED-5F41-9025-429DA1F29B5B}"/>
                </a:ext>
              </a:extLst>
            </p:cNvPr>
            <p:cNvSpPr/>
            <p:nvPr/>
          </p:nvSpPr>
          <p:spPr>
            <a:xfrm>
              <a:off x="10805912" y="2396681"/>
              <a:ext cx="1045509" cy="991382"/>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E06CE3CF-3A9F-344B-913B-BF3D3BBF8477}"/>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Arial" panose="020B0604020202020204" pitchFamily="34" charset="0"/>
                  <a:cs typeface="Arial" panose="020B0604020202020204" pitchFamily="34" charset="0"/>
                </a:rPr>
                <a:t>STOP</a:t>
              </a:r>
              <a:br>
                <a:rPr lang="en-US" sz="1600" b="1" dirty="0">
                  <a:solidFill>
                    <a:schemeClr val="bg1"/>
                  </a:solidFill>
                  <a:latin typeface="Arial" panose="020B0604020202020204" pitchFamily="34" charset="0"/>
                  <a:cs typeface="Arial" panose="020B0604020202020204" pitchFamily="34" charset="0"/>
                </a:rPr>
              </a:br>
              <a:r>
                <a:rPr lang="en-US" sz="1200" dirty="0">
                  <a:solidFill>
                    <a:schemeClr val="bg1"/>
                  </a:solidFill>
                  <a:latin typeface="Arial" panose="020B0604020202020204" pitchFamily="34" charset="0"/>
                  <a:cs typeface="Arial" panose="020B0604020202020204" pitchFamily="34" charset="0"/>
                </a:rPr>
                <a:t>and</a:t>
              </a:r>
              <a:br>
                <a:rPr lang="en-US" sz="1600" b="1" dirty="0">
                  <a:solidFill>
                    <a:schemeClr val="bg1"/>
                  </a:solidFill>
                  <a:latin typeface="Arial" panose="020B0604020202020204" pitchFamily="34" charset="0"/>
                  <a:cs typeface="Arial" panose="020B0604020202020204" pitchFamily="34" charset="0"/>
                </a:rPr>
              </a:br>
              <a:r>
                <a:rPr lang="en-US" sz="16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89802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1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9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1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11" grpId="1" animBg="1"/>
      <p:bldP spid="112" grpId="0" animBg="1"/>
      <p:bldP spid="112" grpId="1" animBg="1"/>
      <p:bldP spid="113" grpId="0" animBg="1"/>
      <p:bldP spid="11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4FFA0-6B17-AD4E-980C-66E978FF831F}"/>
              </a:ext>
            </a:extLst>
          </p:cNvPr>
          <p:cNvSpPr>
            <a:spLocks noGrp="1"/>
          </p:cNvSpPr>
          <p:nvPr>
            <p:ph type="title"/>
          </p:nvPr>
        </p:nvSpPr>
        <p:spPr/>
        <p:txBody>
          <a:bodyPr/>
          <a:lstStyle/>
          <a:p>
            <a:r>
              <a:rPr lang="en-US" dirty="0"/>
              <a:t>Visualization of undersea Internet cables</a:t>
            </a:r>
          </a:p>
        </p:txBody>
      </p:sp>
      <p:sp>
        <p:nvSpPr>
          <p:cNvPr id="3" name="Content Placeholder 2">
            <a:extLst>
              <a:ext uri="{FF2B5EF4-FFF2-40B4-BE49-F238E27FC236}">
                <a16:creationId xmlns:a16="http://schemas.microsoft.com/office/drawing/2014/main" id="{32121010-33E8-FD44-90DB-1C7D28BA7B3C}"/>
              </a:ext>
            </a:extLst>
          </p:cNvPr>
          <p:cNvSpPr>
            <a:spLocks noGrp="1"/>
          </p:cNvSpPr>
          <p:nvPr>
            <p:ph idx="1"/>
          </p:nvPr>
        </p:nvSpPr>
        <p:spPr>
          <a:xfrm>
            <a:off x="263471" y="5819613"/>
            <a:ext cx="11639227" cy="922149"/>
          </a:xfrm>
        </p:spPr>
        <p:txBody>
          <a:bodyPr>
            <a:normAutofit fontScale="47500" lnSpcReduction="20000"/>
          </a:bodyPr>
          <a:lstStyle/>
          <a:p>
            <a:r>
              <a:rPr lang="en-US" dirty="0">
                <a:hlinkClick r:id="rId3"/>
              </a:rPr>
              <a:t>https://www.nytimes.com/interactive/2019/03/10/technology/internet-cables-oceans.html</a:t>
            </a:r>
            <a:r>
              <a:rPr lang="en-US" dirty="0"/>
              <a:t> </a:t>
            </a:r>
          </a:p>
          <a:p>
            <a:r>
              <a:rPr lang="en-US" dirty="0">
                <a:hlinkClick r:id="rId4"/>
              </a:rPr>
              <a:t>https://www.submarinecablemap.com/</a:t>
            </a:r>
            <a:endParaRPr lang="en-US" dirty="0"/>
          </a:p>
          <a:p>
            <a:r>
              <a:rPr lang="en-US" u="sng" dirty="0">
                <a:hlinkClick r:id="rId5"/>
              </a:rPr>
              <a:t>https://www2.telegeography.com/submarine-cable-faqs-frequently-asked-questions</a:t>
            </a:r>
            <a:endParaRPr lang="en-US" dirty="0"/>
          </a:p>
        </p:txBody>
      </p:sp>
      <p:pic>
        <p:nvPicPr>
          <p:cNvPr id="5" name="Picture 4">
            <a:extLst>
              <a:ext uri="{FF2B5EF4-FFF2-40B4-BE49-F238E27FC236}">
                <a16:creationId xmlns:a16="http://schemas.microsoft.com/office/drawing/2014/main" id="{DA09458C-5F9B-6F43-B925-FDEB177B568C}"/>
              </a:ext>
            </a:extLst>
          </p:cNvPr>
          <p:cNvPicPr>
            <a:picLocks noChangeAspect="1"/>
          </p:cNvPicPr>
          <p:nvPr/>
        </p:nvPicPr>
        <p:blipFill>
          <a:blip r:embed="rId6"/>
          <a:stretch>
            <a:fillRect/>
          </a:stretch>
        </p:blipFill>
        <p:spPr>
          <a:xfrm>
            <a:off x="2709953" y="1038386"/>
            <a:ext cx="6772093" cy="4609329"/>
          </a:xfrm>
          <a:prstGeom prst="rect">
            <a:avLst/>
          </a:prstGeom>
        </p:spPr>
      </p:pic>
    </p:spTree>
    <p:extLst>
      <p:ext uri="{BB962C8B-B14F-4D97-AF65-F5344CB8AC3E}">
        <p14:creationId xmlns:p14="http://schemas.microsoft.com/office/powerpoint/2010/main" val="2477326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01EF04-6E86-074B-AF89-C48E3B1CA821}"/>
              </a:ext>
            </a:extLst>
          </p:cNvPr>
          <p:cNvSpPr>
            <a:spLocks noGrp="1"/>
          </p:cNvSpPr>
          <p:nvPr>
            <p:ph type="title"/>
          </p:nvPr>
        </p:nvSpPr>
        <p:spPr/>
        <p:txBody>
          <a:bodyPr/>
          <a:lstStyle/>
          <a:p>
            <a:r>
              <a:rPr lang="en-US" dirty="0"/>
              <a:t>Intermission</a:t>
            </a:r>
          </a:p>
        </p:txBody>
      </p:sp>
      <p:sp>
        <p:nvSpPr>
          <p:cNvPr id="5" name="Text Placeholder 4">
            <a:extLst>
              <a:ext uri="{FF2B5EF4-FFF2-40B4-BE49-F238E27FC236}">
                <a16:creationId xmlns:a16="http://schemas.microsoft.com/office/drawing/2014/main" id="{6D9BFB54-DA3E-E642-B97E-9D7B0436CA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4133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Last Lecture</a:t>
            </a:r>
          </a:p>
        </p:txBody>
      </p:sp>
      <p:sp>
        <p:nvSpPr>
          <p:cNvPr id="3" name="Content Placeholder 2"/>
          <p:cNvSpPr>
            <a:spLocks noGrp="1"/>
          </p:cNvSpPr>
          <p:nvPr>
            <p:ph idx="1"/>
          </p:nvPr>
        </p:nvSpPr>
        <p:spPr/>
        <p:txBody>
          <a:bodyPr/>
          <a:lstStyle/>
          <a:p>
            <a:r>
              <a:rPr lang="en-US" dirty="0"/>
              <a:t>Gave a high-level view of the Internet</a:t>
            </a:r>
          </a:p>
          <a:p>
            <a:r>
              <a:rPr lang="en-US" dirty="0"/>
              <a:t>Various physical media and access network types are used</a:t>
            </a:r>
          </a:p>
          <a:p>
            <a:r>
              <a:rPr lang="en-US" dirty="0"/>
              <a:t>It’s loosely-couple and de-centralized</a:t>
            </a:r>
          </a:p>
          <a:p>
            <a:pPr lvl="1"/>
            <a:r>
              <a:rPr lang="en-US" dirty="0"/>
              <a:t>Everyone’s invited to the Internet, assuming you follow the protocols and can somehow connect.</a:t>
            </a:r>
          </a:p>
          <a:p>
            <a:r>
              <a:rPr lang="en-US" dirty="0"/>
              <a:t>A </a:t>
            </a:r>
            <a:r>
              <a:rPr lang="en-US" b="1" i="1" dirty="0">
                <a:solidFill>
                  <a:schemeClr val="accent6"/>
                </a:solidFill>
              </a:rPr>
              <a:t>protocol</a:t>
            </a:r>
            <a:r>
              <a:rPr lang="en-US" i="1" dirty="0">
                <a:solidFill>
                  <a:schemeClr val="accent6"/>
                </a:solidFill>
              </a:rPr>
              <a:t> </a:t>
            </a:r>
            <a:r>
              <a:rPr lang="en-US" dirty="0"/>
              <a:t>is a set of rules for communication.</a:t>
            </a:r>
          </a:p>
          <a:p>
            <a:r>
              <a:rPr lang="en-US" dirty="0"/>
              <a:t>Telephone network uses circuit switching (</a:t>
            </a:r>
            <a:r>
              <a:rPr lang="en-US" i="1" dirty="0"/>
              <a:t>reserves</a:t>
            </a:r>
            <a:r>
              <a:rPr lang="en-US" dirty="0"/>
              <a:t> end-to-end path).</a:t>
            </a:r>
          </a:p>
          <a:p>
            <a:r>
              <a:rPr lang="en-US" dirty="0"/>
              <a:t>Internet uses packet switching (store-and-forwarded along path)</a:t>
            </a:r>
          </a:p>
          <a:p>
            <a:pPr lvl="1"/>
            <a:r>
              <a:rPr lang="en-US" dirty="0"/>
              <a:t>Delivery is “best effort,” not guaranteed.</a:t>
            </a:r>
          </a:p>
        </p:txBody>
      </p:sp>
    </p:spTree>
    <p:extLst>
      <p:ext uri="{BB962C8B-B14F-4D97-AF65-F5344CB8AC3E}">
        <p14:creationId xmlns:p14="http://schemas.microsoft.com/office/powerpoint/2010/main" val="141440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a:t>
            </a:r>
            <a:r>
              <a:rPr lang="en-US" b="1" dirty="0"/>
              <a:t>layers</a:t>
            </a:r>
            <a:r>
              <a:rPr lang="en-US" dirty="0"/>
              <a:t> typically involved in the WWW</a:t>
            </a:r>
          </a:p>
        </p:txBody>
      </p:sp>
      <p:sp>
        <p:nvSpPr>
          <p:cNvPr id="3" name="Content Placeholder 2"/>
          <p:cNvSpPr>
            <a:spLocks noGrp="1"/>
          </p:cNvSpPr>
          <p:nvPr>
            <p:ph idx="1"/>
          </p:nvPr>
        </p:nvSpPr>
        <p:spPr/>
        <p:txBody>
          <a:bodyPr/>
          <a:lstStyle/>
          <a:p>
            <a:pPr marL="0" indent="0">
              <a:buNone/>
            </a:pPr>
            <a:r>
              <a:rPr lang="en-US" dirty="0"/>
              <a:t>Networking involved many different protocols with different jobs:</a:t>
            </a:r>
          </a:p>
          <a:p>
            <a:r>
              <a:rPr lang="en-US" i="1" dirty="0">
                <a:solidFill>
                  <a:schemeClr val="accent6"/>
                </a:solidFill>
              </a:rPr>
              <a:t>HTTP </a:t>
            </a:r>
            <a:r>
              <a:rPr lang="mr-IN" dirty="0"/>
              <a:t>–</a:t>
            </a:r>
            <a:r>
              <a:rPr lang="en-US" dirty="0"/>
              <a:t> get web pages, images, etc. and post data to servers</a:t>
            </a:r>
          </a:p>
          <a:p>
            <a:pPr lvl="1"/>
            <a:r>
              <a:rPr lang="en-US" dirty="0"/>
              <a:t>Handles URLs, redirects, caching, proxies, cookies</a:t>
            </a:r>
          </a:p>
          <a:p>
            <a:r>
              <a:rPr lang="en-US" i="1" dirty="0">
                <a:solidFill>
                  <a:schemeClr val="accent6"/>
                </a:solidFill>
              </a:rPr>
              <a:t>TLS</a:t>
            </a:r>
            <a:r>
              <a:rPr lang="en-US" dirty="0"/>
              <a:t> </a:t>
            </a:r>
            <a:r>
              <a:rPr lang="mr-IN" dirty="0"/>
              <a:t>–</a:t>
            </a:r>
            <a:r>
              <a:rPr lang="en-US" dirty="0"/>
              <a:t> encrypt traffic </a:t>
            </a:r>
            <a:r>
              <a:rPr lang="en-US" sz="2400" dirty="0"/>
              <a:t>(optional, but nowadays almost universal</a:t>
            </a:r>
            <a:r>
              <a:rPr lang="en-US" dirty="0"/>
              <a:t>)</a:t>
            </a:r>
          </a:p>
          <a:p>
            <a:r>
              <a:rPr lang="en-US" i="1" dirty="0">
                <a:solidFill>
                  <a:schemeClr val="accent6"/>
                </a:solidFill>
              </a:rPr>
              <a:t>TCP</a:t>
            </a:r>
            <a:r>
              <a:rPr lang="en-US" dirty="0"/>
              <a:t> </a:t>
            </a:r>
            <a:r>
              <a:rPr lang="mr-IN" dirty="0"/>
              <a:t>–</a:t>
            </a:r>
            <a:r>
              <a:rPr lang="en-US" dirty="0"/>
              <a:t> byte streams (ordering, delivery confirmation, pacing)</a:t>
            </a:r>
          </a:p>
          <a:p>
            <a:pPr lvl="1"/>
            <a:r>
              <a:rPr lang="en-US" dirty="0"/>
              <a:t>Gives a file-like interface to network connections (read and write byte[])</a:t>
            </a:r>
          </a:p>
          <a:p>
            <a:pPr lvl="1"/>
            <a:r>
              <a:rPr lang="en-US" dirty="0"/>
              <a:t>Handles limited packet size, dropped &amp; reordered packets.</a:t>
            </a:r>
          </a:p>
          <a:p>
            <a:r>
              <a:rPr lang="en-US" i="1" dirty="0">
                <a:solidFill>
                  <a:schemeClr val="accent6"/>
                </a:solidFill>
              </a:rPr>
              <a:t>IP</a:t>
            </a:r>
            <a:r>
              <a:rPr lang="en-US" dirty="0"/>
              <a:t> </a:t>
            </a:r>
            <a:r>
              <a:rPr lang="mr-IN" dirty="0"/>
              <a:t>–</a:t>
            </a:r>
            <a:r>
              <a:rPr lang="en-US" dirty="0"/>
              <a:t> forward packets across multiple hops</a:t>
            </a:r>
          </a:p>
          <a:p>
            <a:pPr lvl="1"/>
            <a:r>
              <a:rPr lang="en-US" dirty="0"/>
              <a:t>Makes best-effort attempt to route packets to their destination IP address</a:t>
            </a:r>
          </a:p>
          <a:p>
            <a:r>
              <a:rPr lang="en-US" i="1" dirty="0">
                <a:solidFill>
                  <a:schemeClr val="accent6"/>
                </a:solidFill>
              </a:rPr>
              <a:t>Ethernet/</a:t>
            </a:r>
            <a:r>
              <a:rPr lang="en-US" i="1" dirty="0" err="1">
                <a:solidFill>
                  <a:schemeClr val="accent6"/>
                </a:solidFill>
              </a:rPr>
              <a:t>Wifi</a:t>
            </a:r>
            <a:r>
              <a:rPr lang="en-US" dirty="0"/>
              <a:t> </a:t>
            </a:r>
            <a:r>
              <a:rPr lang="mr-IN" dirty="0"/>
              <a:t>–</a:t>
            </a:r>
            <a:r>
              <a:rPr lang="en-US" dirty="0"/>
              <a:t> share a communication link with multiple local devices.</a:t>
            </a:r>
          </a:p>
        </p:txBody>
      </p:sp>
    </p:spTree>
    <p:extLst>
      <p:ext uri="{BB962C8B-B14F-4D97-AF65-F5344CB8AC3E}">
        <p14:creationId xmlns:p14="http://schemas.microsoft.com/office/powerpoint/2010/main" val="1571699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Layers add additional </a:t>
            </a:r>
            <a:r>
              <a:rPr lang="en-US" b="1" dirty="0"/>
              <a:t>header</a:t>
            </a:r>
            <a:r>
              <a:rPr lang="en-US" dirty="0"/>
              <a:t> bytes to packets</a:t>
            </a:r>
          </a:p>
        </p:txBody>
      </p:sp>
      <p:sp>
        <p:nvSpPr>
          <p:cNvPr id="4" name="Rectangle 3"/>
          <p:cNvSpPr/>
          <p:nvPr/>
        </p:nvSpPr>
        <p:spPr>
          <a:xfrm>
            <a:off x="711199" y="1190783"/>
            <a:ext cx="4673600" cy="553174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Ethernet Packet</a:t>
            </a:r>
          </a:p>
          <a:p>
            <a:pPr algn="ctr"/>
            <a:r>
              <a:rPr lang="en-US" sz="2800" i="1" dirty="0">
                <a:solidFill>
                  <a:schemeClr val="tx1"/>
                </a:solidFill>
              </a:rPr>
              <a:t>MAC addresses, CRC, etc.</a:t>
            </a:r>
          </a:p>
          <a:p>
            <a:pPr algn="ctr"/>
            <a:endParaRPr lang="en-US" sz="2800" dirty="0">
              <a:solidFill>
                <a:schemeClr val="tx1"/>
              </a:solidFill>
            </a:endParaRPr>
          </a:p>
          <a:p>
            <a:pPr algn="ctr"/>
            <a:r>
              <a:rPr lang="en-US" sz="2800" dirty="0">
                <a:solidFill>
                  <a:schemeClr val="tx1"/>
                </a:solidFill>
              </a:rPr>
              <a:t>Ethernet payload</a:t>
            </a:r>
          </a:p>
        </p:txBody>
      </p:sp>
      <p:sp>
        <p:nvSpPr>
          <p:cNvPr id="5" name="Rectangle 4"/>
          <p:cNvSpPr/>
          <p:nvPr/>
        </p:nvSpPr>
        <p:spPr>
          <a:xfrm>
            <a:off x="829732" y="2150530"/>
            <a:ext cx="4436534" cy="44534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IP Packet</a:t>
            </a:r>
          </a:p>
          <a:p>
            <a:pPr algn="ctr"/>
            <a:r>
              <a:rPr lang="en-US" sz="2800" i="1" dirty="0">
                <a:solidFill>
                  <a:schemeClr val="tx1"/>
                </a:solidFill>
              </a:rPr>
              <a:t>IP addresses, TTL, etc.</a:t>
            </a:r>
          </a:p>
          <a:p>
            <a:pPr algn="ctr"/>
            <a:endParaRPr lang="en-US" sz="2800" i="1" dirty="0">
              <a:solidFill>
                <a:schemeClr val="tx1"/>
              </a:solidFill>
            </a:endParaRPr>
          </a:p>
          <a:p>
            <a:pPr algn="ctr"/>
            <a:r>
              <a:rPr lang="en-US" sz="2800" dirty="0">
                <a:solidFill>
                  <a:schemeClr val="tx1"/>
                </a:solidFill>
              </a:rPr>
              <a:t>IP payload</a:t>
            </a:r>
          </a:p>
        </p:txBody>
      </p:sp>
      <p:sp>
        <p:nvSpPr>
          <p:cNvPr id="6" name="Rectangle 5"/>
          <p:cNvSpPr/>
          <p:nvPr/>
        </p:nvSpPr>
        <p:spPr>
          <a:xfrm>
            <a:off x="982132" y="3149599"/>
            <a:ext cx="4148667" cy="3302001"/>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TCP Packet</a:t>
            </a:r>
          </a:p>
          <a:p>
            <a:pPr algn="ctr"/>
            <a:r>
              <a:rPr lang="en-US" sz="2800" i="1" dirty="0">
                <a:solidFill>
                  <a:schemeClr val="tx1"/>
                </a:solidFill>
              </a:rPr>
              <a:t>Port #, sequence #, </a:t>
            </a:r>
            <a:r>
              <a:rPr lang="en-US" sz="2800" i="1" dirty="0" err="1">
                <a:solidFill>
                  <a:schemeClr val="tx1"/>
                </a:solidFill>
              </a:rPr>
              <a:t>ack</a:t>
            </a:r>
            <a:r>
              <a:rPr lang="en-US" sz="2800" i="1" dirty="0">
                <a:solidFill>
                  <a:schemeClr val="tx1"/>
                </a:solidFill>
              </a:rPr>
              <a:t> #, etc.</a:t>
            </a:r>
          </a:p>
          <a:p>
            <a:pPr algn="ctr"/>
            <a:endParaRPr lang="en-US" sz="2800" i="1" dirty="0">
              <a:solidFill>
                <a:schemeClr val="tx1"/>
              </a:solidFill>
            </a:endParaRPr>
          </a:p>
          <a:p>
            <a:pPr algn="ctr"/>
            <a:r>
              <a:rPr lang="en-US" sz="2800" dirty="0">
                <a:solidFill>
                  <a:schemeClr val="tx1"/>
                </a:solidFill>
              </a:rPr>
              <a:t>TCP payload </a:t>
            </a:r>
          </a:p>
        </p:txBody>
      </p:sp>
      <p:sp>
        <p:nvSpPr>
          <p:cNvPr id="7" name="Rectangle 6"/>
          <p:cNvSpPr/>
          <p:nvPr/>
        </p:nvSpPr>
        <p:spPr>
          <a:xfrm>
            <a:off x="1134533" y="4114801"/>
            <a:ext cx="3860800" cy="2184400"/>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HTTP Response</a:t>
            </a:r>
          </a:p>
          <a:p>
            <a:pPr algn="ctr"/>
            <a:r>
              <a:rPr lang="en-US" sz="2800" i="1" dirty="0" err="1">
                <a:solidFill>
                  <a:schemeClr val="tx1"/>
                </a:solidFill>
              </a:rPr>
              <a:t>url</a:t>
            </a:r>
            <a:r>
              <a:rPr lang="en-US" sz="2800" i="1" dirty="0">
                <a:solidFill>
                  <a:schemeClr val="tx1"/>
                </a:solidFill>
              </a:rPr>
              <a:t>, content-type, date, etc.</a:t>
            </a:r>
          </a:p>
          <a:p>
            <a:pPr algn="ctr"/>
            <a:endParaRPr lang="en-US" sz="2800" i="1" dirty="0">
              <a:solidFill>
                <a:schemeClr val="tx1"/>
              </a:solidFill>
            </a:endParaRPr>
          </a:p>
          <a:p>
            <a:pPr algn="ctr"/>
            <a:r>
              <a:rPr lang="en-US" sz="2800" dirty="0">
                <a:solidFill>
                  <a:schemeClr val="tx1"/>
                </a:solidFill>
              </a:rPr>
              <a:t>&lt;html&gt;&lt;body&gt;&lt;h1&gt;My great page&lt;/h1&gt;&lt;p&gt;</a:t>
            </a:r>
            <a:r>
              <a:rPr lang="mr-IN" sz="2800" dirty="0">
                <a:solidFill>
                  <a:schemeClr val="tx1"/>
                </a:solidFill>
              </a:rPr>
              <a:t>…</a:t>
            </a:r>
            <a:endParaRPr lang="en-US" sz="2800" dirty="0">
              <a:solidFill>
                <a:schemeClr val="tx1"/>
              </a:solidFill>
            </a:endParaRPr>
          </a:p>
        </p:txBody>
      </p:sp>
      <p:sp>
        <p:nvSpPr>
          <p:cNvPr id="8" name="Rectangle 7"/>
          <p:cNvSpPr/>
          <p:nvPr/>
        </p:nvSpPr>
        <p:spPr>
          <a:xfrm>
            <a:off x="6671733" y="1190783"/>
            <a:ext cx="4673600" cy="553174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Ethernet Packet</a:t>
            </a:r>
          </a:p>
          <a:p>
            <a:pPr algn="ctr"/>
            <a:r>
              <a:rPr lang="en-US" sz="2800" i="1" dirty="0">
                <a:solidFill>
                  <a:schemeClr val="tx1"/>
                </a:solidFill>
              </a:rPr>
              <a:t>MAC addresses, CRC, etc.</a:t>
            </a:r>
          </a:p>
        </p:txBody>
      </p:sp>
      <p:sp>
        <p:nvSpPr>
          <p:cNvPr id="9" name="Rectangle 8"/>
          <p:cNvSpPr/>
          <p:nvPr/>
        </p:nvSpPr>
        <p:spPr>
          <a:xfrm>
            <a:off x="6790266" y="2150530"/>
            <a:ext cx="4436534" cy="44534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IP Packet</a:t>
            </a:r>
          </a:p>
          <a:p>
            <a:pPr algn="ctr"/>
            <a:r>
              <a:rPr lang="en-US" sz="2800" i="1" dirty="0">
                <a:solidFill>
                  <a:schemeClr val="tx1"/>
                </a:solidFill>
              </a:rPr>
              <a:t>IP addresses, TTL, etc.</a:t>
            </a:r>
          </a:p>
        </p:txBody>
      </p:sp>
      <p:sp>
        <p:nvSpPr>
          <p:cNvPr id="10" name="Rectangle 9"/>
          <p:cNvSpPr/>
          <p:nvPr/>
        </p:nvSpPr>
        <p:spPr>
          <a:xfrm>
            <a:off x="6942666" y="3149599"/>
            <a:ext cx="4148667" cy="3302001"/>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TCP Packet</a:t>
            </a:r>
          </a:p>
          <a:p>
            <a:pPr algn="ctr"/>
            <a:r>
              <a:rPr lang="en-US" sz="2800" i="1" dirty="0">
                <a:solidFill>
                  <a:schemeClr val="tx1"/>
                </a:solidFill>
              </a:rPr>
              <a:t>Port #, sequence #, </a:t>
            </a:r>
            <a:r>
              <a:rPr lang="en-US" sz="2800" i="1" dirty="0" err="1">
                <a:solidFill>
                  <a:schemeClr val="tx1"/>
                </a:solidFill>
              </a:rPr>
              <a:t>ack</a:t>
            </a:r>
            <a:r>
              <a:rPr lang="en-US" sz="2800" i="1" dirty="0">
                <a:solidFill>
                  <a:schemeClr val="tx1"/>
                </a:solidFill>
              </a:rPr>
              <a:t> #, etc.</a:t>
            </a:r>
          </a:p>
          <a:p>
            <a:pPr algn="ctr"/>
            <a:endParaRPr lang="en-US" sz="2800" dirty="0">
              <a:solidFill>
                <a:schemeClr val="tx1"/>
              </a:solidFill>
            </a:endParaRPr>
          </a:p>
          <a:p>
            <a:pPr algn="ctr"/>
            <a:r>
              <a:rPr lang="en-US" sz="2800" dirty="0">
                <a:solidFill>
                  <a:schemeClr val="tx1"/>
                </a:solidFill>
              </a:rPr>
              <a:t>TCP payload continued</a:t>
            </a:r>
          </a:p>
        </p:txBody>
      </p:sp>
      <p:sp>
        <p:nvSpPr>
          <p:cNvPr id="11" name="Rectangle 10"/>
          <p:cNvSpPr/>
          <p:nvPr/>
        </p:nvSpPr>
        <p:spPr>
          <a:xfrm>
            <a:off x="7095067" y="4114801"/>
            <a:ext cx="3860800" cy="2184400"/>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HTTP Response Continued</a:t>
            </a:r>
          </a:p>
          <a:p>
            <a:pPr algn="ctr"/>
            <a:endParaRPr lang="en-US" sz="2800" i="1" dirty="0">
              <a:solidFill>
                <a:schemeClr val="tx1"/>
              </a:solidFill>
            </a:endParaRPr>
          </a:p>
          <a:p>
            <a:pPr algn="ctr"/>
            <a:r>
              <a:rPr lang="mr-IN" sz="2800" dirty="0">
                <a:solidFill>
                  <a:schemeClr val="tx1"/>
                </a:solidFill>
              </a:rPr>
              <a:t>…</a:t>
            </a:r>
            <a:r>
              <a:rPr lang="en-US" sz="2800" dirty="0">
                <a:solidFill>
                  <a:schemeClr val="tx1"/>
                </a:solidFill>
              </a:rPr>
              <a:t>and that is all&lt;/p&gt; &lt;/body&gt;&lt;/html&gt;</a:t>
            </a:r>
          </a:p>
        </p:txBody>
      </p:sp>
      <p:sp>
        <p:nvSpPr>
          <p:cNvPr id="12" name="Rectangle 11"/>
          <p:cNvSpPr/>
          <p:nvPr/>
        </p:nvSpPr>
        <p:spPr>
          <a:xfrm>
            <a:off x="4995333" y="4114801"/>
            <a:ext cx="2099734" cy="2184400"/>
          </a:xfrm>
          <a:prstGeom prst="rect">
            <a:avLst/>
          </a:prstGeom>
          <a:noFill/>
          <a:ln>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130799" y="3149599"/>
            <a:ext cx="1811867" cy="3302001"/>
          </a:xfrm>
          <a:prstGeom prst="rect">
            <a:avLst/>
          </a:prstGeom>
          <a:noFill/>
          <a:ln>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8503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1"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35137-7C6E-A147-8F06-50E394108DFC}"/>
              </a:ext>
            </a:extLst>
          </p:cNvPr>
          <p:cNvSpPr>
            <a:spLocks noGrp="1"/>
          </p:cNvSpPr>
          <p:nvPr>
            <p:ph type="title"/>
          </p:nvPr>
        </p:nvSpPr>
        <p:spPr/>
        <p:txBody>
          <a:bodyPr/>
          <a:lstStyle/>
          <a:p>
            <a:r>
              <a:rPr lang="en-US" dirty="0"/>
              <a:t>Wireshark demo</a:t>
            </a:r>
          </a:p>
        </p:txBody>
      </p:sp>
      <p:sp>
        <p:nvSpPr>
          <p:cNvPr id="3" name="Text Placeholder 2">
            <a:extLst>
              <a:ext uri="{FF2B5EF4-FFF2-40B4-BE49-F238E27FC236}">
                <a16:creationId xmlns:a16="http://schemas.microsoft.com/office/drawing/2014/main" id="{2C2EC7A9-ABA5-AE46-A7EA-F37E3BCBA148}"/>
              </a:ext>
            </a:extLst>
          </p:cNvPr>
          <p:cNvSpPr>
            <a:spLocks noGrp="1"/>
          </p:cNvSpPr>
          <p:nvPr>
            <p:ph type="body" idx="1"/>
          </p:nvPr>
        </p:nvSpPr>
        <p:spPr/>
        <p:txBody>
          <a:bodyPr/>
          <a:lstStyle/>
          <a:p>
            <a:r>
              <a:rPr lang="en-US" dirty="0"/>
              <a:t>It’s a tool for observing network traffic.</a:t>
            </a:r>
          </a:p>
        </p:txBody>
      </p:sp>
    </p:spTree>
    <p:extLst>
      <p:ext uri="{BB962C8B-B14F-4D97-AF65-F5344CB8AC3E}">
        <p14:creationId xmlns:p14="http://schemas.microsoft.com/office/powerpoint/2010/main" val="293960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Sockets</a:t>
            </a:r>
          </a:p>
        </p:txBody>
      </p:sp>
      <p:sp>
        <p:nvSpPr>
          <p:cNvPr id="3" name="Content Placeholder 2"/>
          <p:cNvSpPr>
            <a:spLocks noGrp="1"/>
          </p:cNvSpPr>
          <p:nvPr>
            <p:ph idx="1"/>
          </p:nvPr>
        </p:nvSpPr>
        <p:spPr/>
        <p:txBody>
          <a:bodyPr/>
          <a:lstStyle/>
          <a:p>
            <a:r>
              <a:rPr lang="en-US" dirty="0"/>
              <a:t>Each computer on the Internet has a unique IP address.</a:t>
            </a:r>
          </a:p>
          <a:p>
            <a:r>
              <a:rPr lang="en-US" dirty="0"/>
              <a:t>However, a machine may have many processes running, each with its own, separate network connections.</a:t>
            </a:r>
          </a:p>
          <a:p>
            <a:pPr lvl="1"/>
            <a:r>
              <a:rPr lang="en-US" dirty="0"/>
              <a:t>How do we know if an arriving packet is for Chrome or for WhatsApp?</a:t>
            </a:r>
          </a:p>
          <a:p>
            <a:r>
              <a:rPr lang="en-US" dirty="0"/>
              <a:t>Each TCP or UDP packet has a 16-bit </a:t>
            </a:r>
            <a:r>
              <a:rPr lang="en-US" i="1" dirty="0">
                <a:solidFill>
                  <a:schemeClr val="accent6"/>
                </a:solidFill>
              </a:rPr>
              <a:t>port number</a:t>
            </a:r>
          </a:p>
          <a:p>
            <a:r>
              <a:rPr lang="en-US" dirty="0"/>
              <a:t>The OS manages ports: only one process may “listen” on a given port.</a:t>
            </a:r>
          </a:p>
          <a:p>
            <a:r>
              <a:rPr lang="en-US" dirty="0"/>
              <a:t>Publicly-reachable services (applications) run on standard ports:</a:t>
            </a:r>
          </a:p>
          <a:p>
            <a:pPr lvl="1"/>
            <a:r>
              <a:rPr lang="en-US" dirty="0"/>
              <a:t>HTTP uses port 80</a:t>
            </a:r>
          </a:p>
          <a:p>
            <a:pPr lvl="1"/>
            <a:r>
              <a:rPr lang="en-US" dirty="0"/>
              <a:t>HTTPS (with TLS encryption) uses port 443</a:t>
            </a:r>
          </a:p>
          <a:p>
            <a:pPr lvl="1"/>
            <a:r>
              <a:rPr lang="en-US" dirty="0"/>
              <a:t>SMTP (email transport) uses port 25</a:t>
            </a:r>
          </a:p>
          <a:p>
            <a:pPr lvl="1"/>
            <a:r>
              <a:rPr lang="en-US" dirty="0"/>
              <a:t>DNS uses port 53</a:t>
            </a:r>
          </a:p>
        </p:txBody>
      </p:sp>
    </p:spTree>
    <p:extLst>
      <p:ext uri="{BB962C8B-B14F-4D97-AF65-F5344CB8AC3E}">
        <p14:creationId xmlns:p14="http://schemas.microsoft.com/office/powerpoint/2010/main" val="388253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we run multiple web servers on one machine?</a:t>
            </a:r>
          </a:p>
        </p:txBody>
      </p:sp>
      <p:sp>
        <p:nvSpPr>
          <p:cNvPr id="3" name="Content Placeholder 2"/>
          <p:cNvSpPr>
            <a:spLocks noGrp="1"/>
          </p:cNvSpPr>
          <p:nvPr>
            <p:ph idx="1"/>
          </p:nvPr>
        </p:nvSpPr>
        <p:spPr/>
        <p:txBody>
          <a:bodyPr/>
          <a:lstStyle/>
          <a:p>
            <a:r>
              <a:rPr lang="en-US" dirty="0"/>
              <a:t>A webserver is a process that responds to HTTP requests.</a:t>
            </a:r>
          </a:p>
          <a:p>
            <a:r>
              <a:rPr lang="en-US" dirty="0"/>
              <a:t>Normally we cannot run more than one, because HTTP uses port 80, and the OS will only allow one process to listen to port 80.</a:t>
            </a:r>
          </a:p>
          <a:p>
            <a:r>
              <a:rPr lang="en-US" dirty="0"/>
              <a:t>However, if necessary, we can run multiple webservers on a non-standard ports, and tell clients of the special port number.  </a:t>
            </a:r>
            <a:r>
              <a:rPr lang="en-US" dirty="0" err="1"/>
              <a:t>Eg</a:t>
            </a:r>
            <a:r>
              <a:rPr lang="en-US" dirty="0"/>
              <a:t>.:</a:t>
            </a:r>
          </a:p>
          <a:p>
            <a:pPr lvl="1"/>
            <a:r>
              <a:rPr lang="en-US" dirty="0">
                <a:hlinkClick r:id="rId2"/>
              </a:rPr>
              <a:t>http://murphy.wot.eecs.northwestern.edu</a:t>
            </a:r>
            <a:r>
              <a:rPr lang="en-US" dirty="0"/>
              <a:t>  (connects to standard port 80)</a:t>
            </a:r>
          </a:p>
          <a:p>
            <a:pPr lvl="1"/>
            <a:r>
              <a:rPr lang="en-US" dirty="0">
                <a:hlinkClick r:id="rId3"/>
              </a:rPr>
              <a:t>http://murphy.wot.eecs.northwestern.edu:8000</a:t>
            </a:r>
            <a:r>
              <a:rPr lang="en-US" dirty="0"/>
              <a:t> (connects to port 8000)</a:t>
            </a:r>
          </a:p>
          <a:p>
            <a:pPr lvl="1"/>
            <a:r>
              <a:rPr lang="en-US" dirty="0">
                <a:hlinkClick r:id="rId4"/>
              </a:rPr>
              <a:t>http://murphy.wot.eecs.northwestern.edu:8001</a:t>
            </a:r>
            <a:r>
              <a:rPr lang="en-US" dirty="0"/>
              <a:t> (another student can run this)</a:t>
            </a:r>
          </a:p>
          <a:p>
            <a:pPr lvl="1"/>
            <a:r>
              <a:rPr lang="en-US" dirty="0">
                <a:hlinkClick r:id="rId5"/>
              </a:rPr>
              <a:t>http://murphy.wot.eecs.northwestern.edu:8002</a:t>
            </a:r>
            <a:r>
              <a:rPr lang="en-US" dirty="0"/>
              <a:t> (yet another process here)</a:t>
            </a:r>
          </a:p>
          <a:p>
            <a:r>
              <a:rPr lang="en-US" dirty="0"/>
              <a:t>Note that HTTPS uses a different port:</a:t>
            </a:r>
          </a:p>
          <a:p>
            <a:pPr lvl="1"/>
            <a:r>
              <a:rPr lang="en-US" dirty="0">
                <a:hlinkClick r:id="rId6"/>
              </a:rPr>
              <a:t>https://murphy.wot.eecs.northwestern.edu</a:t>
            </a:r>
            <a:r>
              <a:rPr lang="en-US" dirty="0"/>
              <a:t> (connects to standard port </a:t>
            </a:r>
            <a:r>
              <a:rPr lang="en-US" b="1" dirty="0"/>
              <a:t>443</a:t>
            </a:r>
            <a:r>
              <a:rPr lang="en-US" dirty="0"/>
              <a:t>)</a:t>
            </a:r>
          </a:p>
        </p:txBody>
      </p:sp>
    </p:spTree>
    <p:extLst>
      <p:ext uri="{BB962C8B-B14F-4D97-AF65-F5344CB8AC3E}">
        <p14:creationId xmlns:p14="http://schemas.microsoft.com/office/powerpoint/2010/main" val="1121427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do we run multiple web browsers on one host?</a:t>
            </a:r>
          </a:p>
        </p:txBody>
      </p:sp>
      <p:sp>
        <p:nvSpPr>
          <p:cNvPr id="3" name="Content Placeholder 2"/>
          <p:cNvSpPr>
            <a:spLocks noGrp="1"/>
          </p:cNvSpPr>
          <p:nvPr>
            <p:ph idx="1"/>
          </p:nvPr>
        </p:nvSpPr>
        <p:spPr>
          <a:xfrm>
            <a:off x="263471" y="1146875"/>
            <a:ext cx="11639227" cy="5423258"/>
          </a:xfrm>
        </p:spPr>
        <p:txBody>
          <a:bodyPr>
            <a:normAutofit fontScale="92500" lnSpcReduction="10000"/>
          </a:bodyPr>
          <a:lstStyle/>
          <a:p>
            <a:r>
              <a:rPr lang="en-US" dirty="0"/>
              <a:t>Let’s say we have opened multiple tabs in Chrome and Firefox.</a:t>
            </a:r>
          </a:p>
          <a:p>
            <a:r>
              <a:rPr lang="en-US" dirty="0"/>
              <a:t>How does a given HTTP response get directed to the correct tab?</a:t>
            </a:r>
          </a:p>
          <a:p>
            <a:r>
              <a:rPr lang="en-US" dirty="0"/>
              <a:t>Client can use different </a:t>
            </a:r>
            <a:r>
              <a:rPr lang="en-US" i="1" dirty="0">
                <a:solidFill>
                  <a:schemeClr val="accent6"/>
                </a:solidFill>
              </a:rPr>
              <a:t>source</a:t>
            </a:r>
            <a:r>
              <a:rPr lang="en-US" dirty="0">
                <a:solidFill>
                  <a:schemeClr val="accent6"/>
                </a:solidFill>
              </a:rPr>
              <a:t> </a:t>
            </a:r>
            <a:r>
              <a:rPr lang="en-US" dirty="0"/>
              <a:t>ports for each outbound connection:</a:t>
            </a:r>
          </a:p>
          <a:p>
            <a:endParaRPr lang="en-US" dirty="0"/>
          </a:p>
          <a:p>
            <a:pPr marL="0" indent="0">
              <a:buNone/>
            </a:pPr>
            <a:r>
              <a:rPr lang="en-US" dirty="0"/>
              <a:t>Outbound:</a:t>
            </a:r>
          </a:p>
          <a:p>
            <a:pPr marL="0" indent="0">
              <a:buNone/>
            </a:pPr>
            <a:endParaRPr lang="en-US" dirty="0"/>
          </a:p>
          <a:p>
            <a:pPr marL="0" indent="0">
              <a:buNone/>
            </a:pPr>
            <a:endParaRPr lang="en-US" dirty="0"/>
          </a:p>
          <a:p>
            <a:pPr marL="0" indent="0">
              <a:buNone/>
            </a:pPr>
            <a:endParaRPr lang="en-US" dirty="0"/>
          </a:p>
          <a:p>
            <a:pPr marL="0" indent="0">
              <a:buNone/>
            </a:pPr>
            <a:r>
              <a:rPr lang="en-US" dirty="0"/>
              <a:t>Inbound:</a:t>
            </a:r>
          </a:p>
          <a:p>
            <a:pPr marL="0" indent="0">
              <a:buNone/>
            </a:pPr>
            <a:endParaRPr lang="en-US" dirty="0"/>
          </a:p>
          <a:p>
            <a:pPr marL="0" indent="0">
              <a:buNone/>
            </a:pPr>
            <a:r>
              <a:rPr lang="en-US" dirty="0"/>
              <a:t> </a:t>
            </a:r>
          </a:p>
        </p:txBody>
      </p:sp>
      <p:graphicFrame>
        <p:nvGraphicFramePr>
          <p:cNvPr id="4" name="Table 3"/>
          <p:cNvGraphicFramePr>
            <a:graphicFrameLocks noGrp="1"/>
          </p:cNvGraphicFramePr>
          <p:nvPr>
            <p:extLst>
              <p:ext uri="{D42A27DB-BD31-4B8C-83A1-F6EECF244321}">
                <p14:modId xmlns:p14="http://schemas.microsoft.com/office/powerpoint/2010/main" val="1950543208"/>
              </p:ext>
            </p:extLst>
          </p:nvPr>
        </p:nvGraphicFramePr>
        <p:xfrm>
          <a:off x="2256148" y="2783953"/>
          <a:ext cx="8462650" cy="1854200"/>
        </p:xfrm>
        <a:graphic>
          <a:graphicData uri="http://schemas.openxmlformats.org/drawingml/2006/table">
            <a:tbl>
              <a:tblPr firstRow="1" bandRow="1">
                <a:tableStyleId>{5C22544A-7EE6-4342-B048-85BDC9FD1C3A}</a:tableStyleId>
              </a:tblPr>
              <a:tblGrid>
                <a:gridCol w="1692530">
                  <a:extLst>
                    <a:ext uri="{9D8B030D-6E8A-4147-A177-3AD203B41FA5}">
                      <a16:colId xmlns:a16="http://schemas.microsoft.com/office/drawing/2014/main" val="20000"/>
                    </a:ext>
                  </a:extLst>
                </a:gridCol>
                <a:gridCol w="1486921">
                  <a:extLst>
                    <a:ext uri="{9D8B030D-6E8A-4147-A177-3AD203B41FA5}">
                      <a16:colId xmlns:a16="http://schemas.microsoft.com/office/drawing/2014/main" val="20001"/>
                    </a:ext>
                  </a:extLst>
                </a:gridCol>
                <a:gridCol w="1540934">
                  <a:extLst>
                    <a:ext uri="{9D8B030D-6E8A-4147-A177-3AD203B41FA5}">
                      <a16:colId xmlns:a16="http://schemas.microsoft.com/office/drawing/2014/main" val="20002"/>
                    </a:ext>
                  </a:extLst>
                </a:gridCol>
                <a:gridCol w="1862666">
                  <a:extLst>
                    <a:ext uri="{9D8B030D-6E8A-4147-A177-3AD203B41FA5}">
                      <a16:colId xmlns:a16="http://schemas.microsoft.com/office/drawing/2014/main" val="20003"/>
                    </a:ext>
                  </a:extLst>
                </a:gridCol>
                <a:gridCol w="1879599">
                  <a:extLst>
                    <a:ext uri="{9D8B030D-6E8A-4147-A177-3AD203B41FA5}">
                      <a16:colId xmlns:a16="http://schemas.microsoft.com/office/drawing/2014/main" val="20004"/>
                    </a:ext>
                  </a:extLst>
                </a:gridCol>
              </a:tblGrid>
              <a:tr h="370840">
                <a:tc>
                  <a:txBody>
                    <a:bodyPr/>
                    <a:lstStyle/>
                    <a:p>
                      <a:pPr algn="ctr"/>
                      <a:r>
                        <a:rPr lang="en-US" dirty="0"/>
                        <a:t>Client</a:t>
                      </a:r>
                    </a:p>
                  </a:txBody>
                  <a:tcPr/>
                </a:tc>
                <a:tc>
                  <a:txBody>
                    <a:bodyPr/>
                    <a:lstStyle/>
                    <a:p>
                      <a:pPr algn="ctr"/>
                      <a:r>
                        <a:rPr lang="en-US" dirty="0"/>
                        <a:t>Source IP</a:t>
                      </a:r>
                    </a:p>
                  </a:txBody>
                  <a:tcPr/>
                </a:tc>
                <a:tc>
                  <a:txBody>
                    <a:bodyPr/>
                    <a:lstStyle/>
                    <a:p>
                      <a:pPr algn="ctr"/>
                      <a:r>
                        <a:rPr lang="en-US" dirty="0"/>
                        <a:t>Source Port</a:t>
                      </a:r>
                    </a:p>
                  </a:txBody>
                  <a:tcPr/>
                </a:tc>
                <a:tc>
                  <a:txBody>
                    <a:bodyPr/>
                    <a:lstStyle/>
                    <a:p>
                      <a:pPr algn="ctr"/>
                      <a:r>
                        <a:rPr lang="en-US" dirty="0"/>
                        <a:t>Destination IP</a:t>
                      </a:r>
                    </a:p>
                  </a:txBody>
                  <a:tcPr/>
                </a:tc>
                <a:tc>
                  <a:txBody>
                    <a:bodyPr/>
                    <a:lstStyle/>
                    <a:p>
                      <a:pPr algn="ctr"/>
                      <a:r>
                        <a:rPr lang="en-US" dirty="0"/>
                        <a:t>Destination Port</a:t>
                      </a:r>
                    </a:p>
                  </a:txBody>
                  <a:tcPr/>
                </a:tc>
                <a:extLst>
                  <a:ext uri="{0D108BD9-81ED-4DB2-BD59-A6C34878D82A}">
                    <a16:rowId xmlns:a16="http://schemas.microsoft.com/office/drawing/2014/main" val="10000"/>
                  </a:ext>
                </a:extLst>
              </a:tr>
              <a:tr h="370840">
                <a:tc>
                  <a:txBody>
                    <a:bodyPr/>
                    <a:lstStyle/>
                    <a:p>
                      <a:pPr algn="ctr"/>
                      <a:r>
                        <a:rPr lang="en-US" dirty="0"/>
                        <a:t>Chrome, Tab 1</a:t>
                      </a:r>
                    </a:p>
                  </a:txBody>
                  <a:tcPr/>
                </a:tc>
                <a:tc>
                  <a:txBody>
                    <a:bodyPr/>
                    <a:lstStyle/>
                    <a:p>
                      <a:pPr algn="ctr"/>
                      <a:r>
                        <a:rPr lang="en-US" dirty="0"/>
                        <a:t>100.0.0.10</a:t>
                      </a:r>
                    </a:p>
                  </a:txBody>
                  <a:tcPr/>
                </a:tc>
                <a:tc>
                  <a:txBody>
                    <a:bodyPr/>
                    <a:lstStyle/>
                    <a:p>
                      <a:pPr algn="ctr"/>
                      <a:r>
                        <a:rPr lang="en-US" dirty="0"/>
                        <a:t>12345</a:t>
                      </a:r>
                    </a:p>
                  </a:txBody>
                  <a:tcPr/>
                </a:tc>
                <a:tc>
                  <a:txBody>
                    <a:bodyPr/>
                    <a:lstStyle/>
                    <a:p>
                      <a:pPr algn="ctr"/>
                      <a:r>
                        <a:rPr lang="hr-HR" dirty="0"/>
                        <a:t>129.105.8.237</a:t>
                      </a:r>
                      <a:endParaRPr lang="en-US" dirty="0"/>
                    </a:p>
                  </a:txBody>
                  <a:tcPr/>
                </a:tc>
                <a:tc>
                  <a:txBody>
                    <a:bodyPr/>
                    <a:lstStyle/>
                    <a:p>
                      <a:pPr algn="ctr"/>
                      <a:r>
                        <a:rPr lang="en-US" dirty="0"/>
                        <a:t>80</a:t>
                      </a:r>
                    </a:p>
                  </a:txBody>
                  <a:tcPr/>
                </a:tc>
                <a:extLst>
                  <a:ext uri="{0D108BD9-81ED-4DB2-BD59-A6C34878D82A}">
                    <a16:rowId xmlns:a16="http://schemas.microsoft.com/office/drawing/2014/main" val="10001"/>
                  </a:ext>
                </a:extLst>
              </a:tr>
              <a:tr h="370840">
                <a:tc>
                  <a:txBody>
                    <a:bodyPr/>
                    <a:lstStyle/>
                    <a:p>
                      <a:pPr algn="ctr"/>
                      <a:r>
                        <a:rPr lang="en-US" dirty="0"/>
                        <a:t>Chrome, Tab 2</a:t>
                      </a:r>
                    </a:p>
                  </a:txBody>
                  <a:tcPr/>
                </a:tc>
                <a:tc>
                  <a:txBody>
                    <a:bodyPr/>
                    <a:lstStyle/>
                    <a:p>
                      <a:pPr algn="ctr"/>
                      <a:r>
                        <a:rPr lang="en-US" dirty="0"/>
                        <a:t>100.0.0.10</a:t>
                      </a:r>
                    </a:p>
                  </a:txBody>
                  <a:tcPr/>
                </a:tc>
                <a:tc>
                  <a:txBody>
                    <a:bodyPr/>
                    <a:lstStyle/>
                    <a:p>
                      <a:pPr algn="ctr"/>
                      <a:r>
                        <a:rPr lang="en-US" dirty="0"/>
                        <a:t>34209</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hr-HR" dirty="0"/>
                        <a:t>129.105.8.237</a:t>
                      </a:r>
                      <a:endParaRPr lang="en-US" dirty="0"/>
                    </a:p>
                  </a:txBody>
                  <a:tcPr/>
                </a:tc>
                <a:tc>
                  <a:txBody>
                    <a:bodyPr/>
                    <a:lstStyle/>
                    <a:p>
                      <a:pPr algn="ctr"/>
                      <a:r>
                        <a:rPr lang="en-US" dirty="0"/>
                        <a:t>80</a:t>
                      </a:r>
                    </a:p>
                  </a:txBody>
                  <a:tcPr/>
                </a:tc>
                <a:extLst>
                  <a:ext uri="{0D108BD9-81ED-4DB2-BD59-A6C34878D82A}">
                    <a16:rowId xmlns:a16="http://schemas.microsoft.com/office/drawing/2014/main" val="10002"/>
                  </a:ext>
                </a:extLst>
              </a:tr>
              <a:tr h="370840">
                <a:tc>
                  <a:txBody>
                    <a:bodyPr/>
                    <a:lstStyle/>
                    <a:p>
                      <a:pPr algn="ctr"/>
                      <a:r>
                        <a:rPr lang="en-US" dirty="0"/>
                        <a:t>Firefox,</a:t>
                      </a:r>
                      <a:r>
                        <a:rPr lang="en-US" baseline="0" dirty="0"/>
                        <a:t> Tab 1</a:t>
                      </a:r>
                      <a:endParaRPr lang="en-US" dirty="0"/>
                    </a:p>
                  </a:txBody>
                  <a:tcPr/>
                </a:tc>
                <a:tc>
                  <a:txBody>
                    <a:bodyPr/>
                    <a:lstStyle/>
                    <a:p>
                      <a:pPr algn="ctr"/>
                      <a:r>
                        <a:rPr lang="en-US" dirty="0"/>
                        <a:t>100.0.0.10</a:t>
                      </a:r>
                    </a:p>
                  </a:txBody>
                  <a:tcPr/>
                </a:tc>
                <a:tc>
                  <a:txBody>
                    <a:bodyPr/>
                    <a:lstStyle/>
                    <a:p>
                      <a:pPr algn="ctr"/>
                      <a:r>
                        <a:rPr lang="en-US" dirty="0"/>
                        <a:t>39009</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hr-HR" dirty="0"/>
                        <a:t>129.105.8.237</a:t>
                      </a:r>
                      <a:endParaRPr lang="en-US" dirty="0"/>
                    </a:p>
                  </a:txBody>
                  <a:tcPr/>
                </a:tc>
                <a:tc>
                  <a:txBody>
                    <a:bodyPr/>
                    <a:lstStyle/>
                    <a:p>
                      <a:pPr algn="ctr"/>
                      <a:r>
                        <a:rPr lang="en-US" dirty="0"/>
                        <a:t>80</a:t>
                      </a:r>
                    </a:p>
                  </a:txBody>
                  <a:tcPr/>
                </a:tc>
                <a:extLst>
                  <a:ext uri="{0D108BD9-81ED-4DB2-BD59-A6C34878D82A}">
                    <a16:rowId xmlns:a16="http://schemas.microsoft.com/office/drawing/2014/main" val="10003"/>
                  </a:ext>
                </a:extLst>
              </a:tr>
              <a:tr h="370840">
                <a:tc>
                  <a:txBody>
                    <a:bodyPr/>
                    <a:lstStyle/>
                    <a:p>
                      <a:pPr algn="ctr"/>
                      <a:r>
                        <a:rPr lang="en-US" dirty="0"/>
                        <a:t>Firefox Tab</a:t>
                      </a:r>
                      <a:r>
                        <a:rPr lang="en-US" baseline="0" dirty="0"/>
                        <a:t> 2</a:t>
                      </a:r>
                      <a:endParaRPr lang="en-US" dirty="0"/>
                    </a:p>
                  </a:txBody>
                  <a:tcPr/>
                </a:tc>
                <a:tc>
                  <a:txBody>
                    <a:bodyPr/>
                    <a:lstStyle/>
                    <a:p>
                      <a:pPr algn="ctr"/>
                      <a:r>
                        <a:rPr lang="en-US" dirty="0"/>
                        <a:t>100.0.0.10</a:t>
                      </a:r>
                    </a:p>
                  </a:txBody>
                  <a:tcPr/>
                </a:tc>
                <a:tc>
                  <a:txBody>
                    <a:bodyPr/>
                    <a:lstStyle/>
                    <a:p>
                      <a:pPr algn="ctr"/>
                      <a:r>
                        <a:rPr lang="en-US" dirty="0"/>
                        <a:t>10002</a:t>
                      </a:r>
                    </a:p>
                  </a:txBody>
                  <a:tcPr/>
                </a:tc>
                <a:tc>
                  <a:txBody>
                    <a:bodyPr/>
                    <a:lstStyle/>
                    <a:p>
                      <a:pPr algn="ctr"/>
                      <a:r>
                        <a:rPr lang="nb-NO" dirty="0"/>
                        <a:t>172.217.7.196</a:t>
                      </a:r>
                      <a:endParaRPr lang="en-US" dirty="0"/>
                    </a:p>
                  </a:txBody>
                  <a:tcPr/>
                </a:tc>
                <a:tc>
                  <a:txBody>
                    <a:bodyPr/>
                    <a:lstStyle/>
                    <a:p>
                      <a:pPr algn="ctr"/>
                      <a:r>
                        <a:rPr lang="en-US" dirty="0"/>
                        <a:t>80</a:t>
                      </a:r>
                    </a:p>
                  </a:txBody>
                  <a:tcPr/>
                </a:tc>
                <a:extLst>
                  <a:ext uri="{0D108BD9-81ED-4DB2-BD59-A6C34878D82A}">
                    <a16:rowId xmlns:a16="http://schemas.microsoft.com/office/drawing/2014/main" val="1000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441825401"/>
              </p:ext>
            </p:extLst>
          </p:nvPr>
        </p:nvGraphicFramePr>
        <p:xfrm>
          <a:off x="2256148" y="4851397"/>
          <a:ext cx="8462651" cy="1854200"/>
        </p:xfrm>
        <a:graphic>
          <a:graphicData uri="http://schemas.openxmlformats.org/drawingml/2006/table">
            <a:tbl>
              <a:tblPr firstRow="1" bandRow="1">
                <a:tableStyleId>{21E4AEA4-8DFA-4A89-87EB-49C32662AFE0}</a:tableStyleId>
              </a:tblPr>
              <a:tblGrid>
                <a:gridCol w="1665864">
                  <a:extLst>
                    <a:ext uri="{9D8B030D-6E8A-4147-A177-3AD203B41FA5}">
                      <a16:colId xmlns:a16="http://schemas.microsoft.com/office/drawing/2014/main" val="20000"/>
                    </a:ext>
                  </a:extLst>
                </a:gridCol>
                <a:gridCol w="1463493">
                  <a:extLst>
                    <a:ext uri="{9D8B030D-6E8A-4147-A177-3AD203B41FA5}">
                      <a16:colId xmlns:a16="http://schemas.microsoft.com/office/drawing/2014/main" val="20001"/>
                    </a:ext>
                  </a:extLst>
                </a:gridCol>
                <a:gridCol w="1733322">
                  <a:extLst>
                    <a:ext uri="{9D8B030D-6E8A-4147-A177-3AD203B41FA5}">
                      <a16:colId xmlns:a16="http://schemas.microsoft.com/office/drawing/2014/main" val="20002"/>
                    </a:ext>
                  </a:extLst>
                </a:gridCol>
                <a:gridCol w="1799986">
                  <a:extLst>
                    <a:ext uri="{9D8B030D-6E8A-4147-A177-3AD203B41FA5}">
                      <a16:colId xmlns:a16="http://schemas.microsoft.com/office/drawing/2014/main" val="20003"/>
                    </a:ext>
                  </a:extLst>
                </a:gridCol>
                <a:gridCol w="1799986">
                  <a:extLst>
                    <a:ext uri="{9D8B030D-6E8A-4147-A177-3AD203B41FA5}">
                      <a16:colId xmlns:a16="http://schemas.microsoft.com/office/drawing/2014/main" val="20004"/>
                    </a:ext>
                  </a:extLst>
                </a:gridCol>
              </a:tblGrid>
              <a:tr h="370840">
                <a:tc>
                  <a:txBody>
                    <a:bodyPr/>
                    <a:lstStyle/>
                    <a:p>
                      <a:pPr algn="ctr"/>
                      <a:r>
                        <a:rPr lang="en-US" dirty="0"/>
                        <a:t>Remote</a:t>
                      </a:r>
                      <a:r>
                        <a:rPr lang="en-US" baseline="0" dirty="0"/>
                        <a:t> </a:t>
                      </a:r>
                      <a:r>
                        <a:rPr lang="en-US" dirty="0"/>
                        <a:t>IP</a:t>
                      </a:r>
                    </a:p>
                  </a:txBody>
                  <a:tcPr/>
                </a:tc>
                <a:tc>
                  <a:txBody>
                    <a:bodyPr/>
                    <a:lstStyle/>
                    <a:p>
                      <a:pPr algn="ctr"/>
                      <a:r>
                        <a:rPr lang="en-US" dirty="0"/>
                        <a:t>Remote Port</a:t>
                      </a:r>
                    </a:p>
                  </a:txBody>
                  <a:tcPr/>
                </a:tc>
                <a:tc>
                  <a:txBody>
                    <a:bodyPr/>
                    <a:lstStyle/>
                    <a:p>
                      <a:pPr algn="ctr"/>
                      <a:r>
                        <a:rPr lang="en-US" dirty="0"/>
                        <a:t>Destination IP</a:t>
                      </a:r>
                    </a:p>
                  </a:txBody>
                  <a:tcPr/>
                </a:tc>
                <a:tc>
                  <a:txBody>
                    <a:bodyPr/>
                    <a:lstStyle/>
                    <a:p>
                      <a:pPr algn="ctr"/>
                      <a:r>
                        <a:rPr lang="en-US" dirty="0"/>
                        <a:t>Destination Port</a:t>
                      </a:r>
                    </a:p>
                  </a:txBody>
                  <a:tcPr/>
                </a:tc>
                <a:tc>
                  <a:txBody>
                    <a:bodyPr/>
                    <a:lstStyle/>
                    <a:p>
                      <a:pPr algn="ctr"/>
                      <a:r>
                        <a:rPr lang="en-US" dirty="0"/>
                        <a:t>Recipient</a:t>
                      </a:r>
                    </a:p>
                  </a:txBody>
                  <a:tcPr/>
                </a:tc>
                <a:extLst>
                  <a:ext uri="{0D108BD9-81ED-4DB2-BD59-A6C34878D82A}">
                    <a16:rowId xmlns:a16="http://schemas.microsoft.com/office/drawing/2014/main" val="10000"/>
                  </a:ext>
                </a:extLst>
              </a:tr>
              <a:tr h="370840">
                <a:tc>
                  <a:txBody>
                    <a:bodyPr/>
                    <a:lstStyle/>
                    <a:p>
                      <a:pPr algn="ctr"/>
                      <a:r>
                        <a:rPr lang="nb-NO" dirty="0"/>
                        <a:t>172.217.7.196</a:t>
                      </a:r>
                      <a:endParaRPr lang="en-US" dirty="0"/>
                    </a:p>
                  </a:txBody>
                  <a:tcPr/>
                </a:tc>
                <a:tc>
                  <a:txBody>
                    <a:bodyPr/>
                    <a:lstStyle/>
                    <a:p>
                      <a:pPr algn="ctr"/>
                      <a:r>
                        <a:rPr lang="en-US" dirty="0"/>
                        <a:t>80</a:t>
                      </a:r>
                    </a:p>
                  </a:txBody>
                  <a:tcPr/>
                </a:tc>
                <a:tc>
                  <a:txBody>
                    <a:bodyPr/>
                    <a:lstStyle/>
                    <a:p>
                      <a:pPr algn="ctr"/>
                      <a:r>
                        <a:rPr lang="en-US" dirty="0"/>
                        <a:t>100.0.0.10</a:t>
                      </a:r>
                    </a:p>
                  </a:txBody>
                  <a:tcPr/>
                </a:tc>
                <a:tc>
                  <a:txBody>
                    <a:bodyPr/>
                    <a:lstStyle/>
                    <a:p>
                      <a:pPr algn="ctr"/>
                      <a:r>
                        <a:rPr lang="en-US" dirty="0"/>
                        <a:t>10002</a:t>
                      </a:r>
                    </a:p>
                  </a:txBody>
                  <a:tcPr/>
                </a:tc>
                <a:tc>
                  <a:txBody>
                    <a:bodyPr/>
                    <a:lstStyle/>
                    <a:p>
                      <a:pPr algn="ctr"/>
                      <a:r>
                        <a:rPr lang="en-US" dirty="0"/>
                        <a:t>?</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hr-HR" dirty="0"/>
                        <a:t>129.105.8.237</a:t>
                      </a:r>
                      <a:endParaRPr lang="en-US" dirty="0"/>
                    </a:p>
                  </a:txBody>
                  <a:tcPr/>
                </a:tc>
                <a:tc>
                  <a:txBody>
                    <a:bodyPr/>
                    <a:lstStyle/>
                    <a:p>
                      <a:pPr algn="ctr"/>
                      <a:r>
                        <a:rPr lang="en-US" dirty="0"/>
                        <a:t>80</a:t>
                      </a:r>
                    </a:p>
                  </a:txBody>
                  <a:tcPr/>
                </a:tc>
                <a:tc>
                  <a:txBody>
                    <a:bodyPr/>
                    <a:lstStyle/>
                    <a:p>
                      <a:pPr algn="ctr"/>
                      <a:r>
                        <a:rPr lang="en-US" dirty="0"/>
                        <a:t>100.0.0.10</a:t>
                      </a:r>
                    </a:p>
                  </a:txBody>
                  <a:tcPr/>
                </a:tc>
                <a:tc>
                  <a:txBody>
                    <a:bodyPr/>
                    <a:lstStyle/>
                    <a:p>
                      <a:pPr algn="ctr"/>
                      <a:r>
                        <a:rPr lang="en-US" dirty="0"/>
                        <a:t>34209</a:t>
                      </a:r>
                    </a:p>
                  </a:txBody>
                  <a:tcPr/>
                </a:tc>
                <a:tc>
                  <a:txBody>
                    <a:bodyPr/>
                    <a:lstStyle/>
                    <a:p>
                      <a:pPr algn="ctr"/>
                      <a:r>
                        <a:rPr lang="en-US" dirty="0"/>
                        <a:t>?</a:t>
                      </a:r>
                    </a:p>
                  </a:txBody>
                  <a:tcPr/>
                </a:tc>
                <a:extLst>
                  <a:ext uri="{0D108BD9-81ED-4DB2-BD59-A6C34878D82A}">
                    <a16:rowId xmlns:a16="http://schemas.microsoft.com/office/drawing/2014/main" val="10002"/>
                  </a:ext>
                </a:extLst>
              </a:tr>
              <a:tr h="370840">
                <a:tc>
                  <a:txBody>
                    <a:bodyPr/>
                    <a:lstStyle/>
                    <a:p>
                      <a:pPr algn="ctr"/>
                      <a:r>
                        <a:rPr lang="hr-HR" dirty="0"/>
                        <a:t>129.105.8.237</a:t>
                      </a:r>
                      <a:endParaRPr lang="en-US" dirty="0"/>
                    </a:p>
                  </a:txBody>
                  <a:tcPr/>
                </a:tc>
                <a:tc>
                  <a:txBody>
                    <a:bodyPr/>
                    <a:lstStyle/>
                    <a:p>
                      <a:pPr algn="ctr"/>
                      <a:r>
                        <a:rPr lang="en-US" dirty="0"/>
                        <a:t>80</a:t>
                      </a:r>
                    </a:p>
                  </a:txBody>
                  <a:tcPr/>
                </a:tc>
                <a:tc>
                  <a:txBody>
                    <a:bodyPr/>
                    <a:lstStyle/>
                    <a:p>
                      <a:pPr algn="ctr"/>
                      <a:r>
                        <a:rPr lang="en-US" dirty="0"/>
                        <a:t>100.0.0.10</a:t>
                      </a:r>
                    </a:p>
                  </a:txBody>
                  <a:tcPr/>
                </a:tc>
                <a:tc>
                  <a:txBody>
                    <a:bodyPr/>
                    <a:lstStyle/>
                    <a:p>
                      <a:pPr algn="ctr"/>
                      <a:r>
                        <a:rPr lang="en-US" dirty="0"/>
                        <a:t>12345</a:t>
                      </a:r>
                    </a:p>
                  </a:txBody>
                  <a:tcPr/>
                </a:tc>
                <a:tc>
                  <a:txBody>
                    <a:bodyPr/>
                    <a:lstStyle/>
                    <a:p>
                      <a:pPr algn="ctr"/>
                      <a:r>
                        <a:rPr lang="en-US" dirty="0"/>
                        <a:t>?</a:t>
                      </a:r>
                    </a:p>
                  </a:txBody>
                  <a:tcPr/>
                </a:tc>
                <a:extLst>
                  <a:ext uri="{0D108BD9-81ED-4DB2-BD59-A6C34878D82A}">
                    <a16:rowId xmlns:a16="http://schemas.microsoft.com/office/drawing/2014/main" val="10003"/>
                  </a:ext>
                </a:extLst>
              </a:tr>
              <a:tr h="370840">
                <a:tc>
                  <a:txBody>
                    <a:bodyPr/>
                    <a:lstStyle/>
                    <a:p>
                      <a:pPr algn="ctr"/>
                      <a:r>
                        <a:rPr lang="nb-NO" dirty="0"/>
                        <a:t>172.217.7.196</a:t>
                      </a:r>
                      <a:endParaRPr lang="en-US" dirty="0"/>
                    </a:p>
                  </a:txBody>
                  <a:tcPr/>
                </a:tc>
                <a:tc>
                  <a:txBody>
                    <a:bodyPr/>
                    <a:lstStyle/>
                    <a:p>
                      <a:pPr algn="ctr"/>
                      <a:r>
                        <a:rPr lang="en-US" dirty="0"/>
                        <a:t>80</a:t>
                      </a:r>
                    </a:p>
                  </a:txBody>
                  <a:tcPr/>
                </a:tc>
                <a:tc>
                  <a:txBody>
                    <a:bodyPr/>
                    <a:lstStyle/>
                    <a:p>
                      <a:pPr algn="ctr"/>
                      <a:r>
                        <a:rPr lang="en-US" dirty="0"/>
                        <a:t>100.0.0.10</a:t>
                      </a:r>
                    </a:p>
                  </a:txBody>
                  <a:tcPr/>
                </a:tc>
                <a:tc>
                  <a:txBody>
                    <a:bodyPr/>
                    <a:lstStyle/>
                    <a:p>
                      <a:pPr algn="ctr"/>
                      <a:r>
                        <a:rPr lang="en-US" dirty="0"/>
                        <a:t>21111</a:t>
                      </a:r>
                    </a:p>
                  </a:txBody>
                  <a:tcPr/>
                </a:tc>
                <a:tc>
                  <a:txBody>
                    <a:bodyPr/>
                    <a:lstStyle/>
                    <a:p>
                      <a:pPr algn="ctr"/>
                      <a:r>
                        <a:rPr lang="en-US" dirty="0"/>
                        <a:t>?</a:t>
                      </a:r>
                    </a:p>
                  </a:txBody>
                  <a:tcPr/>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92430821"/>
              </p:ext>
            </p:extLst>
          </p:nvPr>
        </p:nvGraphicFramePr>
        <p:xfrm>
          <a:off x="8923867" y="4851397"/>
          <a:ext cx="1794931" cy="1854200"/>
        </p:xfrm>
        <a:graphic>
          <a:graphicData uri="http://schemas.openxmlformats.org/drawingml/2006/table">
            <a:tbl>
              <a:tblPr firstRow="1" bandRow="1">
                <a:tableStyleId>{93296810-A885-4BE3-A3E7-6D5BEEA58F35}</a:tableStyleId>
              </a:tblPr>
              <a:tblGrid>
                <a:gridCol w="1794931">
                  <a:extLst>
                    <a:ext uri="{9D8B030D-6E8A-4147-A177-3AD203B41FA5}">
                      <a16:colId xmlns:a16="http://schemas.microsoft.com/office/drawing/2014/main" val="20000"/>
                    </a:ext>
                  </a:extLst>
                </a:gridCol>
              </a:tblGrid>
              <a:tr h="370840">
                <a:tc>
                  <a:txBody>
                    <a:bodyPr/>
                    <a:lstStyle/>
                    <a:p>
                      <a:pPr algn="ctr"/>
                      <a:r>
                        <a:rPr lang="en-US" dirty="0"/>
                        <a:t>Recipient</a:t>
                      </a:r>
                    </a:p>
                  </a:txBody>
                  <a:tcPr/>
                </a:tc>
                <a:extLst>
                  <a:ext uri="{0D108BD9-81ED-4DB2-BD59-A6C34878D82A}">
                    <a16:rowId xmlns:a16="http://schemas.microsoft.com/office/drawing/2014/main" val="10000"/>
                  </a:ext>
                </a:extLst>
              </a:tr>
              <a:tr h="370840">
                <a:tc>
                  <a:txBody>
                    <a:bodyPr/>
                    <a:lstStyle/>
                    <a:p>
                      <a:pPr algn="ctr"/>
                      <a:r>
                        <a:rPr lang="en-US" dirty="0"/>
                        <a:t>Firefox Tab</a:t>
                      </a:r>
                      <a:r>
                        <a:rPr lang="en-US" baseline="0" dirty="0"/>
                        <a:t> 2</a:t>
                      </a:r>
                      <a:endParaRPr lang="en-US" dirty="0"/>
                    </a:p>
                  </a:txBody>
                  <a:tcPr/>
                </a:tc>
                <a:extLst>
                  <a:ext uri="{0D108BD9-81ED-4DB2-BD59-A6C34878D82A}">
                    <a16:rowId xmlns:a16="http://schemas.microsoft.com/office/drawing/2014/main" val="10001"/>
                  </a:ext>
                </a:extLst>
              </a:tr>
              <a:tr h="370840">
                <a:tc>
                  <a:txBody>
                    <a:bodyPr/>
                    <a:lstStyle/>
                    <a:p>
                      <a:pPr algn="ctr"/>
                      <a:r>
                        <a:rPr lang="en-US" dirty="0"/>
                        <a:t>Chrome, Tab 2</a:t>
                      </a:r>
                    </a:p>
                  </a:txBody>
                  <a:tcPr/>
                </a:tc>
                <a:extLst>
                  <a:ext uri="{0D108BD9-81ED-4DB2-BD59-A6C34878D82A}">
                    <a16:rowId xmlns:a16="http://schemas.microsoft.com/office/drawing/2014/main" val="10002"/>
                  </a:ext>
                </a:extLst>
              </a:tr>
              <a:tr h="370840">
                <a:tc>
                  <a:txBody>
                    <a:bodyPr/>
                    <a:lstStyle/>
                    <a:p>
                      <a:pPr algn="ctr"/>
                      <a:r>
                        <a:rPr lang="en-US" dirty="0"/>
                        <a:t>Chrome, Tab 1</a:t>
                      </a:r>
                    </a:p>
                  </a:txBody>
                  <a:tcPr/>
                </a:tc>
                <a:extLst>
                  <a:ext uri="{0D108BD9-81ED-4DB2-BD59-A6C34878D82A}">
                    <a16:rowId xmlns:a16="http://schemas.microsoft.com/office/drawing/2014/main" val="10003"/>
                  </a:ext>
                </a:extLst>
              </a:tr>
              <a:tr h="370840">
                <a:tc>
                  <a:txBody>
                    <a:bodyPr/>
                    <a:lstStyle/>
                    <a:p>
                      <a:pPr algn="ctr"/>
                      <a:r>
                        <a:rPr lang="en-US" b="1" dirty="0"/>
                        <a:t>dropped!</a:t>
                      </a:r>
                      <a:endParaRPr lang="en-US" b="1" i="1" dirty="0"/>
                    </a:p>
                  </a:txBody>
                  <a:tcPr/>
                </a:tc>
                <a:extLst>
                  <a:ext uri="{0D108BD9-81ED-4DB2-BD59-A6C34878D82A}">
                    <a16:rowId xmlns:a16="http://schemas.microsoft.com/office/drawing/2014/main" val="10004"/>
                  </a:ext>
                </a:extLst>
              </a:tr>
            </a:tbl>
          </a:graphicData>
        </a:graphic>
      </p:graphicFrame>
      <p:grpSp>
        <p:nvGrpSpPr>
          <p:cNvPr id="7" name="Group 6">
            <a:extLst>
              <a:ext uri="{FF2B5EF4-FFF2-40B4-BE49-F238E27FC236}">
                <a16:creationId xmlns:a16="http://schemas.microsoft.com/office/drawing/2014/main" id="{BAFE4309-D3C8-7943-9812-96D623401BCF}"/>
              </a:ext>
            </a:extLst>
          </p:cNvPr>
          <p:cNvGrpSpPr/>
          <p:nvPr/>
        </p:nvGrpSpPr>
        <p:grpSpPr>
          <a:xfrm>
            <a:off x="11009480" y="5255586"/>
            <a:ext cx="929898" cy="884264"/>
            <a:chOff x="10763181" y="2345404"/>
            <a:chExt cx="1139517" cy="1083596"/>
          </a:xfrm>
        </p:grpSpPr>
        <p:sp>
          <p:nvSpPr>
            <p:cNvPr id="8" name="Octagon 7">
              <a:extLst>
                <a:ext uri="{FF2B5EF4-FFF2-40B4-BE49-F238E27FC236}">
                  <a16:creationId xmlns:a16="http://schemas.microsoft.com/office/drawing/2014/main" id="{FEA959FC-2A08-104B-88B3-E75C1FBCA09F}"/>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Octagon 8">
              <a:extLst>
                <a:ext uri="{FF2B5EF4-FFF2-40B4-BE49-F238E27FC236}">
                  <a16:creationId xmlns:a16="http://schemas.microsoft.com/office/drawing/2014/main" id="{B5B89BA3-529F-F34E-8B55-512766A88C55}"/>
                </a:ext>
              </a:extLst>
            </p:cNvPr>
            <p:cNvSpPr/>
            <p:nvPr/>
          </p:nvSpPr>
          <p:spPr>
            <a:xfrm>
              <a:off x="10805912" y="2396681"/>
              <a:ext cx="1045509" cy="991382"/>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6324592-407A-3940-9F3D-E96FDF57BA66}"/>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Arial" panose="020B0604020202020204" pitchFamily="34" charset="0"/>
                  <a:cs typeface="Arial" panose="020B0604020202020204" pitchFamily="34" charset="0"/>
                </a:rPr>
                <a:t>STOP</a:t>
              </a:r>
              <a:br>
                <a:rPr lang="en-US" sz="1600" b="1" dirty="0">
                  <a:solidFill>
                    <a:schemeClr val="bg1"/>
                  </a:solidFill>
                  <a:latin typeface="Arial" panose="020B0604020202020204" pitchFamily="34" charset="0"/>
                  <a:cs typeface="Arial" panose="020B0604020202020204" pitchFamily="34" charset="0"/>
                </a:rPr>
              </a:br>
              <a:r>
                <a:rPr lang="en-US" sz="1200" dirty="0">
                  <a:solidFill>
                    <a:schemeClr val="bg1"/>
                  </a:solidFill>
                  <a:latin typeface="Arial" panose="020B0604020202020204" pitchFamily="34" charset="0"/>
                  <a:cs typeface="Arial" panose="020B0604020202020204" pitchFamily="34" charset="0"/>
                </a:rPr>
                <a:t>and</a:t>
              </a:r>
              <a:br>
                <a:rPr lang="en-US" sz="1600" b="1" dirty="0">
                  <a:solidFill>
                    <a:schemeClr val="bg1"/>
                  </a:solidFill>
                  <a:latin typeface="Arial" panose="020B0604020202020204" pitchFamily="34" charset="0"/>
                  <a:cs typeface="Arial" panose="020B0604020202020204" pitchFamily="34" charset="0"/>
                </a:rPr>
              </a:br>
              <a:r>
                <a:rPr lang="en-US" sz="16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193336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Privileged ports</a:t>
            </a:r>
          </a:p>
        </p:txBody>
      </p:sp>
      <p:sp>
        <p:nvSpPr>
          <p:cNvPr id="3" name="Content Placeholder 2"/>
          <p:cNvSpPr>
            <a:spLocks noGrp="1"/>
          </p:cNvSpPr>
          <p:nvPr>
            <p:ph idx="1"/>
          </p:nvPr>
        </p:nvSpPr>
        <p:spPr/>
        <p:txBody>
          <a:bodyPr anchor="t"/>
          <a:lstStyle/>
          <a:p>
            <a:r>
              <a:rPr lang="en-US" dirty="0"/>
              <a:t>Ports below number 1024 are </a:t>
            </a:r>
            <a:r>
              <a:rPr lang="en-US" i="1" dirty="0">
                <a:solidFill>
                  <a:schemeClr val="accent6"/>
                </a:solidFill>
              </a:rPr>
              <a:t>privileged</a:t>
            </a:r>
            <a:r>
              <a:rPr lang="en-US" dirty="0"/>
              <a:t> and usually the OS will require root or administrative credentials to use these.</a:t>
            </a:r>
          </a:p>
          <a:p>
            <a:r>
              <a:rPr lang="en-US" dirty="0"/>
              <a:t>The standard Internet applications use low-numbered ports by default</a:t>
            </a:r>
          </a:p>
          <a:p>
            <a:r>
              <a:rPr lang="en-US" dirty="0"/>
              <a:t>This restriction prevents normal users on a machine from running “official” web or mail servers on that host.</a:t>
            </a:r>
          </a:p>
          <a:p>
            <a:r>
              <a:rPr lang="en-US" dirty="0"/>
              <a:t>Sometimes unusual ports are used to “hide” configuration webpages for networked devices like routers, modems, media appliances, etc.</a:t>
            </a:r>
          </a:p>
          <a:p>
            <a:endParaRPr lang="en-US" dirty="0"/>
          </a:p>
        </p:txBody>
      </p:sp>
    </p:spTree>
    <p:extLst>
      <p:ext uri="{BB962C8B-B14F-4D97-AF65-F5344CB8AC3E}">
        <p14:creationId xmlns:p14="http://schemas.microsoft.com/office/powerpoint/2010/main" val="260157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6D862B-9C6B-9D46-9267-8658945A0ED1}"/>
              </a:ext>
            </a:extLst>
          </p:cNvPr>
          <p:cNvSpPr txBox="1"/>
          <p:nvPr/>
        </p:nvSpPr>
        <p:spPr>
          <a:xfrm>
            <a:off x="2189231" y="1233608"/>
            <a:ext cx="7813537" cy="4401205"/>
          </a:xfrm>
          <a:prstGeom prst="rect">
            <a:avLst/>
          </a:prstGeom>
          <a:solidFill>
            <a:schemeClr val="bg1"/>
          </a:solidFill>
          <a:ln w="76200">
            <a:noFill/>
          </a:ln>
        </p:spPr>
        <p:txBody>
          <a:bodyPr wrap="square" rtlCol="0">
            <a:spAutoFit/>
          </a:bodyPr>
          <a:lstStyle/>
          <a:p>
            <a:pPr algn="ctr"/>
            <a:r>
              <a:rPr lang="en-US" sz="4000" dirty="0"/>
              <a:t>The Internet is a packet switched network (sending "postcards" of data).</a:t>
            </a:r>
          </a:p>
          <a:p>
            <a:pPr algn="ctr"/>
            <a:r>
              <a:rPr lang="en-US" sz="4000" dirty="0"/>
              <a:t>TCP creates the illusion of a bidirectional, reliable "pipe" for data.</a:t>
            </a:r>
          </a:p>
          <a:p>
            <a:pPr algn="ctr"/>
            <a:endParaRPr lang="en-US" sz="4000" dirty="0"/>
          </a:p>
          <a:p>
            <a:pPr algn="ctr"/>
            <a:r>
              <a:rPr lang="is-IS" sz="4000" dirty="0"/>
              <a:t>→</a:t>
            </a:r>
            <a:endParaRPr lang="en-US" sz="4000" dirty="0"/>
          </a:p>
          <a:p>
            <a:pPr algn="ctr"/>
            <a:endParaRPr lang="en-US" sz="4000" dirty="0"/>
          </a:p>
        </p:txBody>
      </p:sp>
      <p:pic>
        <p:nvPicPr>
          <p:cNvPr id="4" name="Picture 3">
            <a:extLst>
              <a:ext uri="{FF2B5EF4-FFF2-40B4-BE49-F238E27FC236}">
                <a16:creationId xmlns:a16="http://schemas.microsoft.com/office/drawing/2014/main" id="{80D8237A-FDB0-B946-B4CD-E7C78D6012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9022" y="4035759"/>
            <a:ext cx="2543502" cy="1690495"/>
          </a:xfrm>
          <a:prstGeom prst="rect">
            <a:avLst/>
          </a:prstGeom>
        </p:spPr>
      </p:pic>
      <p:pic>
        <p:nvPicPr>
          <p:cNvPr id="5" name="Picture 4">
            <a:extLst>
              <a:ext uri="{FF2B5EF4-FFF2-40B4-BE49-F238E27FC236}">
                <a16:creationId xmlns:a16="http://schemas.microsoft.com/office/drawing/2014/main" id="{6D360755-25BB-2D4D-9DE1-74E031C99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1253" y="4035758"/>
            <a:ext cx="1924918" cy="1690495"/>
          </a:xfrm>
          <a:prstGeom prst="rect">
            <a:avLst/>
          </a:prstGeom>
        </p:spPr>
      </p:pic>
    </p:spTree>
    <p:extLst>
      <p:ext uri="{BB962C8B-B14F-4D97-AF65-F5344CB8AC3E}">
        <p14:creationId xmlns:p14="http://schemas.microsoft.com/office/powerpoint/2010/main" val="1329110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TCP streams</a:t>
            </a:r>
          </a:p>
        </p:txBody>
      </p:sp>
      <p:sp>
        <p:nvSpPr>
          <p:cNvPr id="3" name="Content Placeholder 2"/>
          <p:cNvSpPr>
            <a:spLocks noGrp="1"/>
          </p:cNvSpPr>
          <p:nvPr>
            <p:ph idx="1"/>
          </p:nvPr>
        </p:nvSpPr>
        <p:spPr>
          <a:xfrm>
            <a:off x="263472" y="1146875"/>
            <a:ext cx="5222928" cy="5594888"/>
          </a:xfrm>
        </p:spPr>
        <p:txBody>
          <a:bodyPr>
            <a:normAutofit lnSpcReduction="10000"/>
          </a:bodyPr>
          <a:lstStyle/>
          <a:p>
            <a:r>
              <a:rPr lang="en-US" dirty="0"/>
              <a:t>TCP provides applications with a file-like abstraction for a network connection.</a:t>
            </a:r>
          </a:p>
          <a:p>
            <a:pPr lvl="1"/>
            <a:r>
              <a:rPr lang="en-US" dirty="0"/>
              <a:t>Just </a:t>
            </a:r>
            <a:r>
              <a:rPr lang="en-US" i="1" dirty="0"/>
              <a:t>read</a:t>
            </a:r>
            <a:r>
              <a:rPr lang="en-US" dirty="0"/>
              <a:t> and </a:t>
            </a:r>
            <a:r>
              <a:rPr lang="en-US" i="1" dirty="0"/>
              <a:t>write</a:t>
            </a:r>
            <a:r>
              <a:rPr lang="en-US" dirty="0"/>
              <a:t> to the connection.  It’s like a pipe.</a:t>
            </a:r>
          </a:p>
          <a:p>
            <a:r>
              <a:rPr lang="en-US" dirty="0"/>
              <a:t>Packets are reassembled and ordered automatically by the OS/library.</a:t>
            </a:r>
          </a:p>
          <a:p>
            <a:r>
              <a:rPr lang="en-US" dirty="0"/>
              <a:t>Must establish a connection first, using a 3-way handshake.</a:t>
            </a:r>
          </a:p>
          <a:p>
            <a:r>
              <a:rPr lang="en-US" dirty="0"/>
              <a:t>We’ll talk about TCP details later in the class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9717" y="154983"/>
            <a:ext cx="6712283" cy="6586780"/>
          </a:xfrm>
          <a:prstGeom prst="rect">
            <a:avLst/>
          </a:prstGeom>
        </p:spPr>
      </p:pic>
    </p:spTree>
    <p:extLst>
      <p:ext uri="{BB962C8B-B14F-4D97-AF65-F5344CB8AC3E}">
        <p14:creationId xmlns:p14="http://schemas.microsoft.com/office/powerpoint/2010/main" val="678401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TCP overview</a:t>
            </a:r>
          </a:p>
        </p:txBody>
      </p:sp>
      <p:sp>
        <p:nvSpPr>
          <p:cNvPr id="3" name="Content Placeholder 2"/>
          <p:cNvSpPr>
            <a:spLocks noGrp="1"/>
          </p:cNvSpPr>
          <p:nvPr>
            <p:ph idx="1"/>
          </p:nvPr>
        </p:nvSpPr>
        <p:spPr/>
        <p:txBody>
          <a:bodyPr>
            <a:normAutofit fontScale="92500" lnSpcReduction="10000"/>
          </a:bodyPr>
          <a:lstStyle/>
          <a:p>
            <a:pPr marL="0" indent="0">
              <a:lnSpc>
                <a:spcPct val="100000"/>
              </a:lnSpc>
              <a:spcBef>
                <a:spcPts val="0"/>
              </a:spcBef>
              <a:buNone/>
            </a:pPr>
            <a:r>
              <a:rPr lang="en-US" dirty="0"/>
              <a:t>Reliable transport between sending and receiving processes</a:t>
            </a:r>
          </a:p>
          <a:p>
            <a:pPr marL="0" indent="0">
              <a:lnSpc>
                <a:spcPct val="100000"/>
              </a:lnSpc>
              <a:spcBef>
                <a:spcPts val="0"/>
              </a:spcBef>
              <a:buNone/>
            </a:pPr>
            <a:endParaRPr lang="en-US" dirty="0"/>
          </a:p>
          <a:p>
            <a:pPr marL="0" indent="0">
              <a:lnSpc>
                <a:spcPct val="100000"/>
              </a:lnSpc>
              <a:spcBef>
                <a:spcPts val="0"/>
              </a:spcBef>
              <a:buNone/>
            </a:pPr>
            <a:r>
              <a:rPr lang="en-US" dirty="0"/>
              <a:t>Provides:</a:t>
            </a:r>
          </a:p>
          <a:p>
            <a:pPr>
              <a:lnSpc>
                <a:spcPct val="100000"/>
              </a:lnSpc>
              <a:spcBef>
                <a:spcPts val="0"/>
              </a:spcBef>
            </a:pPr>
            <a:r>
              <a:rPr lang="en-US" i="1" dirty="0">
                <a:solidFill>
                  <a:schemeClr val="accent6"/>
                </a:solidFill>
              </a:rPr>
              <a:t>Port numbers </a:t>
            </a:r>
            <a:r>
              <a:rPr lang="en-US" dirty="0"/>
              <a:t>so a computer can have multiple network connections</a:t>
            </a:r>
          </a:p>
          <a:p>
            <a:pPr>
              <a:lnSpc>
                <a:spcPct val="100000"/>
              </a:lnSpc>
              <a:spcBef>
                <a:spcPts val="0"/>
              </a:spcBef>
            </a:pPr>
            <a:r>
              <a:rPr lang="en-US" i="1" dirty="0">
                <a:solidFill>
                  <a:schemeClr val="accent6"/>
                </a:solidFill>
              </a:rPr>
              <a:t>Message fragmentation &amp; reassembly</a:t>
            </a:r>
            <a:endParaRPr lang="en-US" dirty="0"/>
          </a:p>
          <a:p>
            <a:pPr>
              <a:lnSpc>
                <a:spcPct val="100000"/>
              </a:lnSpc>
              <a:spcBef>
                <a:spcPts val="0"/>
              </a:spcBef>
            </a:pPr>
            <a:r>
              <a:rPr lang="en-US" i="1" dirty="0">
                <a:solidFill>
                  <a:schemeClr val="accent6"/>
                </a:solidFill>
              </a:rPr>
              <a:t>Delivery confirmation &amp; retransmission</a:t>
            </a:r>
          </a:p>
          <a:p>
            <a:pPr>
              <a:lnSpc>
                <a:spcPct val="100000"/>
              </a:lnSpc>
              <a:spcBef>
                <a:spcPts val="0"/>
              </a:spcBef>
            </a:pPr>
            <a:r>
              <a:rPr lang="en-US" i="1" dirty="0">
                <a:solidFill>
                  <a:schemeClr val="accent6"/>
                </a:solidFill>
              </a:rPr>
              <a:t>Flow control:</a:t>
            </a:r>
            <a:r>
              <a:rPr lang="en-US" dirty="0"/>
              <a:t> sender won’t overwhelm receiver </a:t>
            </a:r>
          </a:p>
          <a:p>
            <a:pPr>
              <a:lnSpc>
                <a:spcPct val="100000"/>
              </a:lnSpc>
              <a:spcBef>
                <a:spcPts val="0"/>
              </a:spcBef>
            </a:pPr>
            <a:r>
              <a:rPr lang="en-US" i="1" dirty="0">
                <a:solidFill>
                  <a:schemeClr val="accent6"/>
                </a:solidFill>
              </a:rPr>
              <a:t>Congestion control:</a:t>
            </a:r>
            <a:r>
              <a:rPr lang="en-US" dirty="0"/>
              <a:t> throttle sender when network is overloaded</a:t>
            </a:r>
          </a:p>
          <a:p>
            <a:pPr>
              <a:lnSpc>
                <a:spcPct val="100000"/>
              </a:lnSpc>
              <a:spcBef>
                <a:spcPts val="0"/>
              </a:spcBef>
            </a:pPr>
            <a:endParaRPr lang="en-US" dirty="0"/>
          </a:p>
          <a:p>
            <a:pPr marL="0" indent="0">
              <a:lnSpc>
                <a:spcPct val="100000"/>
              </a:lnSpc>
              <a:spcBef>
                <a:spcPts val="0"/>
              </a:spcBef>
              <a:buNone/>
            </a:pPr>
            <a:r>
              <a:rPr lang="en-US" dirty="0"/>
              <a:t>Disadvantages:</a:t>
            </a:r>
          </a:p>
          <a:p>
            <a:pPr>
              <a:lnSpc>
                <a:spcPct val="100000"/>
              </a:lnSpc>
              <a:spcBef>
                <a:spcPts val="0"/>
              </a:spcBef>
            </a:pPr>
            <a:r>
              <a:rPr lang="en-US" dirty="0"/>
              <a:t>Must first setup a connection between client and server processes</a:t>
            </a:r>
          </a:p>
          <a:p>
            <a:pPr>
              <a:lnSpc>
                <a:spcPct val="100000"/>
              </a:lnSpc>
              <a:spcBef>
                <a:spcPts val="0"/>
              </a:spcBef>
            </a:pPr>
            <a:r>
              <a:rPr lang="en-US" dirty="0"/>
              <a:t>No timing or minimum throughput guarantees</a:t>
            </a:r>
          </a:p>
          <a:p>
            <a:pPr>
              <a:lnSpc>
                <a:spcPct val="100000"/>
              </a:lnSpc>
              <a:spcBef>
                <a:spcPts val="0"/>
              </a:spcBef>
            </a:pPr>
            <a:r>
              <a:rPr lang="en-US" dirty="0"/>
              <a:t>Lacks encryption</a:t>
            </a:r>
          </a:p>
          <a:p>
            <a:pPr>
              <a:lnSpc>
                <a:spcPct val="100000"/>
              </a:lnSpc>
              <a:spcBef>
                <a:spcPts val="0"/>
              </a:spcBef>
            </a:pPr>
            <a:endParaRPr lang="en-US" dirty="0"/>
          </a:p>
        </p:txBody>
      </p:sp>
      <p:sp>
        <p:nvSpPr>
          <p:cNvPr id="4" name="Right Brace 3"/>
          <p:cNvSpPr/>
          <p:nvPr/>
        </p:nvSpPr>
        <p:spPr>
          <a:xfrm>
            <a:off x="6091514" y="2888428"/>
            <a:ext cx="228600" cy="753035"/>
          </a:xfrm>
          <a:prstGeom prst="rightBrace">
            <a:avLst>
              <a:gd name="adj1" fmla="val 42948"/>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6395714" y="2955663"/>
            <a:ext cx="5666298" cy="584775"/>
          </a:xfrm>
          <a:prstGeom prst="rect">
            <a:avLst/>
          </a:prstGeom>
          <a:noFill/>
        </p:spPr>
        <p:txBody>
          <a:bodyPr wrap="square" rtlCol="0">
            <a:spAutoFit/>
          </a:bodyPr>
          <a:lstStyle/>
          <a:p>
            <a:r>
              <a:rPr lang="en-US" sz="3200" dirty="0"/>
              <a:t>Illusion of a reliable queue/“pipe”</a:t>
            </a:r>
          </a:p>
        </p:txBody>
      </p:sp>
    </p:spTree>
    <p:extLst>
      <p:ext uri="{BB962C8B-B14F-4D97-AF65-F5344CB8AC3E}">
        <p14:creationId xmlns:p14="http://schemas.microsoft.com/office/powerpoint/2010/main" val="1723580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Notched Right Arrow 13">
            <a:extLst>
              <a:ext uri="{FF2B5EF4-FFF2-40B4-BE49-F238E27FC236}">
                <a16:creationId xmlns:a16="http://schemas.microsoft.com/office/drawing/2014/main" id="{7C610FA0-DF5B-5047-A1DA-348D2F6A25D7}"/>
              </a:ext>
            </a:extLst>
          </p:cNvPr>
          <p:cNvSpPr/>
          <p:nvPr/>
        </p:nvSpPr>
        <p:spPr>
          <a:xfrm rot="10800000">
            <a:off x="2071349" y="1618885"/>
            <a:ext cx="7609269" cy="500330"/>
          </a:xfrm>
          <a:prstGeom prst="notchedRightArrow">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otched Right Arrow 11">
            <a:extLst>
              <a:ext uri="{FF2B5EF4-FFF2-40B4-BE49-F238E27FC236}">
                <a16:creationId xmlns:a16="http://schemas.microsoft.com/office/drawing/2014/main" id="{0EE751BB-D78E-1342-A1AB-144D148E6DE9}"/>
              </a:ext>
            </a:extLst>
          </p:cNvPr>
          <p:cNvSpPr/>
          <p:nvPr/>
        </p:nvSpPr>
        <p:spPr>
          <a:xfrm>
            <a:off x="2086376" y="1170268"/>
            <a:ext cx="7609269" cy="500330"/>
          </a:xfrm>
          <a:prstGeom prst="notchedRight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CBF9AC-91B0-FF43-AFBA-0FBC3EF838D8}"/>
              </a:ext>
            </a:extLst>
          </p:cNvPr>
          <p:cNvSpPr>
            <a:spLocks noGrp="1"/>
          </p:cNvSpPr>
          <p:nvPr>
            <p:ph type="title"/>
          </p:nvPr>
        </p:nvSpPr>
        <p:spPr>
          <a:xfrm>
            <a:off x="1222469" y="154983"/>
            <a:ext cx="10680229" cy="883403"/>
          </a:xfrm>
        </p:spPr>
        <p:txBody>
          <a:bodyPr/>
          <a:lstStyle/>
          <a:p>
            <a:r>
              <a:rPr lang="en-US" dirty="0"/>
              <a:t>Simple Communication Link Model:  </a:t>
            </a:r>
            <a:r>
              <a:rPr lang="en-US" i="1" dirty="0"/>
              <a:t>tubes?</a:t>
            </a:r>
          </a:p>
        </p:txBody>
      </p:sp>
      <p:sp>
        <p:nvSpPr>
          <p:cNvPr id="3" name="Content Placeholder 2">
            <a:extLst>
              <a:ext uri="{FF2B5EF4-FFF2-40B4-BE49-F238E27FC236}">
                <a16:creationId xmlns:a16="http://schemas.microsoft.com/office/drawing/2014/main" id="{AEF71B08-2AC3-DA4C-9410-C9F9AD51E936}"/>
              </a:ext>
            </a:extLst>
          </p:cNvPr>
          <p:cNvSpPr>
            <a:spLocks noGrp="1"/>
          </p:cNvSpPr>
          <p:nvPr>
            <p:ph idx="1"/>
          </p:nvPr>
        </p:nvSpPr>
        <p:spPr>
          <a:xfrm>
            <a:off x="276386" y="2491838"/>
            <a:ext cx="11639227" cy="4275132"/>
          </a:xfrm>
        </p:spPr>
        <p:txBody>
          <a:bodyPr>
            <a:normAutofit/>
          </a:bodyPr>
          <a:lstStyle/>
          <a:p>
            <a:pPr marL="0" indent="0">
              <a:buNone/>
            </a:pPr>
            <a:r>
              <a:rPr lang="en-US" dirty="0"/>
              <a:t>Chapter 6 has more detail, but for now, a </a:t>
            </a:r>
            <a:r>
              <a:rPr lang="en-US" b="1" dirty="0">
                <a:solidFill>
                  <a:schemeClr val="accent6"/>
                </a:solidFill>
              </a:rPr>
              <a:t>communication link </a:t>
            </a:r>
            <a:r>
              <a:rPr lang="en-US" dirty="0"/>
              <a:t>is:</a:t>
            </a:r>
          </a:p>
          <a:p>
            <a:r>
              <a:rPr lang="en-US" dirty="0"/>
              <a:t>A bi-directional, point-to-point connection (one party on each side).</a:t>
            </a:r>
          </a:p>
          <a:p>
            <a:r>
              <a:rPr lang="en-US" dirty="0"/>
              <a:t>Allows 0’s or 1’s to be transmitted (or it can be </a:t>
            </a:r>
            <a:r>
              <a:rPr lang="en-US" i="1" dirty="0"/>
              <a:t>idle</a:t>
            </a:r>
            <a:r>
              <a:rPr lang="en-US" dirty="0"/>
              <a:t>, sending nothing).</a:t>
            </a:r>
          </a:p>
          <a:p>
            <a:r>
              <a:rPr lang="en-US" dirty="0"/>
              <a:t>It has a </a:t>
            </a:r>
            <a:r>
              <a:rPr lang="en-US" i="1" dirty="0"/>
              <a:t>propagation delay – </a:t>
            </a:r>
            <a:r>
              <a:rPr lang="en-US" dirty="0"/>
              <a:t>the time it takes for bits to flow from sender to receiver (at most the speed of light!). </a:t>
            </a:r>
          </a:p>
          <a:p>
            <a:pPr lvl="1"/>
            <a:r>
              <a:rPr lang="en-US" dirty="0"/>
              <a:t>This is the link </a:t>
            </a:r>
            <a:r>
              <a:rPr lang="en-US" b="1" dirty="0">
                <a:solidFill>
                  <a:schemeClr val="accent6"/>
                </a:solidFill>
              </a:rPr>
              <a:t>latency</a:t>
            </a:r>
            <a:r>
              <a:rPr lang="en-US" dirty="0"/>
              <a:t>.  Often determined by the length of the link.</a:t>
            </a:r>
          </a:p>
          <a:p>
            <a:r>
              <a:rPr lang="en-US" dirty="0"/>
              <a:t>Operates at a certain, constant bitrate (bits per second).</a:t>
            </a:r>
          </a:p>
          <a:p>
            <a:pPr lvl="1"/>
            <a:r>
              <a:rPr lang="en-US" dirty="0"/>
              <a:t>This is the link </a:t>
            </a:r>
            <a:r>
              <a:rPr lang="en-US" b="1" dirty="0">
                <a:solidFill>
                  <a:schemeClr val="accent6"/>
                </a:solidFill>
              </a:rPr>
              <a:t>throughput</a:t>
            </a:r>
            <a:r>
              <a:rPr lang="en-US" dirty="0"/>
              <a:t>.  Determined by the technology of the link.</a:t>
            </a:r>
          </a:p>
        </p:txBody>
      </p:sp>
      <p:sp>
        <p:nvSpPr>
          <p:cNvPr id="8" name="TextBox 7">
            <a:extLst>
              <a:ext uri="{FF2B5EF4-FFF2-40B4-BE49-F238E27FC236}">
                <a16:creationId xmlns:a16="http://schemas.microsoft.com/office/drawing/2014/main" id="{CD8230FE-B2B9-3049-B99C-44AB3404ACD2}"/>
              </a:ext>
            </a:extLst>
          </p:cNvPr>
          <p:cNvSpPr txBox="1"/>
          <p:nvPr/>
        </p:nvSpPr>
        <p:spPr>
          <a:xfrm>
            <a:off x="2161504" y="1255471"/>
            <a:ext cx="7044744" cy="369332"/>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 0 1 1 1 1 0 1               1 1 1 0 0 1</a:t>
            </a:r>
          </a:p>
        </p:txBody>
      </p:sp>
      <p:sp>
        <p:nvSpPr>
          <p:cNvPr id="10" name="TextBox 9">
            <a:extLst>
              <a:ext uri="{FF2B5EF4-FFF2-40B4-BE49-F238E27FC236}">
                <a16:creationId xmlns:a16="http://schemas.microsoft.com/office/drawing/2014/main" id="{34B9C217-D7DB-7045-8A73-F88B5A612F65}"/>
              </a:ext>
            </a:extLst>
          </p:cNvPr>
          <p:cNvSpPr txBox="1"/>
          <p:nvPr/>
        </p:nvSpPr>
        <p:spPr>
          <a:xfrm>
            <a:off x="3107499" y="1707876"/>
            <a:ext cx="7044744" cy="369332"/>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0 1 1 1 1 0 1 1 1 1 0 0 1               1 1 1</a:t>
            </a:r>
          </a:p>
        </p:txBody>
      </p:sp>
      <p:sp>
        <p:nvSpPr>
          <p:cNvPr id="16" name="Rectangle 15">
            <a:extLst>
              <a:ext uri="{FF2B5EF4-FFF2-40B4-BE49-F238E27FC236}">
                <a16:creationId xmlns:a16="http://schemas.microsoft.com/office/drawing/2014/main" id="{AA8A47F1-A13F-F34C-AAD1-D278E0804991}"/>
              </a:ext>
            </a:extLst>
          </p:cNvPr>
          <p:cNvSpPr/>
          <p:nvPr/>
        </p:nvSpPr>
        <p:spPr>
          <a:xfrm>
            <a:off x="1994077" y="1170268"/>
            <a:ext cx="7708608" cy="948947"/>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97" descr="desktop_computer_stylized_medium">
            <a:extLst>
              <a:ext uri="{FF2B5EF4-FFF2-40B4-BE49-F238E27FC236}">
                <a16:creationId xmlns:a16="http://schemas.microsoft.com/office/drawing/2014/main" id="{494A9654-A370-574B-B5EB-6B714F2CB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72210" y="1209141"/>
            <a:ext cx="1087173" cy="947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7" descr="desktop_computer_stylized_medium">
            <a:extLst>
              <a:ext uri="{FF2B5EF4-FFF2-40B4-BE49-F238E27FC236}">
                <a16:creationId xmlns:a16="http://schemas.microsoft.com/office/drawing/2014/main" id="{85A4175F-0D0F-C247-8D81-F1720E0B9A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9575989" y="1152453"/>
            <a:ext cx="1087173" cy="947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7F74AC42-897C-C44D-A094-F26A6C1266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20" y="18692"/>
            <a:ext cx="1190449" cy="1190449"/>
          </a:xfrm>
          <a:prstGeom prst="rect">
            <a:avLst/>
          </a:prstGeom>
        </p:spPr>
      </p:pic>
      <p:pic>
        <p:nvPicPr>
          <p:cNvPr id="20" name="Picture 19">
            <a:extLst>
              <a:ext uri="{FF2B5EF4-FFF2-40B4-BE49-F238E27FC236}">
                <a16:creationId xmlns:a16="http://schemas.microsoft.com/office/drawing/2014/main" id="{851EB400-A42A-1243-9793-D4E07E5AE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947042" y="-53225"/>
            <a:ext cx="1244958" cy="1244958"/>
          </a:xfrm>
          <a:prstGeom prst="rect">
            <a:avLst/>
          </a:prstGeom>
        </p:spPr>
      </p:pic>
    </p:spTree>
    <p:extLst>
      <p:ext uri="{BB962C8B-B14F-4D97-AF65-F5344CB8AC3E}">
        <p14:creationId xmlns:p14="http://schemas.microsoft.com/office/powerpoint/2010/main" val="1093020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UDP is a simpler alternative to TCP</a:t>
            </a:r>
          </a:p>
        </p:txBody>
      </p:sp>
      <p:sp>
        <p:nvSpPr>
          <p:cNvPr id="3" name="Content Placeholder 2"/>
          <p:cNvSpPr>
            <a:spLocks noGrp="1"/>
          </p:cNvSpPr>
          <p:nvPr>
            <p:ph idx="1"/>
          </p:nvPr>
        </p:nvSpPr>
        <p:spPr/>
        <p:txBody>
          <a:bodyPr/>
          <a:lstStyle/>
          <a:p>
            <a:r>
              <a:rPr lang="en-US" dirty="0"/>
              <a:t>For applications that don’t need a reliable connection.</a:t>
            </a:r>
          </a:p>
          <a:p>
            <a:r>
              <a:rPr lang="en-US" dirty="0"/>
              <a:t>Avoids the setup delays associated with TCP handshake</a:t>
            </a:r>
          </a:p>
          <a:p>
            <a:r>
              <a:rPr lang="en-US" dirty="0"/>
              <a:t>Protocols built on UDP must deal with more error conditions.</a:t>
            </a:r>
          </a:p>
          <a:p>
            <a:r>
              <a:rPr lang="en-US" dirty="0"/>
              <a:t>Like plain IP packets, but adds </a:t>
            </a:r>
            <a:r>
              <a:rPr lang="en-US" b="1" dirty="0"/>
              <a:t>port numbers</a:t>
            </a:r>
          </a:p>
          <a:p>
            <a:r>
              <a:rPr lang="en-US" dirty="0"/>
              <a:t>Examples:</a:t>
            </a:r>
          </a:p>
          <a:p>
            <a:pPr lvl="1"/>
            <a:r>
              <a:rPr lang="en-US" dirty="0"/>
              <a:t>Session Initiation Protocol (SIP) for setting up VoIP calls.</a:t>
            </a:r>
          </a:p>
          <a:p>
            <a:pPr lvl="1"/>
            <a:r>
              <a:rPr lang="en-US" dirty="0" err="1"/>
              <a:t>Realtime</a:t>
            </a:r>
            <a:r>
              <a:rPr lang="en-US" dirty="0"/>
              <a:t> Transport Protocol (RTP) for sending audio in VoIP call</a:t>
            </a:r>
          </a:p>
          <a:p>
            <a:r>
              <a:rPr lang="en-US" dirty="0"/>
              <a:t>We’ll talk more about UDP and TCP in detail in Chapter 3.</a:t>
            </a:r>
          </a:p>
        </p:txBody>
      </p:sp>
    </p:spTree>
    <p:extLst>
      <p:ext uri="{BB962C8B-B14F-4D97-AF65-F5344CB8AC3E}">
        <p14:creationId xmlns:p14="http://schemas.microsoft.com/office/powerpoint/2010/main" val="13785890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Layering review</a:t>
            </a:r>
          </a:p>
        </p:txBody>
      </p:sp>
      <p:sp>
        <p:nvSpPr>
          <p:cNvPr id="4" name="Rectangle 3"/>
          <p:cNvSpPr/>
          <p:nvPr/>
        </p:nvSpPr>
        <p:spPr>
          <a:xfrm>
            <a:off x="711199" y="1190783"/>
            <a:ext cx="4673600" cy="553174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Ethernet Packet</a:t>
            </a:r>
          </a:p>
          <a:p>
            <a:pPr algn="ctr"/>
            <a:r>
              <a:rPr lang="en-US" sz="2800" i="1" dirty="0">
                <a:solidFill>
                  <a:schemeClr val="tx1"/>
                </a:solidFill>
              </a:rPr>
              <a:t>MAC addresses, CRC, etc.</a:t>
            </a:r>
          </a:p>
          <a:p>
            <a:pPr algn="ctr"/>
            <a:endParaRPr lang="en-US" sz="2800" dirty="0">
              <a:solidFill>
                <a:schemeClr val="tx1"/>
              </a:solidFill>
            </a:endParaRPr>
          </a:p>
          <a:p>
            <a:pPr algn="ctr"/>
            <a:r>
              <a:rPr lang="en-US" sz="2800" dirty="0">
                <a:solidFill>
                  <a:schemeClr val="tx1"/>
                </a:solidFill>
              </a:rPr>
              <a:t>Ethernet payload</a:t>
            </a:r>
          </a:p>
        </p:txBody>
      </p:sp>
      <p:sp>
        <p:nvSpPr>
          <p:cNvPr id="5" name="Rectangle 4"/>
          <p:cNvSpPr/>
          <p:nvPr/>
        </p:nvSpPr>
        <p:spPr>
          <a:xfrm>
            <a:off x="829732" y="2150530"/>
            <a:ext cx="4436534" cy="44534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IP Packet</a:t>
            </a:r>
          </a:p>
          <a:p>
            <a:pPr algn="ctr"/>
            <a:r>
              <a:rPr lang="en-US" sz="2800" i="1" dirty="0">
                <a:solidFill>
                  <a:schemeClr val="tx1"/>
                </a:solidFill>
              </a:rPr>
              <a:t>IP addresses, TTL, etc.</a:t>
            </a:r>
          </a:p>
          <a:p>
            <a:pPr algn="ctr"/>
            <a:endParaRPr lang="en-US" sz="2800" i="1" dirty="0">
              <a:solidFill>
                <a:schemeClr val="tx1"/>
              </a:solidFill>
            </a:endParaRPr>
          </a:p>
          <a:p>
            <a:pPr algn="ctr"/>
            <a:r>
              <a:rPr lang="en-US" sz="2800" dirty="0">
                <a:solidFill>
                  <a:schemeClr val="tx1"/>
                </a:solidFill>
              </a:rPr>
              <a:t>IP payload</a:t>
            </a:r>
          </a:p>
        </p:txBody>
      </p:sp>
      <p:sp>
        <p:nvSpPr>
          <p:cNvPr id="6" name="Rectangle 5"/>
          <p:cNvSpPr/>
          <p:nvPr/>
        </p:nvSpPr>
        <p:spPr>
          <a:xfrm>
            <a:off x="982132" y="3149599"/>
            <a:ext cx="4148667" cy="3302001"/>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TCP Packet</a:t>
            </a:r>
          </a:p>
          <a:p>
            <a:pPr algn="ctr"/>
            <a:r>
              <a:rPr lang="en-US" sz="2800" i="1" dirty="0">
                <a:solidFill>
                  <a:schemeClr val="tx1"/>
                </a:solidFill>
              </a:rPr>
              <a:t>Port #, sequence #, </a:t>
            </a:r>
            <a:r>
              <a:rPr lang="en-US" sz="2800" i="1" dirty="0" err="1">
                <a:solidFill>
                  <a:schemeClr val="tx1"/>
                </a:solidFill>
              </a:rPr>
              <a:t>ack</a:t>
            </a:r>
            <a:r>
              <a:rPr lang="en-US" sz="2800" i="1" dirty="0">
                <a:solidFill>
                  <a:schemeClr val="tx1"/>
                </a:solidFill>
              </a:rPr>
              <a:t> #, etc.</a:t>
            </a:r>
          </a:p>
          <a:p>
            <a:pPr algn="ctr"/>
            <a:endParaRPr lang="en-US" sz="2800" i="1" dirty="0">
              <a:solidFill>
                <a:schemeClr val="tx1"/>
              </a:solidFill>
            </a:endParaRPr>
          </a:p>
          <a:p>
            <a:pPr algn="ctr"/>
            <a:r>
              <a:rPr lang="en-US" sz="2800" dirty="0">
                <a:solidFill>
                  <a:schemeClr val="tx1"/>
                </a:solidFill>
              </a:rPr>
              <a:t>TCP payload </a:t>
            </a:r>
          </a:p>
        </p:txBody>
      </p:sp>
      <p:sp>
        <p:nvSpPr>
          <p:cNvPr id="7" name="Rectangle 6"/>
          <p:cNvSpPr/>
          <p:nvPr/>
        </p:nvSpPr>
        <p:spPr>
          <a:xfrm>
            <a:off x="1134533" y="4114801"/>
            <a:ext cx="3860800" cy="2184400"/>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HTTP Response</a:t>
            </a:r>
          </a:p>
          <a:p>
            <a:pPr algn="ctr"/>
            <a:r>
              <a:rPr lang="en-US" sz="2800" i="1" dirty="0" err="1">
                <a:solidFill>
                  <a:schemeClr val="tx1"/>
                </a:solidFill>
              </a:rPr>
              <a:t>url</a:t>
            </a:r>
            <a:r>
              <a:rPr lang="en-US" sz="2800" i="1" dirty="0">
                <a:solidFill>
                  <a:schemeClr val="tx1"/>
                </a:solidFill>
              </a:rPr>
              <a:t>, content-type, date, etc.</a:t>
            </a:r>
          </a:p>
          <a:p>
            <a:pPr algn="ctr"/>
            <a:endParaRPr lang="en-US" sz="2800" i="1" dirty="0">
              <a:solidFill>
                <a:schemeClr val="tx1"/>
              </a:solidFill>
            </a:endParaRPr>
          </a:p>
          <a:p>
            <a:pPr algn="ctr"/>
            <a:r>
              <a:rPr lang="en-US" sz="2800" dirty="0">
                <a:solidFill>
                  <a:schemeClr val="tx1"/>
                </a:solidFill>
              </a:rPr>
              <a:t>&lt;html&gt;&lt;body&gt;&lt;h1&gt;My great page&lt;/h1&gt;&lt;p&gt;</a:t>
            </a:r>
            <a:r>
              <a:rPr lang="mr-IN" sz="2800" dirty="0">
                <a:solidFill>
                  <a:schemeClr val="tx1"/>
                </a:solidFill>
              </a:rPr>
              <a:t>…</a:t>
            </a:r>
            <a:endParaRPr lang="en-US" sz="2800" dirty="0">
              <a:solidFill>
                <a:schemeClr val="tx1"/>
              </a:solidFill>
            </a:endParaRPr>
          </a:p>
        </p:txBody>
      </p:sp>
      <p:sp>
        <p:nvSpPr>
          <p:cNvPr id="8" name="Rectangle 7"/>
          <p:cNvSpPr/>
          <p:nvPr/>
        </p:nvSpPr>
        <p:spPr>
          <a:xfrm>
            <a:off x="6671733" y="1190783"/>
            <a:ext cx="4673600" cy="553174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Ethernet Packet</a:t>
            </a:r>
          </a:p>
          <a:p>
            <a:pPr algn="ctr"/>
            <a:r>
              <a:rPr lang="en-US" sz="2800" i="1" dirty="0">
                <a:solidFill>
                  <a:schemeClr val="tx1"/>
                </a:solidFill>
              </a:rPr>
              <a:t>MAC addresses, CRC, etc.</a:t>
            </a:r>
          </a:p>
        </p:txBody>
      </p:sp>
      <p:sp>
        <p:nvSpPr>
          <p:cNvPr id="9" name="Rectangle 8"/>
          <p:cNvSpPr/>
          <p:nvPr/>
        </p:nvSpPr>
        <p:spPr>
          <a:xfrm>
            <a:off x="6790266" y="2150530"/>
            <a:ext cx="4436534" cy="44534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IP Packet</a:t>
            </a:r>
          </a:p>
          <a:p>
            <a:pPr algn="ctr"/>
            <a:r>
              <a:rPr lang="en-US" sz="2800" i="1" dirty="0">
                <a:solidFill>
                  <a:schemeClr val="tx1"/>
                </a:solidFill>
              </a:rPr>
              <a:t>IP addresses, TTL, etc.</a:t>
            </a:r>
          </a:p>
        </p:txBody>
      </p:sp>
      <p:sp>
        <p:nvSpPr>
          <p:cNvPr id="10" name="Rectangle 9"/>
          <p:cNvSpPr/>
          <p:nvPr/>
        </p:nvSpPr>
        <p:spPr>
          <a:xfrm>
            <a:off x="6942666" y="3149599"/>
            <a:ext cx="4148667" cy="3302001"/>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TCP Packet</a:t>
            </a:r>
          </a:p>
          <a:p>
            <a:pPr algn="ctr"/>
            <a:r>
              <a:rPr lang="en-US" sz="2800" i="1" dirty="0">
                <a:solidFill>
                  <a:schemeClr val="tx1"/>
                </a:solidFill>
              </a:rPr>
              <a:t>Port #, sequence #, </a:t>
            </a:r>
            <a:r>
              <a:rPr lang="en-US" sz="2800" i="1" dirty="0" err="1">
                <a:solidFill>
                  <a:schemeClr val="tx1"/>
                </a:solidFill>
              </a:rPr>
              <a:t>ack</a:t>
            </a:r>
            <a:r>
              <a:rPr lang="en-US" sz="2800" i="1" dirty="0">
                <a:solidFill>
                  <a:schemeClr val="tx1"/>
                </a:solidFill>
              </a:rPr>
              <a:t> #, etc.</a:t>
            </a:r>
          </a:p>
          <a:p>
            <a:pPr algn="ctr"/>
            <a:endParaRPr lang="en-US" sz="2800" dirty="0">
              <a:solidFill>
                <a:schemeClr val="tx1"/>
              </a:solidFill>
            </a:endParaRPr>
          </a:p>
          <a:p>
            <a:pPr algn="ctr"/>
            <a:r>
              <a:rPr lang="en-US" sz="2800" dirty="0">
                <a:solidFill>
                  <a:schemeClr val="tx1"/>
                </a:solidFill>
              </a:rPr>
              <a:t>TCP payload continued</a:t>
            </a:r>
          </a:p>
        </p:txBody>
      </p:sp>
      <p:sp>
        <p:nvSpPr>
          <p:cNvPr id="11" name="Rectangle 10"/>
          <p:cNvSpPr/>
          <p:nvPr/>
        </p:nvSpPr>
        <p:spPr>
          <a:xfrm>
            <a:off x="7095067" y="4114801"/>
            <a:ext cx="3860800" cy="2184400"/>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HTTP Response Continued</a:t>
            </a:r>
          </a:p>
          <a:p>
            <a:pPr algn="ctr"/>
            <a:endParaRPr lang="en-US" sz="2800" i="1" dirty="0">
              <a:solidFill>
                <a:schemeClr val="tx1"/>
              </a:solidFill>
            </a:endParaRPr>
          </a:p>
          <a:p>
            <a:pPr algn="ctr"/>
            <a:r>
              <a:rPr lang="mr-IN" sz="2800" dirty="0">
                <a:solidFill>
                  <a:schemeClr val="tx1"/>
                </a:solidFill>
              </a:rPr>
              <a:t>…</a:t>
            </a:r>
            <a:r>
              <a:rPr lang="en-US" sz="2800" dirty="0">
                <a:solidFill>
                  <a:schemeClr val="tx1"/>
                </a:solidFill>
              </a:rPr>
              <a:t>and that is all&lt;/p&gt; &lt;/body&gt;&lt;/html&gt;</a:t>
            </a:r>
          </a:p>
        </p:txBody>
      </p:sp>
      <p:sp>
        <p:nvSpPr>
          <p:cNvPr id="12" name="Rectangle 11"/>
          <p:cNvSpPr/>
          <p:nvPr/>
        </p:nvSpPr>
        <p:spPr>
          <a:xfrm>
            <a:off x="4995333" y="4114801"/>
            <a:ext cx="2099734" cy="2184400"/>
          </a:xfrm>
          <a:prstGeom prst="rect">
            <a:avLst/>
          </a:prstGeom>
          <a:noFill/>
          <a:ln>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130799" y="3149599"/>
            <a:ext cx="1811867" cy="3302001"/>
          </a:xfrm>
          <a:prstGeom prst="rect">
            <a:avLst/>
          </a:prstGeom>
          <a:noFill/>
          <a:ln>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9664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 Introduction to the Internet</a:t>
            </a:r>
          </a:p>
        </p:txBody>
      </p:sp>
      <p:sp>
        <p:nvSpPr>
          <p:cNvPr id="3" name="Content Placeholder 2"/>
          <p:cNvSpPr>
            <a:spLocks noGrp="1"/>
          </p:cNvSpPr>
          <p:nvPr>
            <p:ph idx="1"/>
          </p:nvPr>
        </p:nvSpPr>
        <p:spPr/>
        <p:txBody>
          <a:bodyPr>
            <a:normAutofit fontScale="92500" lnSpcReduction="20000"/>
          </a:bodyPr>
          <a:lstStyle/>
          <a:p>
            <a:r>
              <a:rPr lang="en-US" dirty="0"/>
              <a:t>Packets travel along many </a:t>
            </a:r>
            <a:r>
              <a:rPr lang="en-US" i="1" dirty="0">
                <a:solidFill>
                  <a:schemeClr val="accent6"/>
                </a:solidFill>
              </a:rPr>
              <a:t>hops</a:t>
            </a:r>
            <a:r>
              <a:rPr lang="en-US" dirty="0">
                <a:solidFill>
                  <a:schemeClr val="accent6"/>
                </a:solidFill>
              </a:rPr>
              <a:t> </a:t>
            </a:r>
            <a:r>
              <a:rPr lang="en-US" dirty="0"/>
              <a:t>to reach the intended destination</a:t>
            </a:r>
          </a:p>
          <a:p>
            <a:pPr lvl="1"/>
            <a:r>
              <a:rPr lang="en-US" dirty="0"/>
              <a:t>Each router has a fixed-size queue; packets are dropped if full</a:t>
            </a:r>
          </a:p>
          <a:p>
            <a:pPr lvl="1"/>
            <a:r>
              <a:rPr lang="en-US" dirty="0"/>
              <a:t>Packet is also dropped if a bit-flip error is detected</a:t>
            </a:r>
          </a:p>
          <a:p>
            <a:r>
              <a:rPr lang="en-US" dirty="0"/>
              <a:t>Showed four different sources of </a:t>
            </a:r>
            <a:r>
              <a:rPr lang="en-US" i="1" dirty="0">
                <a:solidFill>
                  <a:schemeClr val="accent6"/>
                </a:solidFill>
              </a:rPr>
              <a:t>packet delay</a:t>
            </a:r>
            <a:r>
              <a:rPr lang="en-US" dirty="0"/>
              <a:t> at each hop:</a:t>
            </a:r>
          </a:p>
          <a:p>
            <a:pPr lvl="1"/>
            <a:r>
              <a:rPr lang="en-US" dirty="0"/>
              <a:t>Nodal processing, queueing (associated with the router)</a:t>
            </a:r>
          </a:p>
          <a:p>
            <a:pPr lvl="1"/>
            <a:r>
              <a:rPr lang="en-US" dirty="0"/>
              <a:t>Transmission, propagation (associated with the link)</a:t>
            </a:r>
          </a:p>
          <a:p>
            <a:r>
              <a:rPr lang="en-US" dirty="0"/>
              <a:t>Internet is a “network of networks”</a:t>
            </a:r>
          </a:p>
          <a:p>
            <a:pPr lvl="1"/>
            <a:r>
              <a:rPr lang="en-US" dirty="0"/>
              <a:t>Tier 1 ISPs and big content providers build high-speed </a:t>
            </a:r>
            <a:r>
              <a:rPr lang="en-US" i="1" dirty="0">
                <a:solidFill>
                  <a:schemeClr val="accent6"/>
                </a:solidFill>
              </a:rPr>
              <a:t>backbone</a:t>
            </a:r>
            <a:r>
              <a:rPr lang="en-US" dirty="0"/>
              <a:t> links.</a:t>
            </a:r>
          </a:p>
          <a:p>
            <a:pPr lvl="1"/>
            <a:r>
              <a:rPr lang="en-US" i="1" dirty="0">
                <a:solidFill>
                  <a:schemeClr val="accent6"/>
                </a:solidFill>
              </a:rPr>
              <a:t>Peering</a:t>
            </a:r>
            <a:r>
              <a:rPr lang="en-US" dirty="0">
                <a:solidFill>
                  <a:schemeClr val="accent6"/>
                </a:solidFill>
              </a:rPr>
              <a:t> </a:t>
            </a:r>
            <a:r>
              <a:rPr lang="en-US" dirty="0"/>
              <a:t>is when networks connect to each other without any payment.</a:t>
            </a:r>
          </a:p>
          <a:p>
            <a:r>
              <a:rPr lang="en-US" dirty="0"/>
              <a:t>Networks use layered protocols, </a:t>
            </a:r>
            <a:r>
              <a:rPr lang="en-US" dirty="0" err="1"/>
              <a:t>eg</a:t>
            </a:r>
            <a:r>
              <a:rPr lang="en-US" dirty="0"/>
              <a:t>.: Ethernet, IP, TCP, TLS, HTTP</a:t>
            </a:r>
          </a:p>
          <a:p>
            <a:r>
              <a:rPr lang="en-US" dirty="0"/>
              <a:t>Socket is a software abstraction of a network connection (TCP or UDP)</a:t>
            </a:r>
          </a:p>
          <a:p>
            <a:pPr lvl="1"/>
            <a:r>
              <a:rPr lang="en-US" dirty="0"/>
              <a:t>It’s one end of a pipe: you can send data in or get data out</a:t>
            </a:r>
          </a:p>
          <a:p>
            <a:pPr lvl="1"/>
            <a:r>
              <a:rPr lang="en-US" dirty="0"/>
              <a:t>Each socket is bound to a particular </a:t>
            </a:r>
            <a:r>
              <a:rPr lang="en-US" i="1" dirty="0">
                <a:solidFill>
                  <a:schemeClr val="accent6"/>
                </a:solidFill>
              </a:rPr>
              <a:t>port</a:t>
            </a:r>
            <a:r>
              <a:rPr lang="en-US" dirty="0"/>
              <a:t> number.  Port number determines which process on a host is responsible for handling a given packet.</a:t>
            </a:r>
          </a:p>
        </p:txBody>
      </p:sp>
    </p:spTree>
    <p:extLst>
      <p:ext uri="{BB962C8B-B14F-4D97-AF65-F5344CB8AC3E}">
        <p14:creationId xmlns:p14="http://schemas.microsoft.com/office/powerpoint/2010/main" val="122430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Circuit Switching Review</a:t>
            </a:r>
          </a:p>
        </p:txBody>
      </p:sp>
      <p:sp>
        <p:nvSpPr>
          <p:cNvPr id="3" name="Content Placeholder 2"/>
          <p:cNvSpPr>
            <a:spLocks noGrp="1"/>
          </p:cNvSpPr>
          <p:nvPr>
            <p:ph idx="1"/>
          </p:nvPr>
        </p:nvSpPr>
        <p:spPr>
          <a:xfrm>
            <a:off x="263471" y="1156447"/>
            <a:ext cx="7078623" cy="3647372"/>
          </a:xfrm>
        </p:spPr>
        <p:txBody>
          <a:bodyPr>
            <a:normAutofit lnSpcReduction="10000"/>
          </a:bodyPr>
          <a:lstStyle/>
          <a:p>
            <a:r>
              <a:rPr lang="en-US" dirty="0"/>
              <a:t>If two people wanted to talk, a </a:t>
            </a:r>
            <a:r>
              <a:rPr lang="en-US" dirty="0">
                <a:solidFill>
                  <a:schemeClr val="accent6"/>
                </a:solidFill>
              </a:rPr>
              <a:t>dedicated</a:t>
            </a:r>
            <a:r>
              <a:rPr lang="en-US" dirty="0"/>
              <a:t> electrical path (circuit) is established.</a:t>
            </a:r>
          </a:p>
          <a:p>
            <a:r>
              <a:rPr lang="en-US" dirty="0"/>
              <a:t>The circuit remains dedicated to the call until the parties hang up.</a:t>
            </a:r>
          </a:p>
          <a:p>
            <a:r>
              <a:rPr lang="en-US" dirty="0"/>
              <a:t>Physical links in the of the network are divided into several virtual channels and thus can be shared by a finite number of users.</a:t>
            </a:r>
          </a:p>
          <a:p>
            <a:endParaRPr lang="en-US" dirty="0"/>
          </a:p>
          <a:p>
            <a:endParaRPr lang="en-US" dirty="0"/>
          </a:p>
          <a:p>
            <a:endParaRPr lang="en-US" dirty="0"/>
          </a:p>
        </p:txBody>
      </p:sp>
      <p:grpSp>
        <p:nvGrpSpPr>
          <p:cNvPr id="4" name="Group 360"/>
          <p:cNvGrpSpPr>
            <a:grpSpLocks/>
          </p:cNvGrpSpPr>
          <p:nvPr/>
        </p:nvGrpSpPr>
        <p:grpSpPr bwMode="auto">
          <a:xfrm>
            <a:off x="7635782" y="1434260"/>
            <a:ext cx="4100512" cy="3176588"/>
            <a:chOff x="1905964" y="1675341"/>
            <a:chExt cx="5333036" cy="4344351"/>
          </a:xfrm>
        </p:grpSpPr>
        <p:grpSp>
          <p:nvGrpSpPr>
            <p:cNvPr id="6" name="Group 142"/>
            <p:cNvGrpSpPr>
              <a:grpSpLocks/>
            </p:cNvGrpSpPr>
            <p:nvPr/>
          </p:nvGrpSpPr>
          <p:grpSpPr bwMode="auto">
            <a:xfrm>
              <a:off x="2514600" y="2438400"/>
              <a:ext cx="990600" cy="533400"/>
              <a:chOff x="2356" y="1300"/>
              <a:chExt cx="555" cy="194"/>
            </a:xfrm>
          </p:grpSpPr>
          <p:sp>
            <p:nvSpPr>
              <p:cNvPr id="7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7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7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78" name="Group 146"/>
              <p:cNvGrpSpPr>
                <a:grpSpLocks/>
              </p:cNvGrpSpPr>
              <p:nvPr/>
            </p:nvGrpSpPr>
            <p:grpSpPr bwMode="auto">
              <a:xfrm>
                <a:off x="2468" y="1332"/>
                <a:ext cx="310" cy="60"/>
                <a:chOff x="2468" y="1332"/>
                <a:chExt cx="310" cy="60"/>
              </a:xfrm>
            </p:grpSpPr>
            <p:sp>
              <p:nvSpPr>
                <p:cNvPr id="81" name="Freeform 14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14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79" name="Line 149"/>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 name="Line 150"/>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 name="Rectangle 7"/>
            <p:cNvSpPr/>
            <p:nvPr/>
          </p:nvSpPr>
          <p:spPr>
            <a:xfrm>
              <a:off x="3506081" y="2591541"/>
              <a:ext cx="1750838" cy="759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9" name="Rectangle 8"/>
            <p:cNvSpPr/>
            <p:nvPr/>
          </p:nvSpPr>
          <p:spPr>
            <a:xfrm>
              <a:off x="3506081" y="2667529"/>
              <a:ext cx="1750838" cy="75989"/>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10" name="Rectangle 9"/>
            <p:cNvSpPr/>
            <p:nvPr/>
          </p:nvSpPr>
          <p:spPr>
            <a:xfrm>
              <a:off x="3506081" y="2743518"/>
              <a:ext cx="1750838" cy="759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11" name="Rectangle 10"/>
            <p:cNvSpPr/>
            <p:nvPr/>
          </p:nvSpPr>
          <p:spPr>
            <a:xfrm>
              <a:off x="3506081" y="2819505"/>
              <a:ext cx="1750838" cy="759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grpSp>
          <p:nvGrpSpPr>
            <p:cNvPr id="12" name="Group 142"/>
            <p:cNvGrpSpPr>
              <a:grpSpLocks/>
            </p:cNvGrpSpPr>
            <p:nvPr/>
          </p:nvGrpSpPr>
          <p:grpSpPr bwMode="auto">
            <a:xfrm>
              <a:off x="5257800" y="2438400"/>
              <a:ext cx="990600" cy="533400"/>
              <a:chOff x="2356" y="1300"/>
              <a:chExt cx="555" cy="194"/>
            </a:xfrm>
          </p:grpSpPr>
          <p:sp>
            <p:nvSpPr>
              <p:cNvPr id="65"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6"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7"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8" name="Group 146"/>
              <p:cNvGrpSpPr>
                <a:grpSpLocks/>
              </p:cNvGrpSpPr>
              <p:nvPr/>
            </p:nvGrpSpPr>
            <p:grpSpPr bwMode="auto">
              <a:xfrm>
                <a:off x="2468" y="1332"/>
                <a:ext cx="310" cy="60"/>
                <a:chOff x="2468" y="1332"/>
                <a:chExt cx="310" cy="60"/>
              </a:xfrm>
            </p:grpSpPr>
            <p:sp>
              <p:nvSpPr>
                <p:cNvPr id="71" name="Freeform 14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4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9" name="Line 149"/>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 name="Line 150"/>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 name="Group 142"/>
            <p:cNvGrpSpPr>
              <a:grpSpLocks/>
            </p:cNvGrpSpPr>
            <p:nvPr/>
          </p:nvGrpSpPr>
          <p:grpSpPr bwMode="auto">
            <a:xfrm>
              <a:off x="2590800" y="4724400"/>
              <a:ext cx="990600" cy="533400"/>
              <a:chOff x="2356" y="1300"/>
              <a:chExt cx="555" cy="194"/>
            </a:xfrm>
          </p:grpSpPr>
          <p:sp>
            <p:nvSpPr>
              <p:cNvPr id="57"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8"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9"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0" name="Group 146"/>
              <p:cNvGrpSpPr>
                <a:grpSpLocks/>
              </p:cNvGrpSpPr>
              <p:nvPr/>
            </p:nvGrpSpPr>
            <p:grpSpPr bwMode="auto">
              <a:xfrm>
                <a:off x="2468" y="1332"/>
                <a:ext cx="310" cy="60"/>
                <a:chOff x="2468" y="1332"/>
                <a:chExt cx="310" cy="60"/>
              </a:xfrm>
            </p:grpSpPr>
            <p:sp>
              <p:nvSpPr>
                <p:cNvPr id="63" name="Freeform 14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 name="Freeform 14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1" name="Line 149"/>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 name="Line 150"/>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 name="Group 142"/>
            <p:cNvGrpSpPr>
              <a:grpSpLocks/>
            </p:cNvGrpSpPr>
            <p:nvPr/>
          </p:nvGrpSpPr>
          <p:grpSpPr bwMode="auto">
            <a:xfrm>
              <a:off x="5334000" y="4724400"/>
              <a:ext cx="990600" cy="533400"/>
              <a:chOff x="2356" y="1300"/>
              <a:chExt cx="555" cy="194"/>
            </a:xfrm>
          </p:grpSpPr>
          <p:sp>
            <p:nvSpPr>
              <p:cNvPr id="49" name="Oval 407"/>
              <p:cNvSpPr>
                <a:spLocks noChangeArrowheads="1"/>
              </p:cNvSpPr>
              <p:nvPr/>
            </p:nvSpPr>
            <p:spPr bwMode="auto">
              <a:xfrm>
                <a:off x="2357" y="1385"/>
                <a:ext cx="551" cy="109"/>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0" name="Rectangle 410"/>
              <p:cNvSpPr>
                <a:spLocks noChangeArrowheads="1"/>
              </p:cNvSpPr>
              <p:nvPr/>
            </p:nvSpPr>
            <p:spPr bwMode="auto">
              <a:xfrm>
                <a:off x="2357" y="1374"/>
                <a:ext cx="554" cy="66"/>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1" name="Oval 411"/>
              <p:cNvSpPr>
                <a:spLocks noChangeArrowheads="1"/>
              </p:cNvSpPr>
              <p:nvPr/>
            </p:nvSpPr>
            <p:spPr bwMode="auto">
              <a:xfrm>
                <a:off x="2356" y="1300"/>
                <a:ext cx="551" cy="127"/>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52" name="Group 146"/>
              <p:cNvGrpSpPr>
                <a:grpSpLocks/>
              </p:cNvGrpSpPr>
              <p:nvPr/>
            </p:nvGrpSpPr>
            <p:grpSpPr bwMode="auto">
              <a:xfrm>
                <a:off x="2468" y="1332"/>
                <a:ext cx="310" cy="60"/>
                <a:chOff x="2468" y="1332"/>
                <a:chExt cx="310" cy="60"/>
              </a:xfrm>
            </p:grpSpPr>
            <p:sp>
              <p:nvSpPr>
                <p:cNvPr id="55" name="Freeform 14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14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3" name="Line 149"/>
              <p:cNvSpPr>
                <a:spLocks noChangeShapeType="1"/>
              </p:cNvSpPr>
              <p:nvPr/>
            </p:nvSpPr>
            <p:spPr bwMode="auto">
              <a:xfrm>
                <a:off x="2357" y="1361"/>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Line 150"/>
              <p:cNvSpPr>
                <a:spLocks noChangeShapeType="1"/>
              </p:cNvSpPr>
              <p:nvPr/>
            </p:nvSpPr>
            <p:spPr bwMode="auto">
              <a:xfrm>
                <a:off x="2907" y="136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 name="Group 75"/>
            <p:cNvGrpSpPr>
              <a:grpSpLocks/>
            </p:cNvGrpSpPr>
            <p:nvPr/>
          </p:nvGrpSpPr>
          <p:grpSpPr bwMode="auto">
            <a:xfrm rot="5400000">
              <a:off x="2171700" y="3695700"/>
              <a:ext cx="1752600" cy="304800"/>
              <a:chOff x="4876800" y="1143000"/>
              <a:chExt cx="1752600" cy="304800"/>
            </a:xfrm>
          </p:grpSpPr>
          <p:sp>
            <p:nvSpPr>
              <p:cNvPr id="45" name="Rectangle 44"/>
              <p:cNvSpPr/>
              <p:nvPr/>
            </p:nvSpPr>
            <p:spPr>
              <a:xfrm>
                <a:off x="4869967" y="1159406"/>
                <a:ext cx="1752069" cy="763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46" name="Rectangle 45"/>
              <p:cNvSpPr/>
              <p:nvPr/>
            </p:nvSpPr>
            <p:spPr>
              <a:xfrm>
                <a:off x="4869968" y="1235798"/>
                <a:ext cx="1752069" cy="763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47" name="Rectangle 46"/>
              <p:cNvSpPr/>
              <p:nvPr/>
            </p:nvSpPr>
            <p:spPr>
              <a:xfrm>
                <a:off x="4869967" y="1312191"/>
                <a:ext cx="1752069" cy="763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48" name="Rectangle 47"/>
              <p:cNvSpPr/>
              <p:nvPr/>
            </p:nvSpPr>
            <p:spPr>
              <a:xfrm>
                <a:off x="4869968" y="1388584"/>
                <a:ext cx="1752069" cy="763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grpSp>
        <p:grpSp>
          <p:nvGrpSpPr>
            <p:cNvPr id="16" name="Group 80"/>
            <p:cNvGrpSpPr>
              <a:grpSpLocks/>
            </p:cNvGrpSpPr>
            <p:nvPr/>
          </p:nvGrpSpPr>
          <p:grpSpPr bwMode="auto">
            <a:xfrm>
              <a:off x="3581400" y="4876800"/>
              <a:ext cx="1752600" cy="304800"/>
              <a:chOff x="4876800" y="1143000"/>
              <a:chExt cx="1752600" cy="304800"/>
            </a:xfrm>
          </p:grpSpPr>
          <p:sp>
            <p:nvSpPr>
              <p:cNvPr id="41" name="Rectangle 40"/>
              <p:cNvSpPr/>
              <p:nvPr/>
            </p:nvSpPr>
            <p:spPr>
              <a:xfrm>
                <a:off x="4875809" y="1143899"/>
                <a:ext cx="1752903" cy="759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42" name="Rectangle 41"/>
              <p:cNvSpPr/>
              <p:nvPr/>
            </p:nvSpPr>
            <p:spPr>
              <a:xfrm>
                <a:off x="4875809" y="1219887"/>
                <a:ext cx="1752903" cy="759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43" name="Rectangle 42"/>
              <p:cNvSpPr/>
              <p:nvPr/>
            </p:nvSpPr>
            <p:spPr>
              <a:xfrm>
                <a:off x="4875809" y="1295875"/>
                <a:ext cx="1752903" cy="759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44" name="Rectangle 43"/>
              <p:cNvSpPr/>
              <p:nvPr/>
            </p:nvSpPr>
            <p:spPr>
              <a:xfrm>
                <a:off x="4875809" y="1371863"/>
                <a:ext cx="1752903" cy="759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grpSp>
        <p:sp>
          <p:nvSpPr>
            <p:cNvPr id="17" name="Rectangle 16"/>
            <p:cNvSpPr/>
            <p:nvPr/>
          </p:nvSpPr>
          <p:spPr>
            <a:xfrm rot="5400000">
              <a:off x="5030222" y="3809320"/>
              <a:ext cx="1752070" cy="763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18" name="Rectangle 17"/>
            <p:cNvSpPr/>
            <p:nvPr/>
          </p:nvSpPr>
          <p:spPr>
            <a:xfrm rot="5400000">
              <a:off x="4953830" y="3809320"/>
              <a:ext cx="1752070" cy="763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19" name="Rectangle 18"/>
            <p:cNvSpPr/>
            <p:nvPr/>
          </p:nvSpPr>
          <p:spPr>
            <a:xfrm rot="5400000">
              <a:off x="4877436" y="3809320"/>
              <a:ext cx="1752070" cy="763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20" name="Rectangle 19"/>
            <p:cNvSpPr/>
            <p:nvPr/>
          </p:nvSpPr>
          <p:spPr>
            <a:xfrm rot="5400000">
              <a:off x="4801044" y="3809320"/>
              <a:ext cx="1752070" cy="7639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21" name="Rectangle 20"/>
            <p:cNvSpPr/>
            <p:nvPr/>
          </p:nvSpPr>
          <p:spPr>
            <a:xfrm rot="3198033">
              <a:off x="2060570" y="2095244"/>
              <a:ext cx="894489" cy="7639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22" name="Rectangle 21"/>
            <p:cNvSpPr/>
            <p:nvPr/>
          </p:nvSpPr>
          <p:spPr>
            <a:xfrm rot="3198033">
              <a:off x="6023752" y="5524481"/>
              <a:ext cx="892319" cy="7639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cxnSp>
          <p:nvCxnSpPr>
            <p:cNvPr id="23" name="Straight Connector 22"/>
            <p:cNvCxnSpPr/>
            <p:nvPr/>
          </p:nvCxnSpPr>
          <p:spPr>
            <a:xfrm rot="16200000" flipH="1">
              <a:off x="2607857" y="2038817"/>
              <a:ext cx="762052" cy="3509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3124704" y="1905295"/>
              <a:ext cx="607905" cy="4562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905964" y="2667529"/>
              <a:ext cx="6090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905964" y="4877698"/>
              <a:ext cx="687534" cy="1519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133078" y="4343610"/>
              <a:ext cx="60081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2056684" y="5214218"/>
              <a:ext cx="679276" cy="42553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H="1" flipV="1">
              <a:off x="2476548" y="5525311"/>
              <a:ext cx="686064" cy="150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0800000">
              <a:off x="6324353" y="5029674"/>
              <a:ext cx="9146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6200000" flipV="1">
              <a:off x="5541749" y="5542658"/>
              <a:ext cx="762052" cy="192015"/>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944210" y="1828073"/>
              <a:ext cx="683893" cy="534748"/>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rot="1015003">
              <a:off x="2715314" y="2550290"/>
              <a:ext cx="782508" cy="8033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37" name="Rectangle 36"/>
            <p:cNvSpPr/>
            <p:nvPr/>
          </p:nvSpPr>
          <p:spPr>
            <a:xfrm rot="2465437" flipV="1">
              <a:off x="5595525" y="4955857"/>
              <a:ext cx="679276" cy="78159"/>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38" name="Rectangle 37"/>
            <p:cNvSpPr/>
            <p:nvPr/>
          </p:nvSpPr>
          <p:spPr>
            <a:xfrm rot="2177866" flipV="1">
              <a:off x="5238338" y="2804308"/>
              <a:ext cx="497584" cy="9552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grpSp>
      <p:pic>
        <p:nvPicPr>
          <p:cNvPr id="85" name="Picture 8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4240" y="886976"/>
            <a:ext cx="866067" cy="866067"/>
          </a:xfrm>
          <a:prstGeom prst="rect">
            <a:avLst/>
          </a:prstGeom>
        </p:spPr>
      </p:pic>
      <p:pic>
        <p:nvPicPr>
          <p:cNvPr id="86" name="Picture 8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9273" y="4175133"/>
            <a:ext cx="866067" cy="866067"/>
          </a:xfrm>
          <a:prstGeom prst="rect">
            <a:avLst/>
          </a:prstGeom>
        </p:spPr>
      </p:pic>
      <p:grpSp>
        <p:nvGrpSpPr>
          <p:cNvPr id="34" name="Group 33">
            <a:extLst>
              <a:ext uri="{FF2B5EF4-FFF2-40B4-BE49-F238E27FC236}">
                <a16:creationId xmlns:a16="http://schemas.microsoft.com/office/drawing/2014/main" id="{824AB560-BFFD-EE42-B711-EA51D6672826}"/>
              </a:ext>
            </a:extLst>
          </p:cNvPr>
          <p:cNvGrpSpPr/>
          <p:nvPr/>
        </p:nvGrpSpPr>
        <p:grpSpPr>
          <a:xfrm>
            <a:off x="518929" y="5047733"/>
            <a:ext cx="7043738" cy="1787524"/>
            <a:chOff x="518929" y="5125007"/>
            <a:chExt cx="7043738" cy="1787524"/>
          </a:xfrm>
        </p:grpSpPr>
        <p:grpSp>
          <p:nvGrpSpPr>
            <p:cNvPr id="93" name="Group 15">
              <a:extLst>
                <a:ext uri="{FF2B5EF4-FFF2-40B4-BE49-F238E27FC236}">
                  <a16:creationId xmlns:a16="http://schemas.microsoft.com/office/drawing/2014/main" id="{D8C9F733-D562-2C47-A3CA-9B699CEC7D73}"/>
                </a:ext>
              </a:extLst>
            </p:cNvPr>
            <p:cNvGrpSpPr>
              <a:grpSpLocks/>
            </p:cNvGrpSpPr>
            <p:nvPr/>
          </p:nvGrpSpPr>
          <p:grpSpPr bwMode="auto">
            <a:xfrm>
              <a:off x="518929" y="5125007"/>
              <a:ext cx="7043738" cy="1787524"/>
              <a:chOff x="411" y="3005"/>
              <a:chExt cx="4437" cy="1126"/>
            </a:xfrm>
          </p:grpSpPr>
          <p:sp>
            <p:nvSpPr>
              <p:cNvPr id="174" name="Text Box 16">
                <a:extLst>
                  <a:ext uri="{FF2B5EF4-FFF2-40B4-BE49-F238E27FC236}">
                    <a16:creationId xmlns:a16="http://schemas.microsoft.com/office/drawing/2014/main" id="{1B298C56-63F3-5544-8FFF-16EBAAB397F4}"/>
                  </a:ext>
                </a:extLst>
              </p:cNvPr>
              <p:cNvSpPr txBox="1">
                <a:spLocks noChangeArrowheads="1"/>
              </p:cNvSpPr>
              <p:nvPr/>
            </p:nvSpPr>
            <p:spPr bwMode="auto">
              <a:xfrm>
                <a:off x="411" y="3005"/>
                <a:ext cx="240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lnSpc>
                    <a:spcPct val="100000"/>
                  </a:lnSpc>
                  <a:spcBef>
                    <a:spcPct val="0"/>
                  </a:spcBef>
                  <a:buClrTx/>
                  <a:buSzTx/>
                  <a:buFontTx/>
                  <a:buNone/>
                </a:pPr>
                <a:r>
                  <a:rPr lang="en-US" altLang="en-US" sz="2400" i="1" dirty="0">
                    <a:latin typeface="+mn-lt"/>
                  </a:rPr>
                  <a:t>Time division multiplexing (TDM)</a:t>
                </a:r>
                <a:endParaRPr lang="fr-FR" altLang="en-US" sz="2400" i="1" dirty="0">
                  <a:latin typeface="+mn-lt"/>
                </a:endParaRPr>
              </a:p>
            </p:txBody>
          </p:sp>
          <p:sp>
            <p:nvSpPr>
              <p:cNvPr id="177" name="Line 19">
                <a:extLst>
                  <a:ext uri="{FF2B5EF4-FFF2-40B4-BE49-F238E27FC236}">
                    <a16:creationId xmlns:a16="http://schemas.microsoft.com/office/drawing/2014/main" id="{387C9D18-5657-2A45-9658-F22F3B2AD970}"/>
                  </a:ext>
                </a:extLst>
              </p:cNvPr>
              <p:cNvSpPr>
                <a:spLocks noChangeShapeType="1"/>
              </p:cNvSpPr>
              <p:nvPr/>
            </p:nvSpPr>
            <p:spPr bwMode="auto">
              <a:xfrm>
                <a:off x="1728" y="3793"/>
                <a:ext cx="312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8" name="Text Box 20">
                <a:extLst>
                  <a:ext uri="{FF2B5EF4-FFF2-40B4-BE49-F238E27FC236}">
                    <a16:creationId xmlns:a16="http://schemas.microsoft.com/office/drawing/2014/main" id="{DDC23F93-A903-9D4F-8625-BFA422DA084E}"/>
                  </a:ext>
                </a:extLst>
              </p:cNvPr>
              <p:cNvSpPr txBox="1">
                <a:spLocks noChangeArrowheads="1"/>
              </p:cNvSpPr>
              <p:nvPr/>
            </p:nvSpPr>
            <p:spPr bwMode="auto">
              <a:xfrm>
                <a:off x="3048" y="3840"/>
                <a:ext cx="44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lnSpc>
                    <a:spcPct val="100000"/>
                  </a:lnSpc>
                  <a:spcBef>
                    <a:spcPct val="0"/>
                  </a:spcBef>
                  <a:buClrTx/>
                  <a:buSzTx/>
                  <a:buFontTx/>
                  <a:buNone/>
                </a:pPr>
                <a:r>
                  <a:rPr lang="en-US" altLang="en-US" sz="2400" dirty="0">
                    <a:latin typeface="+mn-lt"/>
                  </a:rPr>
                  <a:t>time</a:t>
                </a:r>
                <a:endParaRPr lang="fr-FR" altLang="en-US" sz="2400" dirty="0">
                  <a:latin typeface="+mn-lt"/>
                </a:endParaRPr>
              </a:p>
            </p:txBody>
          </p:sp>
        </p:grpSp>
        <p:grpSp>
          <p:nvGrpSpPr>
            <p:cNvPr id="94" name="Group 22">
              <a:extLst>
                <a:ext uri="{FF2B5EF4-FFF2-40B4-BE49-F238E27FC236}">
                  <a16:creationId xmlns:a16="http://schemas.microsoft.com/office/drawing/2014/main" id="{02D0FFA4-4D98-1745-BEB5-5FF3FB51F1BD}"/>
                </a:ext>
              </a:extLst>
            </p:cNvPr>
            <p:cNvGrpSpPr>
              <a:grpSpLocks/>
            </p:cNvGrpSpPr>
            <p:nvPr/>
          </p:nvGrpSpPr>
          <p:grpSpPr bwMode="auto">
            <a:xfrm>
              <a:off x="2669198" y="6057228"/>
              <a:ext cx="3886200" cy="228600"/>
              <a:chOff x="1776" y="3168"/>
              <a:chExt cx="2448" cy="576"/>
            </a:xfrm>
          </p:grpSpPr>
          <p:sp>
            <p:nvSpPr>
              <p:cNvPr id="169" name="Rectangle 23">
                <a:extLst>
                  <a:ext uri="{FF2B5EF4-FFF2-40B4-BE49-F238E27FC236}">
                    <a16:creationId xmlns:a16="http://schemas.microsoft.com/office/drawing/2014/main" id="{163F0238-F8F6-B24B-9345-5FFBDC814F2A}"/>
                  </a:ext>
                </a:extLst>
              </p:cNvPr>
              <p:cNvSpPr>
                <a:spLocks noChangeArrowheads="1"/>
              </p:cNvSpPr>
              <p:nvPr/>
            </p:nvSpPr>
            <p:spPr bwMode="auto">
              <a:xfrm>
                <a:off x="1776" y="3168"/>
                <a:ext cx="144" cy="576"/>
              </a:xfrm>
              <a:prstGeom prst="rect">
                <a:avLst/>
              </a:prstGeom>
              <a:solidFill>
                <a:srgbClr val="3366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70" name="Rectangle 24">
                <a:extLst>
                  <a:ext uri="{FF2B5EF4-FFF2-40B4-BE49-F238E27FC236}">
                    <a16:creationId xmlns:a16="http://schemas.microsoft.com/office/drawing/2014/main" id="{F934AB95-C568-D847-AD92-8617973D8DA1}"/>
                  </a:ext>
                </a:extLst>
              </p:cNvPr>
              <p:cNvSpPr>
                <a:spLocks noChangeArrowheads="1"/>
              </p:cNvSpPr>
              <p:nvPr/>
            </p:nvSpPr>
            <p:spPr bwMode="auto">
              <a:xfrm>
                <a:off x="2352" y="3168"/>
                <a:ext cx="144" cy="576"/>
              </a:xfrm>
              <a:prstGeom prst="rect">
                <a:avLst/>
              </a:prstGeom>
              <a:solidFill>
                <a:srgbClr val="3366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71" name="Rectangle 25">
                <a:extLst>
                  <a:ext uri="{FF2B5EF4-FFF2-40B4-BE49-F238E27FC236}">
                    <a16:creationId xmlns:a16="http://schemas.microsoft.com/office/drawing/2014/main" id="{2883D6BD-AA85-E94D-948D-81BECE696374}"/>
                  </a:ext>
                </a:extLst>
              </p:cNvPr>
              <p:cNvSpPr>
                <a:spLocks noChangeArrowheads="1"/>
              </p:cNvSpPr>
              <p:nvPr/>
            </p:nvSpPr>
            <p:spPr bwMode="auto">
              <a:xfrm>
                <a:off x="2928" y="3168"/>
                <a:ext cx="144" cy="576"/>
              </a:xfrm>
              <a:prstGeom prst="rect">
                <a:avLst/>
              </a:prstGeom>
              <a:solidFill>
                <a:srgbClr val="3366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72" name="Rectangle 26">
                <a:extLst>
                  <a:ext uri="{FF2B5EF4-FFF2-40B4-BE49-F238E27FC236}">
                    <a16:creationId xmlns:a16="http://schemas.microsoft.com/office/drawing/2014/main" id="{6AD19695-C08B-104F-9B9B-D41D7C1E72CC}"/>
                  </a:ext>
                </a:extLst>
              </p:cNvPr>
              <p:cNvSpPr>
                <a:spLocks noChangeArrowheads="1"/>
              </p:cNvSpPr>
              <p:nvPr/>
            </p:nvSpPr>
            <p:spPr bwMode="auto">
              <a:xfrm>
                <a:off x="3504" y="3168"/>
                <a:ext cx="144" cy="576"/>
              </a:xfrm>
              <a:prstGeom prst="rect">
                <a:avLst/>
              </a:prstGeom>
              <a:solidFill>
                <a:srgbClr val="3366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73" name="Rectangle 27">
                <a:extLst>
                  <a:ext uri="{FF2B5EF4-FFF2-40B4-BE49-F238E27FC236}">
                    <a16:creationId xmlns:a16="http://schemas.microsoft.com/office/drawing/2014/main" id="{89711038-48AC-DE46-A89F-5DD719FCDAF8}"/>
                  </a:ext>
                </a:extLst>
              </p:cNvPr>
              <p:cNvSpPr>
                <a:spLocks noChangeArrowheads="1"/>
              </p:cNvSpPr>
              <p:nvPr/>
            </p:nvSpPr>
            <p:spPr bwMode="auto">
              <a:xfrm>
                <a:off x="4080" y="3168"/>
                <a:ext cx="144" cy="576"/>
              </a:xfrm>
              <a:prstGeom prst="rect">
                <a:avLst/>
              </a:prstGeom>
              <a:solidFill>
                <a:srgbClr val="3366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grpSp>
        <p:grpSp>
          <p:nvGrpSpPr>
            <p:cNvPr id="95" name="Group 28">
              <a:extLst>
                <a:ext uri="{FF2B5EF4-FFF2-40B4-BE49-F238E27FC236}">
                  <a16:creationId xmlns:a16="http://schemas.microsoft.com/office/drawing/2014/main" id="{4213A20A-F4D8-5047-A0D7-3122102E3A2B}"/>
                </a:ext>
              </a:extLst>
            </p:cNvPr>
            <p:cNvGrpSpPr>
              <a:grpSpLocks/>
            </p:cNvGrpSpPr>
            <p:nvPr/>
          </p:nvGrpSpPr>
          <p:grpSpPr bwMode="auto">
            <a:xfrm>
              <a:off x="2897798" y="6057228"/>
              <a:ext cx="3886200" cy="228600"/>
              <a:chOff x="1920" y="3168"/>
              <a:chExt cx="2448" cy="576"/>
            </a:xfrm>
          </p:grpSpPr>
          <p:sp>
            <p:nvSpPr>
              <p:cNvPr id="164" name="Rectangle 29">
                <a:extLst>
                  <a:ext uri="{FF2B5EF4-FFF2-40B4-BE49-F238E27FC236}">
                    <a16:creationId xmlns:a16="http://schemas.microsoft.com/office/drawing/2014/main" id="{EEC17CFE-22B7-5D43-9D1A-82770FA92981}"/>
                  </a:ext>
                </a:extLst>
              </p:cNvPr>
              <p:cNvSpPr>
                <a:spLocks noChangeArrowheads="1"/>
              </p:cNvSpPr>
              <p:nvPr/>
            </p:nvSpPr>
            <p:spPr bwMode="auto">
              <a:xfrm>
                <a:off x="1920" y="3168"/>
                <a:ext cx="144" cy="576"/>
              </a:xfrm>
              <a:prstGeom prst="rect">
                <a:avLst/>
              </a:prstGeom>
              <a:solidFill>
                <a:srgbClr val="99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5" name="Rectangle 30">
                <a:extLst>
                  <a:ext uri="{FF2B5EF4-FFF2-40B4-BE49-F238E27FC236}">
                    <a16:creationId xmlns:a16="http://schemas.microsoft.com/office/drawing/2014/main" id="{F3158F1E-C2AC-8F4E-ADD4-581CA5C36F45}"/>
                  </a:ext>
                </a:extLst>
              </p:cNvPr>
              <p:cNvSpPr>
                <a:spLocks noChangeArrowheads="1"/>
              </p:cNvSpPr>
              <p:nvPr/>
            </p:nvSpPr>
            <p:spPr bwMode="auto">
              <a:xfrm>
                <a:off x="2496" y="3168"/>
                <a:ext cx="144" cy="576"/>
              </a:xfrm>
              <a:prstGeom prst="rect">
                <a:avLst/>
              </a:prstGeom>
              <a:solidFill>
                <a:srgbClr val="99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6" name="Rectangle 31">
                <a:extLst>
                  <a:ext uri="{FF2B5EF4-FFF2-40B4-BE49-F238E27FC236}">
                    <a16:creationId xmlns:a16="http://schemas.microsoft.com/office/drawing/2014/main" id="{D1BC6FAE-22DE-AB4B-8705-8E8B81DD673E}"/>
                  </a:ext>
                </a:extLst>
              </p:cNvPr>
              <p:cNvSpPr>
                <a:spLocks noChangeArrowheads="1"/>
              </p:cNvSpPr>
              <p:nvPr/>
            </p:nvSpPr>
            <p:spPr bwMode="auto">
              <a:xfrm>
                <a:off x="3072" y="3168"/>
                <a:ext cx="144" cy="576"/>
              </a:xfrm>
              <a:prstGeom prst="rect">
                <a:avLst/>
              </a:prstGeom>
              <a:solidFill>
                <a:srgbClr val="99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7" name="Rectangle 32">
                <a:extLst>
                  <a:ext uri="{FF2B5EF4-FFF2-40B4-BE49-F238E27FC236}">
                    <a16:creationId xmlns:a16="http://schemas.microsoft.com/office/drawing/2014/main" id="{683FB393-D99D-7D42-8C08-1B92D4C4D605}"/>
                  </a:ext>
                </a:extLst>
              </p:cNvPr>
              <p:cNvSpPr>
                <a:spLocks noChangeArrowheads="1"/>
              </p:cNvSpPr>
              <p:nvPr/>
            </p:nvSpPr>
            <p:spPr bwMode="auto">
              <a:xfrm>
                <a:off x="3648" y="3168"/>
                <a:ext cx="144" cy="576"/>
              </a:xfrm>
              <a:prstGeom prst="rect">
                <a:avLst/>
              </a:prstGeom>
              <a:solidFill>
                <a:srgbClr val="99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8" name="Rectangle 33">
                <a:extLst>
                  <a:ext uri="{FF2B5EF4-FFF2-40B4-BE49-F238E27FC236}">
                    <a16:creationId xmlns:a16="http://schemas.microsoft.com/office/drawing/2014/main" id="{7A0E7241-9081-7549-8555-B34EDF5703D1}"/>
                  </a:ext>
                </a:extLst>
              </p:cNvPr>
              <p:cNvSpPr>
                <a:spLocks noChangeArrowheads="1"/>
              </p:cNvSpPr>
              <p:nvPr/>
            </p:nvSpPr>
            <p:spPr bwMode="auto">
              <a:xfrm>
                <a:off x="4224" y="3168"/>
                <a:ext cx="144" cy="576"/>
              </a:xfrm>
              <a:prstGeom prst="rect">
                <a:avLst/>
              </a:prstGeom>
              <a:solidFill>
                <a:srgbClr val="99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grpSp>
        <p:grpSp>
          <p:nvGrpSpPr>
            <p:cNvPr id="96" name="Group 34">
              <a:extLst>
                <a:ext uri="{FF2B5EF4-FFF2-40B4-BE49-F238E27FC236}">
                  <a16:creationId xmlns:a16="http://schemas.microsoft.com/office/drawing/2014/main" id="{5FCF31F3-FE87-574F-94A1-50B0A44C6219}"/>
                </a:ext>
              </a:extLst>
            </p:cNvPr>
            <p:cNvGrpSpPr>
              <a:grpSpLocks/>
            </p:cNvGrpSpPr>
            <p:nvPr/>
          </p:nvGrpSpPr>
          <p:grpSpPr bwMode="auto">
            <a:xfrm>
              <a:off x="3126398" y="6057228"/>
              <a:ext cx="3886200" cy="228600"/>
              <a:chOff x="2064" y="3168"/>
              <a:chExt cx="2448" cy="576"/>
            </a:xfrm>
          </p:grpSpPr>
          <p:sp>
            <p:nvSpPr>
              <p:cNvPr id="159" name="Rectangle 35">
                <a:extLst>
                  <a:ext uri="{FF2B5EF4-FFF2-40B4-BE49-F238E27FC236}">
                    <a16:creationId xmlns:a16="http://schemas.microsoft.com/office/drawing/2014/main" id="{F5F2C272-ACDD-DA4F-8716-407D8BE10592}"/>
                  </a:ext>
                </a:extLst>
              </p:cNvPr>
              <p:cNvSpPr>
                <a:spLocks noChangeArrowheads="1"/>
              </p:cNvSpPr>
              <p:nvPr/>
            </p:nvSpPr>
            <p:spPr bwMode="auto">
              <a:xfrm>
                <a:off x="2064" y="3168"/>
                <a:ext cx="144" cy="576"/>
              </a:xfrm>
              <a:prstGeom prst="rect">
                <a:avLst/>
              </a:prstGeom>
              <a:solidFill>
                <a:srgbClr val="FF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0" name="Rectangle 36">
                <a:extLst>
                  <a:ext uri="{FF2B5EF4-FFF2-40B4-BE49-F238E27FC236}">
                    <a16:creationId xmlns:a16="http://schemas.microsoft.com/office/drawing/2014/main" id="{A0A1F2F8-EE6F-404A-A067-041F166B3EB9}"/>
                  </a:ext>
                </a:extLst>
              </p:cNvPr>
              <p:cNvSpPr>
                <a:spLocks noChangeArrowheads="1"/>
              </p:cNvSpPr>
              <p:nvPr/>
            </p:nvSpPr>
            <p:spPr bwMode="auto">
              <a:xfrm>
                <a:off x="2640" y="3168"/>
                <a:ext cx="144" cy="576"/>
              </a:xfrm>
              <a:prstGeom prst="rect">
                <a:avLst/>
              </a:prstGeom>
              <a:solidFill>
                <a:srgbClr val="FF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1" name="Rectangle 37">
                <a:extLst>
                  <a:ext uri="{FF2B5EF4-FFF2-40B4-BE49-F238E27FC236}">
                    <a16:creationId xmlns:a16="http://schemas.microsoft.com/office/drawing/2014/main" id="{1AD35F00-FA92-F646-AF6B-4E78544B69AD}"/>
                  </a:ext>
                </a:extLst>
              </p:cNvPr>
              <p:cNvSpPr>
                <a:spLocks noChangeArrowheads="1"/>
              </p:cNvSpPr>
              <p:nvPr/>
            </p:nvSpPr>
            <p:spPr bwMode="auto">
              <a:xfrm>
                <a:off x="3216" y="3168"/>
                <a:ext cx="144" cy="576"/>
              </a:xfrm>
              <a:prstGeom prst="rect">
                <a:avLst/>
              </a:prstGeom>
              <a:solidFill>
                <a:srgbClr val="FF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2" name="Rectangle 38">
                <a:extLst>
                  <a:ext uri="{FF2B5EF4-FFF2-40B4-BE49-F238E27FC236}">
                    <a16:creationId xmlns:a16="http://schemas.microsoft.com/office/drawing/2014/main" id="{B0A1D7FA-279D-8940-82C0-A7DCBD685B1C}"/>
                  </a:ext>
                </a:extLst>
              </p:cNvPr>
              <p:cNvSpPr>
                <a:spLocks noChangeArrowheads="1"/>
              </p:cNvSpPr>
              <p:nvPr/>
            </p:nvSpPr>
            <p:spPr bwMode="auto">
              <a:xfrm>
                <a:off x="3792" y="3168"/>
                <a:ext cx="144" cy="576"/>
              </a:xfrm>
              <a:prstGeom prst="rect">
                <a:avLst/>
              </a:prstGeom>
              <a:solidFill>
                <a:srgbClr val="FF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63" name="Rectangle 39">
                <a:extLst>
                  <a:ext uri="{FF2B5EF4-FFF2-40B4-BE49-F238E27FC236}">
                    <a16:creationId xmlns:a16="http://schemas.microsoft.com/office/drawing/2014/main" id="{02FBB72C-9045-FC43-A14E-06AB60921ACA}"/>
                  </a:ext>
                </a:extLst>
              </p:cNvPr>
              <p:cNvSpPr>
                <a:spLocks noChangeArrowheads="1"/>
              </p:cNvSpPr>
              <p:nvPr/>
            </p:nvSpPr>
            <p:spPr bwMode="auto">
              <a:xfrm>
                <a:off x="4368" y="3168"/>
                <a:ext cx="144" cy="576"/>
              </a:xfrm>
              <a:prstGeom prst="rect">
                <a:avLst/>
              </a:prstGeom>
              <a:solidFill>
                <a:srgbClr val="FF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grpSp>
        <p:grpSp>
          <p:nvGrpSpPr>
            <p:cNvPr id="97" name="Group 40">
              <a:extLst>
                <a:ext uri="{FF2B5EF4-FFF2-40B4-BE49-F238E27FC236}">
                  <a16:creationId xmlns:a16="http://schemas.microsoft.com/office/drawing/2014/main" id="{EF31F2FB-1D91-0443-8EEC-AD1B5B845A9C}"/>
                </a:ext>
              </a:extLst>
            </p:cNvPr>
            <p:cNvGrpSpPr>
              <a:grpSpLocks/>
            </p:cNvGrpSpPr>
            <p:nvPr/>
          </p:nvGrpSpPr>
          <p:grpSpPr bwMode="auto">
            <a:xfrm>
              <a:off x="3354998" y="6057228"/>
              <a:ext cx="3886200" cy="228600"/>
              <a:chOff x="2208" y="3168"/>
              <a:chExt cx="2448" cy="576"/>
            </a:xfrm>
          </p:grpSpPr>
          <p:sp>
            <p:nvSpPr>
              <p:cNvPr id="154" name="Rectangle 41">
                <a:extLst>
                  <a:ext uri="{FF2B5EF4-FFF2-40B4-BE49-F238E27FC236}">
                    <a16:creationId xmlns:a16="http://schemas.microsoft.com/office/drawing/2014/main" id="{BEB3DB2C-A566-304A-A5EF-6FC36E1491DB}"/>
                  </a:ext>
                </a:extLst>
              </p:cNvPr>
              <p:cNvSpPr>
                <a:spLocks noChangeArrowheads="1"/>
              </p:cNvSpPr>
              <p:nvPr/>
            </p:nvSpPr>
            <p:spPr bwMode="auto">
              <a:xfrm>
                <a:off x="2208" y="3168"/>
                <a:ext cx="144" cy="576"/>
              </a:xfrm>
              <a:prstGeom prst="rect">
                <a:avLst/>
              </a:prstGeom>
              <a:solidFill>
                <a:srgbClr val="FF00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55" name="Rectangle 42">
                <a:extLst>
                  <a:ext uri="{FF2B5EF4-FFF2-40B4-BE49-F238E27FC236}">
                    <a16:creationId xmlns:a16="http://schemas.microsoft.com/office/drawing/2014/main" id="{355A1051-91B2-B842-A9A1-7455676DEBAC}"/>
                  </a:ext>
                </a:extLst>
              </p:cNvPr>
              <p:cNvSpPr>
                <a:spLocks noChangeArrowheads="1"/>
              </p:cNvSpPr>
              <p:nvPr/>
            </p:nvSpPr>
            <p:spPr bwMode="auto">
              <a:xfrm>
                <a:off x="2784" y="3168"/>
                <a:ext cx="144" cy="576"/>
              </a:xfrm>
              <a:prstGeom prst="rect">
                <a:avLst/>
              </a:prstGeom>
              <a:solidFill>
                <a:srgbClr val="FF00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56" name="Rectangle 43">
                <a:extLst>
                  <a:ext uri="{FF2B5EF4-FFF2-40B4-BE49-F238E27FC236}">
                    <a16:creationId xmlns:a16="http://schemas.microsoft.com/office/drawing/2014/main" id="{EBA0BC63-A51E-9A4A-9CAD-1A18FFF2C829}"/>
                  </a:ext>
                </a:extLst>
              </p:cNvPr>
              <p:cNvSpPr>
                <a:spLocks noChangeArrowheads="1"/>
              </p:cNvSpPr>
              <p:nvPr/>
            </p:nvSpPr>
            <p:spPr bwMode="auto">
              <a:xfrm>
                <a:off x="3360" y="3168"/>
                <a:ext cx="144" cy="576"/>
              </a:xfrm>
              <a:prstGeom prst="rect">
                <a:avLst/>
              </a:prstGeom>
              <a:solidFill>
                <a:srgbClr val="FF00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57" name="Rectangle 44">
                <a:extLst>
                  <a:ext uri="{FF2B5EF4-FFF2-40B4-BE49-F238E27FC236}">
                    <a16:creationId xmlns:a16="http://schemas.microsoft.com/office/drawing/2014/main" id="{E257C30E-41C7-984D-B957-51A4F2C0703F}"/>
                  </a:ext>
                </a:extLst>
              </p:cNvPr>
              <p:cNvSpPr>
                <a:spLocks noChangeArrowheads="1"/>
              </p:cNvSpPr>
              <p:nvPr/>
            </p:nvSpPr>
            <p:spPr bwMode="auto">
              <a:xfrm>
                <a:off x="3936" y="3168"/>
                <a:ext cx="144" cy="576"/>
              </a:xfrm>
              <a:prstGeom prst="rect">
                <a:avLst/>
              </a:prstGeom>
              <a:solidFill>
                <a:srgbClr val="FF00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58" name="Rectangle 45">
                <a:extLst>
                  <a:ext uri="{FF2B5EF4-FFF2-40B4-BE49-F238E27FC236}">
                    <a16:creationId xmlns:a16="http://schemas.microsoft.com/office/drawing/2014/main" id="{E6E6E7F4-48A5-9644-9399-EF5B72E2B5F3}"/>
                  </a:ext>
                </a:extLst>
              </p:cNvPr>
              <p:cNvSpPr>
                <a:spLocks noChangeArrowheads="1"/>
              </p:cNvSpPr>
              <p:nvPr/>
            </p:nvSpPr>
            <p:spPr bwMode="auto">
              <a:xfrm>
                <a:off x="4512" y="3168"/>
                <a:ext cx="144" cy="576"/>
              </a:xfrm>
              <a:prstGeom prst="rect">
                <a:avLst/>
              </a:prstGeom>
              <a:solidFill>
                <a:srgbClr val="FF00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grpSp>
        <p:grpSp>
          <p:nvGrpSpPr>
            <p:cNvPr id="99" name="Group 50">
              <a:extLst>
                <a:ext uri="{FF2B5EF4-FFF2-40B4-BE49-F238E27FC236}">
                  <a16:creationId xmlns:a16="http://schemas.microsoft.com/office/drawing/2014/main" id="{816BD04A-FA39-FF4F-9DB2-40C2E5B81082}"/>
                </a:ext>
              </a:extLst>
            </p:cNvPr>
            <p:cNvGrpSpPr>
              <a:grpSpLocks/>
            </p:cNvGrpSpPr>
            <p:nvPr/>
          </p:nvGrpSpPr>
          <p:grpSpPr bwMode="auto">
            <a:xfrm>
              <a:off x="2897798" y="6057228"/>
              <a:ext cx="4114800" cy="228600"/>
              <a:chOff x="1920" y="3168"/>
              <a:chExt cx="2592" cy="576"/>
            </a:xfrm>
          </p:grpSpPr>
          <p:sp>
            <p:nvSpPr>
              <p:cNvPr id="132" name="Line 51">
                <a:extLst>
                  <a:ext uri="{FF2B5EF4-FFF2-40B4-BE49-F238E27FC236}">
                    <a16:creationId xmlns:a16="http://schemas.microsoft.com/office/drawing/2014/main" id="{D600F6D4-1D17-4A4A-84D1-A480C21DC59E}"/>
                  </a:ext>
                </a:extLst>
              </p:cNvPr>
              <p:cNvSpPr>
                <a:spLocks noChangeShapeType="1"/>
              </p:cNvSpPr>
              <p:nvPr/>
            </p:nvSpPr>
            <p:spPr bwMode="auto">
              <a:xfrm>
                <a:off x="1920"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 name="Line 52">
                <a:extLst>
                  <a:ext uri="{FF2B5EF4-FFF2-40B4-BE49-F238E27FC236}">
                    <a16:creationId xmlns:a16="http://schemas.microsoft.com/office/drawing/2014/main" id="{D84964EF-9764-B043-8A0D-A650C23BAF12}"/>
                  </a:ext>
                </a:extLst>
              </p:cNvPr>
              <p:cNvSpPr>
                <a:spLocks noChangeShapeType="1"/>
              </p:cNvSpPr>
              <p:nvPr/>
            </p:nvSpPr>
            <p:spPr bwMode="auto">
              <a:xfrm>
                <a:off x="2064"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4" name="Line 53">
                <a:extLst>
                  <a:ext uri="{FF2B5EF4-FFF2-40B4-BE49-F238E27FC236}">
                    <a16:creationId xmlns:a16="http://schemas.microsoft.com/office/drawing/2014/main" id="{796597AB-8814-8842-A39D-A7BCD89AD7AC}"/>
                  </a:ext>
                </a:extLst>
              </p:cNvPr>
              <p:cNvSpPr>
                <a:spLocks noChangeShapeType="1"/>
              </p:cNvSpPr>
              <p:nvPr/>
            </p:nvSpPr>
            <p:spPr bwMode="auto">
              <a:xfrm>
                <a:off x="2208"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5" name="Line 54">
                <a:extLst>
                  <a:ext uri="{FF2B5EF4-FFF2-40B4-BE49-F238E27FC236}">
                    <a16:creationId xmlns:a16="http://schemas.microsoft.com/office/drawing/2014/main" id="{F7DA16D8-0D1F-704F-8B01-F1263BF8FCE5}"/>
                  </a:ext>
                </a:extLst>
              </p:cNvPr>
              <p:cNvSpPr>
                <a:spLocks noChangeShapeType="1"/>
              </p:cNvSpPr>
              <p:nvPr/>
            </p:nvSpPr>
            <p:spPr bwMode="auto">
              <a:xfrm>
                <a:off x="2352"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6" name="Line 55">
                <a:extLst>
                  <a:ext uri="{FF2B5EF4-FFF2-40B4-BE49-F238E27FC236}">
                    <a16:creationId xmlns:a16="http://schemas.microsoft.com/office/drawing/2014/main" id="{0024C56A-5347-E744-849D-EDFE974F1FDF}"/>
                  </a:ext>
                </a:extLst>
              </p:cNvPr>
              <p:cNvSpPr>
                <a:spLocks noChangeShapeType="1"/>
              </p:cNvSpPr>
              <p:nvPr/>
            </p:nvSpPr>
            <p:spPr bwMode="auto">
              <a:xfrm>
                <a:off x="2496"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7" name="Line 56">
                <a:extLst>
                  <a:ext uri="{FF2B5EF4-FFF2-40B4-BE49-F238E27FC236}">
                    <a16:creationId xmlns:a16="http://schemas.microsoft.com/office/drawing/2014/main" id="{18FF2778-A4DF-3444-912D-AE4C50A36034}"/>
                  </a:ext>
                </a:extLst>
              </p:cNvPr>
              <p:cNvSpPr>
                <a:spLocks noChangeShapeType="1"/>
              </p:cNvSpPr>
              <p:nvPr/>
            </p:nvSpPr>
            <p:spPr bwMode="auto">
              <a:xfrm>
                <a:off x="2640"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8" name="Line 57">
                <a:extLst>
                  <a:ext uri="{FF2B5EF4-FFF2-40B4-BE49-F238E27FC236}">
                    <a16:creationId xmlns:a16="http://schemas.microsoft.com/office/drawing/2014/main" id="{999AC7ED-30E8-0B47-BB02-7350F9BD77C1}"/>
                  </a:ext>
                </a:extLst>
              </p:cNvPr>
              <p:cNvSpPr>
                <a:spLocks noChangeShapeType="1"/>
              </p:cNvSpPr>
              <p:nvPr/>
            </p:nvSpPr>
            <p:spPr bwMode="auto">
              <a:xfrm>
                <a:off x="2784"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9" name="Line 58">
                <a:extLst>
                  <a:ext uri="{FF2B5EF4-FFF2-40B4-BE49-F238E27FC236}">
                    <a16:creationId xmlns:a16="http://schemas.microsoft.com/office/drawing/2014/main" id="{35ED4017-C3B9-C84A-A629-E40B0F71A48A}"/>
                  </a:ext>
                </a:extLst>
              </p:cNvPr>
              <p:cNvSpPr>
                <a:spLocks noChangeShapeType="1"/>
              </p:cNvSpPr>
              <p:nvPr/>
            </p:nvSpPr>
            <p:spPr bwMode="auto">
              <a:xfrm>
                <a:off x="2928"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0" name="Line 59">
                <a:extLst>
                  <a:ext uri="{FF2B5EF4-FFF2-40B4-BE49-F238E27FC236}">
                    <a16:creationId xmlns:a16="http://schemas.microsoft.com/office/drawing/2014/main" id="{2BE70D64-CD69-AD46-B289-FCEB6ADDE2D0}"/>
                  </a:ext>
                </a:extLst>
              </p:cNvPr>
              <p:cNvSpPr>
                <a:spLocks noChangeShapeType="1"/>
              </p:cNvSpPr>
              <p:nvPr/>
            </p:nvSpPr>
            <p:spPr bwMode="auto">
              <a:xfrm>
                <a:off x="3072"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 name="Line 60">
                <a:extLst>
                  <a:ext uri="{FF2B5EF4-FFF2-40B4-BE49-F238E27FC236}">
                    <a16:creationId xmlns:a16="http://schemas.microsoft.com/office/drawing/2014/main" id="{E315AD6B-6F31-B34F-B756-7D8867F342EC}"/>
                  </a:ext>
                </a:extLst>
              </p:cNvPr>
              <p:cNvSpPr>
                <a:spLocks noChangeShapeType="1"/>
              </p:cNvSpPr>
              <p:nvPr/>
            </p:nvSpPr>
            <p:spPr bwMode="auto">
              <a:xfrm>
                <a:off x="3216"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 name="Line 61">
                <a:extLst>
                  <a:ext uri="{FF2B5EF4-FFF2-40B4-BE49-F238E27FC236}">
                    <a16:creationId xmlns:a16="http://schemas.microsoft.com/office/drawing/2014/main" id="{F0B4844D-29FB-DB46-BD97-F6AD41E0DD3F}"/>
                  </a:ext>
                </a:extLst>
              </p:cNvPr>
              <p:cNvSpPr>
                <a:spLocks noChangeShapeType="1"/>
              </p:cNvSpPr>
              <p:nvPr/>
            </p:nvSpPr>
            <p:spPr bwMode="auto">
              <a:xfrm>
                <a:off x="3360"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 name="Line 62">
                <a:extLst>
                  <a:ext uri="{FF2B5EF4-FFF2-40B4-BE49-F238E27FC236}">
                    <a16:creationId xmlns:a16="http://schemas.microsoft.com/office/drawing/2014/main" id="{90B7C94C-7C2B-4945-AF03-5D20BEA9D364}"/>
                  </a:ext>
                </a:extLst>
              </p:cNvPr>
              <p:cNvSpPr>
                <a:spLocks noChangeShapeType="1"/>
              </p:cNvSpPr>
              <p:nvPr/>
            </p:nvSpPr>
            <p:spPr bwMode="auto">
              <a:xfrm>
                <a:off x="3504"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 name="Line 63">
                <a:extLst>
                  <a:ext uri="{FF2B5EF4-FFF2-40B4-BE49-F238E27FC236}">
                    <a16:creationId xmlns:a16="http://schemas.microsoft.com/office/drawing/2014/main" id="{1E00696E-0C28-564B-BE85-BEB07E1CA985}"/>
                  </a:ext>
                </a:extLst>
              </p:cNvPr>
              <p:cNvSpPr>
                <a:spLocks noChangeShapeType="1"/>
              </p:cNvSpPr>
              <p:nvPr/>
            </p:nvSpPr>
            <p:spPr bwMode="auto">
              <a:xfrm>
                <a:off x="3648"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 name="Line 64">
                <a:extLst>
                  <a:ext uri="{FF2B5EF4-FFF2-40B4-BE49-F238E27FC236}">
                    <a16:creationId xmlns:a16="http://schemas.microsoft.com/office/drawing/2014/main" id="{5AE26E7B-666F-2245-92B3-AA52D7F01B78}"/>
                  </a:ext>
                </a:extLst>
              </p:cNvPr>
              <p:cNvSpPr>
                <a:spLocks noChangeShapeType="1"/>
              </p:cNvSpPr>
              <p:nvPr/>
            </p:nvSpPr>
            <p:spPr bwMode="auto">
              <a:xfrm>
                <a:off x="3792"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6" name="Line 65">
                <a:extLst>
                  <a:ext uri="{FF2B5EF4-FFF2-40B4-BE49-F238E27FC236}">
                    <a16:creationId xmlns:a16="http://schemas.microsoft.com/office/drawing/2014/main" id="{942C83D2-6457-8A45-AF6F-131E7AB1B844}"/>
                  </a:ext>
                </a:extLst>
              </p:cNvPr>
              <p:cNvSpPr>
                <a:spLocks noChangeShapeType="1"/>
              </p:cNvSpPr>
              <p:nvPr/>
            </p:nvSpPr>
            <p:spPr bwMode="auto">
              <a:xfrm>
                <a:off x="3936"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7" name="Line 66">
                <a:extLst>
                  <a:ext uri="{FF2B5EF4-FFF2-40B4-BE49-F238E27FC236}">
                    <a16:creationId xmlns:a16="http://schemas.microsoft.com/office/drawing/2014/main" id="{48280212-6E51-3A46-9454-9A97B153A677}"/>
                  </a:ext>
                </a:extLst>
              </p:cNvPr>
              <p:cNvSpPr>
                <a:spLocks noChangeShapeType="1"/>
              </p:cNvSpPr>
              <p:nvPr/>
            </p:nvSpPr>
            <p:spPr bwMode="auto">
              <a:xfrm>
                <a:off x="4080"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Line 67">
                <a:extLst>
                  <a:ext uri="{FF2B5EF4-FFF2-40B4-BE49-F238E27FC236}">
                    <a16:creationId xmlns:a16="http://schemas.microsoft.com/office/drawing/2014/main" id="{CAF5D908-1CB4-414E-8BD6-4AA91A836B8A}"/>
                  </a:ext>
                </a:extLst>
              </p:cNvPr>
              <p:cNvSpPr>
                <a:spLocks noChangeShapeType="1"/>
              </p:cNvSpPr>
              <p:nvPr/>
            </p:nvSpPr>
            <p:spPr bwMode="auto">
              <a:xfrm>
                <a:off x="4224"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9" name="Line 68">
                <a:extLst>
                  <a:ext uri="{FF2B5EF4-FFF2-40B4-BE49-F238E27FC236}">
                    <a16:creationId xmlns:a16="http://schemas.microsoft.com/office/drawing/2014/main" id="{5C00BB2D-7236-864B-91FC-159661704843}"/>
                  </a:ext>
                </a:extLst>
              </p:cNvPr>
              <p:cNvSpPr>
                <a:spLocks noChangeShapeType="1"/>
              </p:cNvSpPr>
              <p:nvPr/>
            </p:nvSpPr>
            <p:spPr bwMode="auto">
              <a:xfrm>
                <a:off x="4368"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 name="Line 69">
                <a:extLst>
                  <a:ext uri="{FF2B5EF4-FFF2-40B4-BE49-F238E27FC236}">
                    <a16:creationId xmlns:a16="http://schemas.microsoft.com/office/drawing/2014/main" id="{9D19D4D0-A244-DD44-BB18-54779CF77B7D}"/>
                  </a:ext>
                </a:extLst>
              </p:cNvPr>
              <p:cNvSpPr>
                <a:spLocks noChangeShapeType="1"/>
              </p:cNvSpPr>
              <p:nvPr/>
            </p:nvSpPr>
            <p:spPr bwMode="auto">
              <a:xfrm>
                <a:off x="4512" y="3168"/>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1" name="Group 75">
              <a:extLst>
                <a:ext uri="{FF2B5EF4-FFF2-40B4-BE49-F238E27FC236}">
                  <a16:creationId xmlns:a16="http://schemas.microsoft.com/office/drawing/2014/main" id="{A794A735-5A5D-C047-82DF-59C6EA56B7A4}"/>
                </a:ext>
              </a:extLst>
            </p:cNvPr>
            <p:cNvGrpSpPr>
              <a:grpSpLocks/>
            </p:cNvGrpSpPr>
            <p:nvPr/>
          </p:nvGrpSpPr>
          <p:grpSpPr bwMode="auto">
            <a:xfrm>
              <a:off x="2783498" y="6057228"/>
              <a:ext cx="4343400" cy="228600"/>
              <a:chOff x="1848" y="3168"/>
              <a:chExt cx="2736" cy="576"/>
            </a:xfrm>
          </p:grpSpPr>
          <p:sp>
            <p:nvSpPr>
              <p:cNvPr id="108" name="Line 76">
                <a:extLst>
                  <a:ext uri="{FF2B5EF4-FFF2-40B4-BE49-F238E27FC236}">
                    <a16:creationId xmlns:a16="http://schemas.microsoft.com/office/drawing/2014/main" id="{A5416424-C963-2449-8C5E-061594BED2CD}"/>
                  </a:ext>
                </a:extLst>
              </p:cNvPr>
              <p:cNvSpPr>
                <a:spLocks noChangeShapeType="1"/>
              </p:cNvSpPr>
              <p:nvPr/>
            </p:nvSpPr>
            <p:spPr bwMode="auto">
              <a:xfrm>
                <a:off x="1848"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9" name="Line 77">
                <a:extLst>
                  <a:ext uri="{FF2B5EF4-FFF2-40B4-BE49-F238E27FC236}">
                    <a16:creationId xmlns:a16="http://schemas.microsoft.com/office/drawing/2014/main" id="{5F510CC4-0347-E34A-A1BB-4168DE9AD9F5}"/>
                  </a:ext>
                </a:extLst>
              </p:cNvPr>
              <p:cNvSpPr>
                <a:spLocks noChangeShapeType="1"/>
              </p:cNvSpPr>
              <p:nvPr/>
            </p:nvSpPr>
            <p:spPr bwMode="auto">
              <a:xfrm>
                <a:off x="1992"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0" name="Line 78">
                <a:extLst>
                  <a:ext uri="{FF2B5EF4-FFF2-40B4-BE49-F238E27FC236}">
                    <a16:creationId xmlns:a16="http://schemas.microsoft.com/office/drawing/2014/main" id="{5FA2CE6C-0B2E-1D41-A136-0324EE71F76F}"/>
                  </a:ext>
                </a:extLst>
              </p:cNvPr>
              <p:cNvSpPr>
                <a:spLocks noChangeShapeType="1"/>
              </p:cNvSpPr>
              <p:nvPr/>
            </p:nvSpPr>
            <p:spPr bwMode="auto">
              <a:xfrm>
                <a:off x="2136"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1" name="Line 79">
                <a:extLst>
                  <a:ext uri="{FF2B5EF4-FFF2-40B4-BE49-F238E27FC236}">
                    <a16:creationId xmlns:a16="http://schemas.microsoft.com/office/drawing/2014/main" id="{87B7C900-2672-4C4C-9446-32697D226EEE}"/>
                  </a:ext>
                </a:extLst>
              </p:cNvPr>
              <p:cNvSpPr>
                <a:spLocks noChangeShapeType="1"/>
              </p:cNvSpPr>
              <p:nvPr/>
            </p:nvSpPr>
            <p:spPr bwMode="auto">
              <a:xfrm>
                <a:off x="2280"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2" name="Line 80">
                <a:extLst>
                  <a:ext uri="{FF2B5EF4-FFF2-40B4-BE49-F238E27FC236}">
                    <a16:creationId xmlns:a16="http://schemas.microsoft.com/office/drawing/2014/main" id="{3DEA588C-371A-E246-BDDB-23EFAEE5A924}"/>
                  </a:ext>
                </a:extLst>
              </p:cNvPr>
              <p:cNvSpPr>
                <a:spLocks noChangeShapeType="1"/>
              </p:cNvSpPr>
              <p:nvPr/>
            </p:nvSpPr>
            <p:spPr bwMode="auto">
              <a:xfrm>
                <a:off x="2424"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3" name="Line 81">
                <a:extLst>
                  <a:ext uri="{FF2B5EF4-FFF2-40B4-BE49-F238E27FC236}">
                    <a16:creationId xmlns:a16="http://schemas.microsoft.com/office/drawing/2014/main" id="{69A79FB5-2A4C-CC44-A00F-56C6F8C639B3}"/>
                  </a:ext>
                </a:extLst>
              </p:cNvPr>
              <p:cNvSpPr>
                <a:spLocks noChangeShapeType="1"/>
              </p:cNvSpPr>
              <p:nvPr/>
            </p:nvSpPr>
            <p:spPr bwMode="auto">
              <a:xfrm>
                <a:off x="2568"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4" name="Line 82">
                <a:extLst>
                  <a:ext uri="{FF2B5EF4-FFF2-40B4-BE49-F238E27FC236}">
                    <a16:creationId xmlns:a16="http://schemas.microsoft.com/office/drawing/2014/main" id="{20F1A478-8819-9549-8C9A-F92EFC73AC6E}"/>
                  </a:ext>
                </a:extLst>
              </p:cNvPr>
              <p:cNvSpPr>
                <a:spLocks noChangeShapeType="1"/>
              </p:cNvSpPr>
              <p:nvPr/>
            </p:nvSpPr>
            <p:spPr bwMode="auto">
              <a:xfrm>
                <a:off x="2712"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Line 83">
                <a:extLst>
                  <a:ext uri="{FF2B5EF4-FFF2-40B4-BE49-F238E27FC236}">
                    <a16:creationId xmlns:a16="http://schemas.microsoft.com/office/drawing/2014/main" id="{352CC2CD-A8EB-764F-95ED-A3BDE564175D}"/>
                  </a:ext>
                </a:extLst>
              </p:cNvPr>
              <p:cNvSpPr>
                <a:spLocks noChangeShapeType="1"/>
              </p:cNvSpPr>
              <p:nvPr/>
            </p:nvSpPr>
            <p:spPr bwMode="auto">
              <a:xfrm>
                <a:off x="2856"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6" name="Line 84">
                <a:extLst>
                  <a:ext uri="{FF2B5EF4-FFF2-40B4-BE49-F238E27FC236}">
                    <a16:creationId xmlns:a16="http://schemas.microsoft.com/office/drawing/2014/main" id="{16ED41EB-1D42-434E-B3D0-28579F3188AB}"/>
                  </a:ext>
                </a:extLst>
              </p:cNvPr>
              <p:cNvSpPr>
                <a:spLocks noChangeShapeType="1"/>
              </p:cNvSpPr>
              <p:nvPr/>
            </p:nvSpPr>
            <p:spPr bwMode="auto">
              <a:xfrm>
                <a:off x="3000"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7" name="Line 85">
                <a:extLst>
                  <a:ext uri="{FF2B5EF4-FFF2-40B4-BE49-F238E27FC236}">
                    <a16:creationId xmlns:a16="http://schemas.microsoft.com/office/drawing/2014/main" id="{4A4BA245-3A6B-7548-BA3C-08DD7D5CE08B}"/>
                  </a:ext>
                </a:extLst>
              </p:cNvPr>
              <p:cNvSpPr>
                <a:spLocks noChangeShapeType="1"/>
              </p:cNvSpPr>
              <p:nvPr/>
            </p:nvSpPr>
            <p:spPr bwMode="auto">
              <a:xfrm>
                <a:off x="3144"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8" name="Line 86">
                <a:extLst>
                  <a:ext uri="{FF2B5EF4-FFF2-40B4-BE49-F238E27FC236}">
                    <a16:creationId xmlns:a16="http://schemas.microsoft.com/office/drawing/2014/main" id="{000CA845-7AA7-7248-8099-6762EC4D5AB5}"/>
                  </a:ext>
                </a:extLst>
              </p:cNvPr>
              <p:cNvSpPr>
                <a:spLocks noChangeShapeType="1"/>
              </p:cNvSpPr>
              <p:nvPr/>
            </p:nvSpPr>
            <p:spPr bwMode="auto">
              <a:xfrm>
                <a:off x="3288"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9" name="Line 87">
                <a:extLst>
                  <a:ext uri="{FF2B5EF4-FFF2-40B4-BE49-F238E27FC236}">
                    <a16:creationId xmlns:a16="http://schemas.microsoft.com/office/drawing/2014/main" id="{3C8EFC95-910B-2243-8C8C-10905528167C}"/>
                  </a:ext>
                </a:extLst>
              </p:cNvPr>
              <p:cNvSpPr>
                <a:spLocks noChangeShapeType="1"/>
              </p:cNvSpPr>
              <p:nvPr/>
            </p:nvSpPr>
            <p:spPr bwMode="auto">
              <a:xfrm>
                <a:off x="3432"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88">
                <a:extLst>
                  <a:ext uri="{FF2B5EF4-FFF2-40B4-BE49-F238E27FC236}">
                    <a16:creationId xmlns:a16="http://schemas.microsoft.com/office/drawing/2014/main" id="{2974C29E-4895-BD4D-81D0-CDCF1DEC21DF}"/>
                  </a:ext>
                </a:extLst>
              </p:cNvPr>
              <p:cNvSpPr>
                <a:spLocks noChangeShapeType="1"/>
              </p:cNvSpPr>
              <p:nvPr/>
            </p:nvSpPr>
            <p:spPr bwMode="auto">
              <a:xfrm>
                <a:off x="3576"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89">
                <a:extLst>
                  <a:ext uri="{FF2B5EF4-FFF2-40B4-BE49-F238E27FC236}">
                    <a16:creationId xmlns:a16="http://schemas.microsoft.com/office/drawing/2014/main" id="{CA440C19-1FD6-4548-B4BF-201AF036B3B9}"/>
                  </a:ext>
                </a:extLst>
              </p:cNvPr>
              <p:cNvSpPr>
                <a:spLocks noChangeShapeType="1"/>
              </p:cNvSpPr>
              <p:nvPr/>
            </p:nvSpPr>
            <p:spPr bwMode="auto">
              <a:xfrm>
                <a:off x="3720"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90">
                <a:extLst>
                  <a:ext uri="{FF2B5EF4-FFF2-40B4-BE49-F238E27FC236}">
                    <a16:creationId xmlns:a16="http://schemas.microsoft.com/office/drawing/2014/main" id="{9984A043-68BC-8541-A7C8-719331FB2E8E}"/>
                  </a:ext>
                </a:extLst>
              </p:cNvPr>
              <p:cNvSpPr>
                <a:spLocks noChangeShapeType="1"/>
              </p:cNvSpPr>
              <p:nvPr/>
            </p:nvSpPr>
            <p:spPr bwMode="auto">
              <a:xfrm>
                <a:off x="3864"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91">
                <a:extLst>
                  <a:ext uri="{FF2B5EF4-FFF2-40B4-BE49-F238E27FC236}">
                    <a16:creationId xmlns:a16="http://schemas.microsoft.com/office/drawing/2014/main" id="{F1F2CD74-6E9E-464B-86DE-4D370B1AAFFB}"/>
                  </a:ext>
                </a:extLst>
              </p:cNvPr>
              <p:cNvSpPr>
                <a:spLocks noChangeShapeType="1"/>
              </p:cNvSpPr>
              <p:nvPr/>
            </p:nvSpPr>
            <p:spPr bwMode="auto">
              <a:xfrm>
                <a:off x="4008"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92">
                <a:extLst>
                  <a:ext uri="{FF2B5EF4-FFF2-40B4-BE49-F238E27FC236}">
                    <a16:creationId xmlns:a16="http://schemas.microsoft.com/office/drawing/2014/main" id="{29FCA6E7-9798-8B4B-B07F-15678D6540B2}"/>
                  </a:ext>
                </a:extLst>
              </p:cNvPr>
              <p:cNvSpPr>
                <a:spLocks noChangeShapeType="1"/>
              </p:cNvSpPr>
              <p:nvPr/>
            </p:nvSpPr>
            <p:spPr bwMode="auto">
              <a:xfrm>
                <a:off x="4152"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5" name="Line 93">
                <a:extLst>
                  <a:ext uri="{FF2B5EF4-FFF2-40B4-BE49-F238E27FC236}">
                    <a16:creationId xmlns:a16="http://schemas.microsoft.com/office/drawing/2014/main" id="{648FD4D3-2852-1940-BE6D-9CCD14DD1B87}"/>
                  </a:ext>
                </a:extLst>
              </p:cNvPr>
              <p:cNvSpPr>
                <a:spLocks noChangeShapeType="1"/>
              </p:cNvSpPr>
              <p:nvPr/>
            </p:nvSpPr>
            <p:spPr bwMode="auto">
              <a:xfrm>
                <a:off x="4296"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6" name="Line 94">
                <a:extLst>
                  <a:ext uri="{FF2B5EF4-FFF2-40B4-BE49-F238E27FC236}">
                    <a16:creationId xmlns:a16="http://schemas.microsoft.com/office/drawing/2014/main" id="{4C4BF4BC-3570-3145-815C-A65482F40F1B}"/>
                  </a:ext>
                </a:extLst>
              </p:cNvPr>
              <p:cNvSpPr>
                <a:spLocks noChangeShapeType="1"/>
              </p:cNvSpPr>
              <p:nvPr/>
            </p:nvSpPr>
            <p:spPr bwMode="auto">
              <a:xfrm>
                <a:off x="4440"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7" name="Line 95">
                <a:extLst>
                  <a:ext uri="{FF2B5EF4-FFF2-40B4-BE49-F238E27FC236}">
                    <a16:creationId xmlns:a16="http://schemas.microsoft.com/office/drawing/2014/main" id="{34093EF3-13E1-5148-852D-4B7534918BD2}"/>
                  </a:ext>
                </a:extLst>
              </p:cNvPr>
              <p:cNvSpPr>
                <a:spLocks noChangeShapeType="1"/>
              </p:cNvSpPr>
              <p:nvPr/>
            </p:nvSpPr>
            <p:spPr bwMode="auto">
              <a:xfrm>
                <a:off x="4584" y="3168"/>
                <a:ext cx="0" cy="57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2" name="Group 100">
              <a:extLst>
                <a:ext uri="{FF2B5EF4-FFF2-40B4-BE49-F238E27FC236}">
                  <a16:creationId xmlns:a16="http://schemas.microsoft.com/office/drawing/2014/main" id="{EF814B02-E5B0-FD48-9E4E-7F9CA44AAB5F}"/>
                </a:ext>
              </a:extLst>
            </p:cNvPr>
            <p:cNvGrpSpPr>
              <a:grpSpLocks/>
            </p:cNvGrpSpPr>
            <p:nvPr/>
          </p:nvGrpSpPr>
          <p:grpSpPr bwMode="auto">
            <a:xfrm>
              <a:off x="4863499" y="5125007"/>
              <a:ext cx="2430463" cy="461963"/>
              <a:chOff x="3653" y="290"/>
              <a:chExt cx="1531" cy="291"/>
            </a:xfrm>
          </p:grpSpPr>
          <p:sp>
            <p:nvSpPr>
              <p:cNvPr id="103" name="Text Box 101">
                <a:extLst>
                  <a:ext uri="{FF2B5EF4-FFF2-40B4-BE49-F238E27FC236}">
                    <a16:creationId xmlns:a16="http://schemas.microsoft.com/office/drawing/2014/main" id="{01AB35BF-EF9D-FD4E-9F10-E808CA31D742}"/>
                  </a:ext>
                </a:extLst>
              </p:cNvPr>
              <p:cNvSpPr txBox="1">
                <a:spLocks noChangeArrowheads="1"/>
              </p:cNvSpPr>
              <p:nvPr/>
            </p:nvSpPr>
            <p:spPr bwMode="auto">
              <a:xfrm>
                <a:off x="3653" y="290"/>
                <a:ext cx="68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lnSpc>
                    <a:spcPct val="100000"/>
                  </a:lnSpc>
                  <a:spcBef>
                    <a:spcPct val="0"/>
                  </a:spcBef>
                  <a:buClrTx/>
                  <a:buSzTx/>
                  <a:buFontTx/>
                  <a:buNone/>
                </a:pPr>
                <a:r>
                  <a:rPr lang="en-US" altLang="en-US" sz="2400" dirty="0">
                    <a:latin typeface="+mn-lt"/>
                  </a:rPr>
                  <a:t>4 users:</a:t>
                </a:r>
                <a:endParaRPr lang="fr-FR" altLang="en-US" sz="2400" dirty="0">
                  <a:latin typeface="+mn-lt"/>
                </a:endParaRPr>
              </a:p>
            </p:txBody>
          </p:sp>
          <p:sp>
            <p:nvSpPr>
              <p:cNvPr id="104" name="Rectangle 102">
                <a:extLst>
                  <a:ext uri="{FF2B5EF4-FFF2-40B4-BE49-F238E27FC236}">
                    <a16:creationId xmlns:a16="http://schemas.microsoft.com/office/drawing/2014/main" id="{E567282B-8D65-C34B-9C29-13CB40E274A5}"/>
                  </a:ext>
                </a:extLst>
              </p:cNvPr>
              <p:cNvSpPr>
                <a:spLocks noChangeArrowheads="1"/>
              </p:cNvSpPr>
              <p:nvPr/>
            </p:nvSpPr>
            <p:spPr bwMode="auto">
              <a:xfrm>
                <a:off x="4464" y="352"/>
                <a:ext cx="144" cy="144"/>
              </a:xfrm>
              <a:prstGeom prst="rect">
                <a:avLst/>
              </a:prstGeom>
              <a:solidFill>
                <a:srgbClr val="3366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05" name="Rectangle 103">
                <a:extLst>
                  <a:ext uri="{FF2B5EF4-FFF2-40B4-BE49-F238E27FC236}">
                    <a16:creationId xmlns:a16="http://schemas.microsoft.com/office/drawing/2014/main" id="{FDCA6A5D-DF9F-374E-B1A6-DA5E26733444}"/>
                  </a:ext>
                </a:extLst>
              </p:cNvPr>
              <p:cNvSpPr>
                <a:spLocks noChangeArrowheads="1"/>
              </p:cNvSpPr>
              <p:nvPr/>
            </p:nvSpPr>
            <p:spPr bwMode="auto">
              <a:xfrm>
                <a:off x="4656" y="352"/>
                <a:ext cx="144" cy="144"/>
              </a:xfrm>
              <a:prstGeom prst="rect">
                <a:avLst/>
              </a:prstGeom>
              <a:solidFill>
                <a:srgbClr val="99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06" name="Rectangle 104">
                <a:extLst>
                  <a:ext uri="{FF2B5EF4-FFF2-40B4-BE49-F238E27FC236}">
                    <a16:creationId xmlns:a16="http://schemas.microsoft.com/office/drawing/2014/main" id="{F13818B0-53A0-DF41-B7CA-C2F2C745B376}"/>
                  </a:ext>
                </a:extLst>
              </p:cNvPr>
              <p:cNvSpPr>
                <a:spLocks noChangeArrowheads="1"/>
              </p:cNvSpPr>
              <p:nvPr/>
            </p:nvSpPr>
            <p:spPr bwMode="auto">
              <a:xfrm>
                <a:off x="4848" y="352"/>
                <a:ext cx="144" cy="144"/>
              </a:xfrm>
              <a:prstGeom prst="rect">
                <a:avLst/>
              </a:prstGeom>
              <a:solidFill>
                <a:srgbClr val="FFCC00"/>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sp>
            <p:nvSpPr>
              <p:cNvPr id="107" name="Rectangle 105">
                <a:extLst>
                  <a:ext uri="{FF2B5EF4-FFF2-40B4-BE49-F238E27FC236}">
                    <a16:creationId xmlns:a16="http://schemas.microsoft.com/office/drawing/2014/main" id="{05E31CAF-6C55-D34E-9460-ECCBA72D800C}"/>
                  </a:ext>
                </a:extLst>
              </p:cNvPr>
              <p:cNvSpPr>
                <a:spLocks noChangeArrowheads="1"/>
              </p:cNvSpPr>
              <p:nvPr/>
            </p:nvSpPr>
            <p:spPr bwMode="auto">
              <a:xfrm>
                <a:off x="5040" y="352"/>
                <a:ext cx="144" cy="144"/>
              </a:xfrm>
              <a:prstGeom prst="rect">
                <a:avLst/>
              </a:prstGeom>
              <a:solidFill>
                <a:srgbClr val="FF00FF"/>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mn-lt"/>
                </a:endParaRPr>
              </a:p>
            </p:txBody>
          </p:sp>
        </p:grpSp>
      </p:grpSp>
      <p:sp>
        <p:nvSpPr>
          <p:cNvPr id="5" name="Freeform 4">
            <a:extLst>
              <a:ext uri="{FF2B5EF4-FFF2-40B4-BE49-F238E27FC236}">
                <a16:creationId xmlns:a16="http://schemas.microsoft.com/office/drawing/2014/main" id="{A3D33FDA-2FEB-0647-A7BF-1E448F034A08}"/>
              </a:ext>
            </a:extLst>
          </p:cNvPr>
          <p:cNvSpPr/>
          <p:nvPr/>
        </p:nvSpPr>
        <p:spPr>
          <a:xfrm flipH="1">
            <a:off x="10751751" y="2648633"/>
            <a:ext cx="431195" cy="45719"/>
          </a:xfrm>
          <a:custGeom>
            <a:avLst/>
            <a:gdLst>
              <a:gd name="connsiteX0" fmla="*/ 0 w 6259133"/>
              <a:gd name="connsiteY0" fmla="*/ 1436065 h 1436065"/>
              <a:gd name="connsiteX1" fmla="*/ 1764406 w 6259133"/>
              <a:gd name="connsiteY1" fmla="*/ 276967 h 1436065"/>
              <a:gd name="connsiteX2" fmla="*/ 5203065 w 6259133"/>
              <a:gd name="connsiteY2" fmla="*/ 6510 h 1436065"/>
              <a:gd name="connsiteX3" fmla="*/ 6259133 w 6259133"/>
              <a:gd name="connsiteY3" fmla="*/ 96662 h 1436065"/>
            </a:gdLst>
            <a:ahLst/>
            <a:cxnLst>
              <a:cxn ang="0">
                <a:pos x="connsiteX0" y="connsiteY0"/>
              </a:cxn>
              <a:cxn ang="0">
                <a:pos x="connsiteX1" y="connsiteY1"/>
              </a:cxn>
              <a:cxn ang="0">
                <a:pos x="connsiteX2" y="connsiteY2"/>
              </a:cxn>
              <a:cxn ang="0">
                <a:pos x="connsiteX3" y="connsiteY3"/>
              </a:cxn>
            </a:cxnLst>
            <a:rect l="l" t="t" r="r" b="b"/>
            <a:pathLst>
              <a:path w="6259133" h="1436065">
                <a:moveTo>
                  <a:pt x="0" y="1436065"/>
                </a:moveTo>
                <a:cubicBezTo>
                  <a:pt x="448614" y="975645"/>
                  <a:pt x="897229" y="515226"/>
                  <a:pt x="1764406" y="276967"/>
                </a:cubicBezTo>
                <a:cubicBezTo>
                  <a:pt x="2631583" y="38708"/>
                  <a:pt x="4453944" y="36561"/>
                  <a:pt x="5203065" y="6510"/>
                </a:cubicBezTo>
                <a:cubicBezTo>
                  <a:pt x="5952186" y="-23541"/>
                  <a:pt x="6078829" y="58025"/>
                  <a:pt x="6259133" y="96662"/>
                </a:cubicBezTo>
              </a:path>
            </a:pathLst>
          </a:custGeom>
          <a:noFill/>
          <a:ln w="381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7" name="Picture 186">
            <a:extLst>
              <a:ext uri="{FF2B5EF4-FFF2-40B4-BE49-F238E27FC236}">
                <a16:creationId xmlns:a16="http://schemas.microsoft.com/office/drawing/2014/main" id="{E10238B3-AFDC-2D4F-8808-7E7DF74433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3076" y="704148"/>
            <a:ext cx="866067" cy="866067"/>
          </a:xfrm>
          <a:prstGeom prst="rect">
            <a:avLst/>
          </a:prstGeom>
        </p:spPr>
      </p:pic>
      <p:pic>
        <p:nvPicPr>
          <p:cNvPr id="188" name="Picture 187">
            <a:extLst>
              <a:ext uri="{FF2B5EF4-FFF2-40B4-BE49-F238E27FC236}">
                <a16:creationId xmlns:a16="http://schemas.microsoft.com/office/drawing/2014/main" id="{5798AFF1-F8AE-2C48-84BF-A70230775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8461" y="4411929"/>
            <a:ext cx="866067" cy="866067"/>
          </a:xfrm>
          <a:prstGeom prst="rect">
            <a:avLst/>
          </a:prstGeom>
        </p:spPr>
      </p:pic>
      <p:sp>
        <p:nvSpPr>
          <p:cNvPr id="189" name="Rectangle 188">
            <a:extLst>
              <a:ext uri="{FF2B5EF4-FFF2-40B4-BE49-F238E27FC236}">
                <a16:creationId xmlns:a16="http://schemas.microsoft.com/office/drawing/2014/main" id="{D19E14B7-5B0D-BE48-A277-08C7C6600232}"/>
              </a:ext>
            </a:extLst>
          </p:cNvPr>
          <p:cNvSpPr/>
          <p:nvPr/>
        </p:nvSpPr>
        <p:spPr bwMode="auto">
          <a:xfrm rot="5400000">
            <a:off x="9472141" y="2512963"/>
            <a:ext cx="2250104" cy="50189"/>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190" name="Rectangle 189">
            <a:extLst>
              <a:ext uri="{FF2B5EF4-FFF2-40B4-BE49-F238E27FC236}">
                <a16:creationId xmlns:a16="http://schemas.microsoft.com/office/drawing/2014/main" id="{EE7695EC-80B3-FE46-AF64-2128B6214AC1}"/>
              </a:ext>
            </a:extLst>
          </p:cNvPr>
          <p:cNvSpPr/>
          <p:nvPr/>
        </p:nvSpPr>
        <p:spPr bwMode="auto">
          <a:xfrm rot="6282753">
            <a:off x="9979853" y="4114351"/>
            <a:ext cx="968340" cy="45719"/>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6">
            <a:extLst>
              <a:ext uri="{FF2B5EF4-FFF2-40B4-BE49-F238E27FC236}">
                <a16:creationId xmlns:a16="http://schemas.microsoft.com/office/drawing/2014/main" id="{D11AC147-C7BE-CC48-978A-58DD132314A4}"/>
              </a:ext>
            </a:extLst>
          </p:cNvPr>
          <p:cNvSpPr txBox="1"/>
          <p:nvPr/>
        </p:nvSpPr>
        <p:spPr>
          <a:xfrm>
            <a:off x="11193765" y="2159747"/>
            <a:ext cx="1063520" cy="1169551"/>
          </a:xfrm>
          <a:prstGeom prst="rect">
            <a:avLst/>
          </a:prstGeom>
          <a:noFill/>
        </p:spPr>
        <p:txBody>
          <a:bodyPr wrap="square" rtlCol="0">
            <a:spAutoFit/>
          </a:bodyPr>
          <a:lstStyle/>
          <a:p>
            <a:r>
              <a:rPr lang="en-US" sz="1400" dirty="0"/>
              <a:t>2 of 4 channels are being used on this one physical link</a:t>
            </a:r>
          </a:p>
        </p:txBody>
      </p:sp>
    </p:spTree>
    <p:extLst>
      <p:ext uri="{BB962C8B-B14F-4D97-AF65-F5344CB8AC3E}">
        <p14:creationId xmlns:p14="http://schemas.microsoft.com/office/powerpoint/2010/main" val="1642713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Packet-switching uses “store and forward”</a:t>
            </a:r>
          </a:p>
        </p:txBody>
      </p:sp>
      <p:sp>
        <p:nvSpPr>
          <p:cNvPr id="3" name="Content Placeholder 2"/>
          <p:cNvSpPr>
            <a:spLocks noGrp="1"/>
          </p:cNvSpPr>
          <p:nvPr>
            <p:ph idx="1"/>
          </p:nvPr>
        </p:nvSpPr>
        <p:spPr>
          <a:xfrm>
            <a:off x="263471" y="4262717"/>
            <a:ext cx="11639227" cy="2479045"/>
          </a:xfrm>
        </p:spPr>
        <p:txBody>
          <a:bodyPr>
            <a:normAutofit/>
          </a:bodyPr>
          <a:lstStyle/>
          <a:p>
            <a:r>
              <a:rPr lang="en-US" dirty="0"/>
              <a:t>In any network, data takes several </a:t>
            </a:r>
            <a:r>
              <a:rPr lang="en-US" i="1" dirty="0">
                <a:solidFill>
                  <a:schemeClr val="accent6"/>
                </a:solidFill>
              </a:rPr>
              <a:t>hops</a:t>
            </a:r>
            <a:r>
              <a:rPr lang="en-US" dirty="0">
                <a:solidFill>
                  <a:schemeClr val="accent6"/>
                </a:solidFill>
              </a:rPr>
              <a:t> </a:t>
            </a:r>
            <a:r>
              <a:rPr lang="en-US" dirty="0"/>
              <a:t>(steps) to reach destination.</a:t>
            </a:r>
          </a:p>
          <a:p>
            <a:r>
              <a:rPr lang="en-US" dirty="0"/>
              <a:t>In </a:t>
            </a:r>
            <a:r>
              <a:rPr lang="en-US" i="1" dirty="0">
                <a:solidFill>
                  <a:schemeClr val="accent6"/>
                </a:solidFill>
              </a:rPr>
              <a:t>packet switching</a:t>
            </a:r>
            <a:r>
              <a:rPr lang="en-US" dirty="0"/>
              <a:t>, each intermediate router has a queue of packets waiting to be sent along the next hop.  Unlike circuit switching, there is no reserved capacity (time slot) for the data to be sent.  Instead send packets in FIFO order.  This is a more </a:t>
            </a:r>
            <a:r>
              <a:rPr lang="en-US" b="1" dirty="0"/>
              <a:t>dynamic</a:t>
            </a:r>
            <a:r>
              <a:rPr lang="en-US" dirty="0"/>
              <a:t> way to share the link!</a:t>
            </a:r>
          </a:p>
        </p:txBody>
      </p:sp>
      <p:grpSp>
        <p:nvGrpSpPr>
          <p:cNvPr id="65" name="Group 64"/>
          <p:cNvGrpSpPr/>
          <p:nvPr/>
        </p:nvGrpSpPr>
        <p:grpSpPr>
          <a:xfrm>
            <a:off x="541337" y="1196975"/>
            <a:ext cx="11050796" cy="2939248"/>
            <a:chOff x="541338" y="1196975"/>
            <a:chExt cx="8117269" cy="2159000"/>
          </a:xfrm>
        </p:grpSpPr>
        <p:sp>
          <p:nvSpPr>
            <p:cNvPr id="4" name="TextBox 3"/>
            <p:cNvSpPr txBox="1"/>
            <p:nvPr/>
          </p:nvSpPr>
          <p:spPr>
            <a:xfrm>
              <a:off x="882650" y="2679700"/>
              <a:ext cx="815047" cy="339112"/>
            </a:xfrm>
            <a:prstGeom prst="rect">
              <a:avLst/>
            </a:prstGeom>
            <a:noFill/>
          </p:spPr>
          <p:txBody>
            <a:bodyPr wrap="none">
              <a:spAutoFit/>
            </a:bodyPr>
            <a:lstStyle/>
            <a:p>
              <a:pPr eaLnBrk="1" fontAlgn="auto" hangingPunct="1">
                <a:spcBef>
                  <a:spcPts val="0"/>
                </a:spcBef>
                <a:spcAft>
                  <a:spcPts val="0"/>
                </a:spcAft>
                <a:defRPr/>
              </a:pPr>
              <a:r>
                <a:rPr lang="en-US" sz="2400" kern="0" dirty="0">
                  <a:solidFill>
                    <a:prstClr val="black"/>
                  </a:solidFill>
                  <a:latin typeface="Arial" panose="020B0604020202020204" pitchFamily="34" charset="0"/>
                  <a:cs typeface="Arial" panose="020B0604020202020204" pitchFamily="34" charset="0"/>
                </a:rPr>
                <a:t>source</a:t>
              </a:r>
            </a:p>
          </p:txBody>
        </p:sp>
        <p:grpSp>
          <p:nvGrpSpPr>
            <p:cNvPr id="5" name="Group 41"/>
            <p:cNvGrpSpPr>
              <a:grpSpLocks/>
            </p:cNvGrpSpPr>
            <p:nvPr/>
          </p:nvGrpSpPr>
          <p:grpSpPr bwMode="auto">
            <a:xfrm>
              <a:off x="1630363" y="2768600"/>
              <a:ext cx="1057275" cy="420688"/>
              <a:chOff x="1816230" y="6118900"/>
              <a:chExt cx="1843339" cy="739100"/>
            </a:xfrm>
          </p:grpSpPr>
          <p:pic>
            <p:nvPicPr>
              <p:cNvPr id="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230" y="6144002"/>
                <a:ext cx="1843339" cy="71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rot="1049095">
                <a:off x="1947488" y="6118900"/>
                <a:ext cx="1650399" cy="462656"/>
              </a:xfrm>
              <a:prstGeom prst="rect">
                <a:avLst/>
              </a:prstGeom>
              <a:gradFill>
                <a:gsLst>
                  <a:gs pos="0">
                    <a:sysClr val="window" lastClr="FFFFFF"/>
                  </a:gs>
                  <a:gs pos="50000">
                    <a:sysClr val="window" lastClr="FFFFFF">
                      <a:alpha val="48000"/>
                    </a:sysClr>
                  </a:gs>
                  <a:gs pos="100000">
                    <a:sysClr val="window" lastClr="FFFFFF">
                      <a:alpha val="0"/>
                    </a:sysClr>
                  </a:gs>
                </a:gsLst>
                <a:lin ang="5400000" scaled="0"/>
              </a:gradFill>
              <a:ln w="25400" cap="flat" cmpd="sng" algn="ctr">
                <a:noFill/>
                <a:prstDash val="solid"/>
              </a:ln>
              <a:effectLst/>
            </p:spPr>
            <p:txBody>
              <a:bodyPr anchor="ct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endParaRPr lang="en-US">
                  <a:solidFill>
                    <a:srgbClr val="FFFFFF"/>
                  </a:solidFill>
                  <a:latin typeface="Arial" panose="020B0604020202020204" pitchFamily="34" charset="0"/>
                  <a:cs typeface="Arial" panose="020B0604020202020204" pitchFamily="34" charset="0"/>
                </a:endParaRPr>
              </a:p>
            </p:txBody>
          </p:sp>
        </p:grpSp>
        <p:cxnSp>
          <p:nvCxnSpPr>
            <p:cNvPr id="8" name="Straight Connector 42"/>
            <p:cNvCxnSpPr>
              <a:cxnSpLocks noChangeShapeType="1"/>
            </p:cNvCxnSpPr>
            <p:nvPr/>
          </p:nvCxnSpPr>
          <p:spPr bwMode="auto">
            <a:xfrm flipV="1">
              <a:off x="2576513" y="2874963"/>
              <a:ext cx="173831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grpSp>
          <p:nvGrpSpPr>
            <p:cNvPr id="9" name="Group 43"/>
            <p:cNvGrpSpPr>
              <a:grpSpLocks/>
            </p:cNvGrpSpPr>
            <p:nvPr/>
          </p:nvGrpSpPr>
          <p:grpSpPr bwMode="auto">
            <a:xfrm>
              <a:off x="3922713" y="2687638"/>
              <a:ext cx="1058862" cy="384175"/>
              <a:chOff x="5142253" y="5649029"/>
              <a:chExt cx="1304545" cy="695633"/>
            </a:xfrm>
          </p:grpSpPr>
          <p:grpSp>
            <p:nvGrpSpPr>
              <p:cNvPr id="10" name="Group 92"/>
              <p:cNvGrpSpPr>
                <a:grpSpLocks/>
              </p:cNvGrpSpPr>
              <p:nvPr/>
            </p:nvGrpSpPr>
            <p:grpSpPr bwMode="auto">
              <a:xfrm>
                <a:off x="5147271" y="5649029"/>
                <a:ext cx="1276350" cy="695633"/>
                <a:chOff x="4981575" y="5851547"/>
                <a:chExt cx="1276350" cy="695633"/>
              </a:xfrm>
            </p:grpSpPr>
            <p:pic>
              <p:nvPicPr>
                <p:cNvPr id="13" name="Picture 9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1575" y="5944151"/>
                  <a:ext cx="1276350" cy="60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96"/>
                <p:cNvSpPr>
                  <a:spLocks noChangeArrowheads="1"/>
                </p:cNvSpPr>
                <p:nvPr/>
              </p:nvSpPr>
              <p:spPr bwMode="auto">
                <a:xfrm>
                  <a:off x="6065959" y="6205112"/>
                  <a:ext cx="44985" cy="224212"/>
                </a:xfrm>
                <a:prstGeom prst="rect">
                  <a:avLst/>
                </a:prstGeom>
                <a:solidFill>
                  <a:srgbClr val="BFBFB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sp>
              <p:nvSpPr>
                <p:cNvPr id="15" name="Rectangle 97"/>
                <p:cNvSpPr>
                  <a:spLocks noChangeArrowheads="1"/>
                </p:cNvSpPr>
                <p:nvPr/>
              </p:nvSpPr>
              <p:spPr bwMode="auto">
                <a:xfrm>
                  <a:off x="5178008" y="6228108"/>
                  <a:ext cx="62587" cy="224212"/>
                </a:xfrm>
                <a:prstGeom prst="rect">
                  <a:avLst/>
                </a:prstGeom>
                <a:solidFill>
                  <a:srgbClr val="BFBFB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sp>
              <p:nvSpPr>
                <p:cNvPr id="16" name="Oval 98"/>
                <p:cNvSpPr>
                  <a:spLocks noChangeArrowheads="1"/>
                </p:cNvSpPr>
                <p:nvPr/>
              </p:nvSpPr>
              <p:spPr bwMode="auto">
                <a:xfrm>
                  <a:off x="5023497" y="5851547"/>
                  <a:ext cx="1196974" cy="494417"/>
                </a:xfrm>
                <a:prstGeom prst="ellipse">
                  <a:avLst/>
                </a:prstGeom>
                <a:solidFill>
                  <a:srgbClr val="EAEAEA"/>
                </a:solidFill>
                <a:ln>
                  <a:noFill/>
                </a:ln>
                <a:extLst>
                  <a:ext uri="{91240B29-F687-4F45-9708-019B960494DF}">
                    <a14:hiddenLine xmlns:a14="http://schemas.microsoft.com/office/drawing/2010/main" w="25400">
                      <a:solidFill>
                        <a:srgbClr val="000000"/>
                      </a:solidFill>
                      <a:round/>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grpSp>
          <p:sp>
            <p:nvSpPr>
              <p:cNvPr id="11" name="Rectangle 93"/>
              <p:cNvSpPr>
                <a:spLocks noChangeArrowheads="1"/>
              </p:cNvSpPr>
              <p:nvPr/>
            </p:nvSpPr>
            <p:spPr bwMode="auto">
              <a:xfrm>
                <a:off x="6360741" y="5695021"/>
                <a:ext cx="86057" cy="126479"/>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sp>
            <p:nvSpPr>
              <p:cNvPr id="12" name="Rectangle 94"/>
              <p:cNvSpPr>
                <a:spLocks noChangeArrowheads="1"/>
              </p:cNvSpPr>
              <p:nvPr/>
            </p:nvSpPr>
            <p:spPr bwMode="auto">
              <a:xfrm>
                <a:off x="5142253" y="5700770"/>
                <a:ext cx="86057" cy="126479"/>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grpSp>
        <p:grpSp>
          <p:nvGrpSpPr>
            <p:cNvPr id="17" name="Group 44"/>
            <p:cNvGrpSpPr>
              <a:grpSpLocks/>
            </p:cNvGrpSpPr>
            <p:nvPr/>
          </p:nvGrpSpPr>
          <p:grpSpPr bwMode="auto">
            <a:xfrm>
              <a:off x="3876675" y="1608138"/>
              <a:ext cx="1092200" cy="303212"/>
              <a:chOff x="5128542" y="4838701"/>
              <a:chExt cx="1300833" cy="530211"/>
            </a:xfrm>
          </p:grpSpPr>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8542" y="4838701"/>
                <a:ext cx="1300833" cy="491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90"/>
              <p:cNvSpPr>
                <a:spLocks noChangeArrowheads="1"/>
              </p:cNvSpPr>
              <p:nvPr/>
            </p:nvSpPr>
            <p:spPr bwMode="auto">
              <a:xfrm>
                <a:off x="6327275" y="5219009"/>
                <a:ext cx="86974" cy="127695"/>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sp>
            <p:nvSpPr>
              <p:cNvPr id="20" name="Rectangle 91"/>
              <p:cNvSpPr>
                <a:spLocks noChangeArrowheads="1"/>
              </p:cNvSpPr>
              <p:nvPr/>
            </p:nvSpPr>
            <p:spPr bwMode="auto">
              <a:xfrm>
                <a:off x="5158794" y="5241217"/>
                <a:ext cx="86974" cy="127695"/>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grpSp>
        <p:grpSp>
          <p:nvGrpSpPr>
            <p:cNvPr id="21" name="Group 45"/>
            <p:cNvGrpSpPr>
              <a:grpSpLocks/>
            </p:cNvGrpSpPr>
            <p:nvPr/>
          </p:nvGrpSpPr>
          <p:grpSpPr bwMode="auto">
            <a:xfrm>
              <a:off x="1735138" y="1196975"/>
              <a:ext cx="1150937" cy="730250"/>
              <a:chOff x="2387973" y="4309243"/>
              <a:chExt cx="1771787" cy="1282262"/>
            </a:xfrm>
          </p:grpSpPr>
          <p:pic>
            <p:nvPicPr>
              <p:cNvPr id="2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3481" y="4309243"/>
                <a:ext cx="1285463" cy="128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p:cNvSpPr/>
              <p:nvPr/>
            </p:nvSpPr>
            <p:spPr>
              <a:xfrm rot="11601822">
                <a:off x="2387973" y="5128665"/>
                <a:ext cx="1771787" cy="422704"/>
              </a:xfrm>
              <a:prstGeom prst="rect">
                <a:avLst/>
              </a:prstGeom>
              <a:gradFill>
                <a:gsLst>
                  <a:gs pos="0">
                    <a:sysClr val="window" lastClr="FFFFFF"/>
                  </a:gs>
                  <a:gs pos="50000">
                    <a:sysClr val="window" lastClr="FFFFFF">
                      <a:alpha val="48000"/>
                    </a:sysClr>
                  </a:gs>
                  <a:gs pos="100000">
                    <a:sysClr val="window" lastClr="FFFFFF">
                      <a:alpha val="0"/>
                    </a:sysClr>
                  </a:gs>
                </a:gsLst>
                <a:lin ang="5400000" scaled="0"/>
              </a:gradFill>
              <a:ln w="25400" cap="flat" cmpd="sng" algn="ctr">
                <a:noFill/>
                <a:prstDash val="solid"/>
              </a:ln>
              <a:effectLst/>
            </p:spPr>
            <p:txBody>
              <a:bodyPr anchor="ct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endParaRPr lang="en-US">
                  <a:solidFill>
                    <a:srgbClr val="FFFFFF"/>
                  </a:solidFill>
                  <a:latin typeface="Arial" panose="020B0604020202020204" pitchFamily="34" charset="0"/>
                  <a:cs typeface="Arial" panose="020B0604020202020204" pitchFamily="34" charset="0"/>
                </a:endParaRPr>
              </a:p>
            </p:txBody>
          </p:sp>
        </p:grpSp>
        <p:sp>
          <p:nvSpPr>
            <p:cNvPr id="24" name="TextBox 23"/>
            <p:cNvSpPr txBox="1"/>
            <p:nvPr/>
          </p:nvSpPr>
          <p:spPr>
            <a:xfrm>
              <a:off x="2935288" y="2908300"/>
              <a:ext cx="726736" cy="339112"/>
            </a:xfrm>
            <a:prstGeom prst="rect">
              <a:avLst/>
            </a:prstGeom>
            <a:noFill/>
          </p:spPr>
          <p:txBody>
            <a:bodyPr wrap="none">
              <a:spAutoFit/>
            </a:bodyPr>
            <a:lstStyle/>
            <a:p>
              <a:pPr eaLnBrk="1" fontAlgn="auto" hangingPunct="1">
                <a:spcBef>
                  <a:spcPts val="0"/>
                </a:spcBef>
                <a:spcAft>
                  <a:spcPts val="0"/>
                </a:spcAft>
                <a:defRPr/>
              </a:pPr>
              <a:r>
                <a:rPr lang="en-US" sz="2400" i="1" kern="0" dirty="0">
                  <a:solidFill>
                    <a:prstClr val="black"/>
                  </a:solidFill>
                  <a:latin typeface="Arial" panose="020B0604020202020204" pitchFamily="34" charset="0"/>
                  <a:cs typeface="Arial" panose="020B0604020202020204" pitchFamily="34" charset="0"/>
                </a:rPr>
                <a:t>R</a:t>
              </a:r>
              <a:r>
                <a:rPr lang="en-US" sz="2400" kern="0" dirty="0">
                  <a:solidFill>
                    <a:prstClr val="black"/>
                  </a:solidFill>
                  <a:latin typeface="Arial" panose="020B0604020202020204" pitchFamily="34" charset="0"/>
                  <a:cs typeface="Arial" panose="020B0604020202020204" pitchFamily="34" charset="0"/>
                </a:rPr>
                <a:t> bps</a:t>
              </a:r>
            </a:p>
          </p:txBody>
        </p:sp>
        <p:cxnSp>
          <p:nvCxnSpPr>
            <p:cNvPr id="25" name="Straight Connector 47"/>
            <p:cNvCxnSpPr>
              <a:cxnSpLocks noChangeShapeType="1"/>
            </p:cNvCxnSpPr>
            <p:nvPr/>
          </p:nvCxnSpPr>
          <p:spPr bwMode="auto">
            <a:xfrm flipV="1">
              <a:off x="4967288" y="2879725"/>
              <a:ext cx="173831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grpSp>
          <p:nvGrpSpPr>
            <p:cNvPr id="26" name="Group 100"/>
            <p:cNvGrpSpPr>
              <a:grpSpLocks/>
            </p:cNvGrpSpPr>
            <p:nvPr/>
          </p:nvGrpSpPr>
          <p:grpSpPr bwMode="auto">
            <a:xfrm>
              <a:off x="5945188" y="2071688"/>
              <a:ext cx="1477962" cy="1284287"/>
              <a:chOff x="-44" y="1473"/>
              <a:chExt cx="981" cy="1105"/>
            </a:xfrm>
          </p:grpSpPr>
          <p:pic>
            <p:nvPicPr>
              <p:cNvPr id="27" name="Picture 101"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Freeform 102"/>
              <p:cNvSpPr>
                <a:spLocks/>
              </p:cNvSpPr>
              <p:nvPr/>
            </p:nvSpPr>
            <p:spPr bwMode="auto">
              <a:xfrm flipH="1">
                <a:off x="374" y="1580"/>
                <a:ext cx="474" cy="505"/>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ysClr val="window" lastClr="FFFFFF"/>
                  </a:gs>
                </a:gsLst>
                <a:lin ang="2700000" scaled="1"/>
              </a:gradFill>
              <a:ln w="9525" cap="flat" cmpd="sng">
                <a:noFill/>
                <a:prstDash val="solid"/>
                <a:round/>
                <a:headEnd/>
                <a:tailEnd/>
              </a:ln>
            </p:spPr>
            <p:txBody>
              <a:bodyPr wrap="none"/>
              <a:lstStyle/>
              <a:p>
                <a:pPr eaLnBrk="1" fontAlgn="auto" hangingPunct="1">
                  <a:spcBef>
                    <a:spcPts val="0"/>
                  </a:spcBef>
                  <a:spcAft>
                    <a:spcPts val="0"/>
                  </a:spcAft>
                  <a:defRPr/>
                </a:pPr>
                <a:endParaRPr lang="en-US" sz="2400" kern="0">
                  <a:solidFill>
                    <a:prstClr val="black"/>
                  </a:solidFill>
                  <a:latin typeface="Arial" panose="020B0604020202020204" pitchFamily="34" charset="0"/>
                  <a:cs typeface="Arial" panose="020B0604020202020204" pitchFamily="34" charset="0"/>
                </a:endParaRPr>
              </a:p>
            </p:txBody>
          </p:sp>
        </p:grpSp>
        <p:sp>
          <p:nvSpPr>
            <p:cNvPr id="29" name="TextBox 28"/>
            <p:cNvSpPr txBox="1"/>
            <p:nvPr/>
          </p:nvSpPr>
          <p:spPr>
            <a:xfrm>
              <a:off x="7427913" y="2778125"/>
              <a:ext cx="1230694" cy="339112"/>
            </a:xfrm>
            <a:prstGeom prst="rect">
              <a:avLst/>
            </a:prstGeom>
            <a:noFill/>
          </p:spPr>
          <p:txBody>
            <a:bodyPr wrap="none">
              <a:spAutoFit/>
            </a:bodyPr>
            <a:lstStyle/>
            <a:p>
              <a:pPr eaLnBrk="1" fontAlgn="auto" hangingPunct="1">
                <a:spcBef>
                  <a:spcPts val="0"/>
                </a:spcBef>
                <a:spcAft>
                  <a:spcPts val="0"/>
                </a:spcAft>
                <a:defRPr/>
              </a:pPr>
              <a:r>
                <a:rPr lang="en-US" sz="2400" kern="0" dirty="0">
                  <a:solidFill>
                    <a:prstClr val="black"/>
                  </a:solidFill>
                  <a:latin typeface="Arial" panose="020B0604020202020204" pitchFamily="34" charset="0"/>
                  <a:cs typeface="Arial" panose="020B0604020202020204" pitchFamily="34" charset="0"/>
                </a:rPr>
                <a:t>destination</a:t>
              </a:r>
            </a:p>
          </p:txBody>
        </p:sp>
        <p:sp>
          <p:nvSpPr>
            <p:cNvPr id="30" name="TextBox 52"/>
            <p:cNvSpPr txBox="1">
              <a:spLocks noChangeArrowheads="1"/>
            </p:cNvSpPr>
            <p:nvPr/>
          </p:nvSpPr>
          <p:spPr bwMode="auto">
            <a:xfrm>
              <a:off x="2395538" y="2574925"/>
              <a:ext cx="240440" cy="29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lnSpc>
                  <a:spcPct val="100000"/>
                </a:lnSpc>
                <a:spcBef>
                  <a:spcPct val="0"/>
                </a:spcBef>
                <a:buClrTx/>
                <a:buSzTx/>
                <a:buFontTx/>
                <a:buNone/>
              </a:pPr>
              <a:r>
                <a:rPr lang="en-US" altLang="en-US" sz="2000">
                  <a:solidFill>
                    <a:srgbClr val="000000"/>
                  </a:solidFill>
                  <a:latin typeface="Arial" panose="020B0604020202020204" pitchFamily="34" charset="0"/>
                  <a:cs typeface="Arial" panose="020B0604020202020204" pitchFamily="34" charset="0"/>
                </a:rPr>
                <a:t>1</a:t>
              </a:r>
            </a:p>
          </p:txBody>
        </p:sp>
        <p:sp>
          <p:nvSpPr>
            <p:cNvPr id="31" name="TextBox 53"/>
            <p:cNvSpPr txBox="1">
              <a:spLocks noChangeArrowheads="1"/>
            </p:cNvSpPr>
            <p:nvPr/>
          </p:nvSpPr>
          <p:spPr bwMode="auto">
            <a:xfrm>
              <a:off x="2198688" y="2581275"/>
              <a:ext cx="240440" cy="29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lnSpc>
                  <a:spcPct val="100000"/>
                </a:lnSpc>
                <a:spcBef>
                  <a:spcPct val="0"/>
                </a:spcBef>
                <a:buClrTx/>
                <a:buSzTx/>
                <a:buFontTx/>
                <a:buNone/>
              </a:pPr>
              <a:r>
                <a:rPr lang="en-US" altLang="en-US" sz="2000">
                  <a:solidFill>
                    <a:srgbClr val="000000"/>
                  </a:solidFill>
                  <a:latin typeface="Arial" panose="020B0604020202020204" pitchFamily="34" charset="0"/>
                  <a:cs typeface="Arial" panose="020B0604020202020204" pitchFamily="34" charset="0"/>
                </a:rPr>
                <a:t>2</a:t>
              </a:r>
            </a:p>
          </p:txBody>
        </p:sp>
        <p:sp>
          <p:nvSpPr>
            <p:cNvPr id="32" name="TextBox 54"/>
            <p:cNvSpPr txBox="1">
              <a:spLocks noChangeArrowheads="1"/>
            </p:cNvSpPr>
            <p:nvPr/>
          </p:nvSpPr>
          <p:spPr bwMode="auto">
            <a:xfrm>
              <a:off x="2011363" y="2578100"/>
              <a:ext cx="240440" cy="29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lnSpc>
                  <a:spcPct val="100000"/>
                </a:lnSpc>
                <a:spcBef>
                  <a:spcPct val="0"/>
                </a:spcBef>
                <a:buClrTx/>
                <a:buSzTx/>
                <a:buFontTx/>
                <a:buNone/>
              </a:pPr>
              <a:r>
                <a:rPr lang="en-US" altLang="en-US" sz="2000">
                  <a:solidFill>
                    <a:srgbClr val="000000"/>
                  </a:solidFill>
                  <a:latin typeface="Arial" panose="020B0604020202020204" pitchFamily="34" charset="0"/>
                  <a:cs typeface="Arial" panose="020B0604020202020204" pitchFamily="34" charset="0"/>
                </a:rPr>
                <a:t>3</a:t>
              </a:r>
            </a:p>
          </p:txBody>
        </p:sp>
        <p:grpSp>
          <p:nvGrpSpPr>
            <p:cNvPr id="33" name="Group 55"/>
            <p:cNvGrpSpPr>
              <a:grpSpLocks/>
            </p:cNvGrpSpPr>
            <p:nvPr/>
          </p:nvGrpSpPr>
          <p:grpSpPr bwMode="auto">
            <a:xfrm>
              <a:off x="1744663" y="1873250"/>
              <a:ext cx="2935287" cy="841375"/>
              <a:chOff x="593766" y="5264055"/>
              <a:chExt cx="3597129" cy="1011695"/>
            </a:xfrm>
          </p:grpSpPr>
          <p:grpSp>
            <p:nvGrpSpPr>
              <p:cNvPr id="34" name="Group 56"/>
              <p:cNvGrpSpPr>
                <a:grpSpLocks/>
              </p:cNvGrpSpPr>
              <p:nvPr/>
            </p:nvGrpSpPr>
            <p:grpSpPr bwMode="auto">
              <a:xfrm>
                <a:off x="3527077" y="5264055"/>
                <a:ext cx="617671" cy="927313"/>
                <a:chOff x="2105936" y="5387204"/>
                <a:chExt cx="617671" cy="927313"/>
              </a:xfrm>
            </p:grpSpPr>
            <p:sp>
              <p:nvSpPr>
                <p:cNvPr id="55" name="Rectangle 77"/>
                <p:cNvSpPr>
                  <a:spLocks noChangeArrowheads="1"/>
                </p:cNvSpPr>
                <p:nvPr/>
              </p:nvSpPr>
              <p:spPr bwMode="auto">
                <a:xfrm>
                  <a:off x="2577155" y="6049578"/>
                  <a:ext cx="140072" cy="265331"/>
                </a:xfrm>
                <a:prstGeom prst="rect">
                  <a:avLst/>
                </a:prstGeom>
                <a:solidFill>
                  <a:srgbClr val="33CC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sp>
              <p:nvSpPr>
                <p:cNvPr id="56" name="Freeform 55"/>
                <p:cNvSpPr/>
                <p:nvPr/>
              </p:nvSpPr>
              <p:spPr>
                <a:xfrm>
                  <a:off x="2110248" y="5705984"/>
                  <a:ext cx="466907" cy="608925"/>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0 w 967997"/>
                    <a:gd name="connsiteY0" fmla="*/ 0 h 2138362"/>
                    <a:gd name="connsiteX1" fmla="*/ 0 w 967997"/>
                    <a:gd name="connsiteY1" fmla="*/ 1190625 h 2138362"/>
                    <a:gd name="connsiteX2" fmla="*/ 966787 w 967997"/>
                    <a:gd name="connsiteY2" fmla="*/ 2138362 h 2138362"/>
                    <a:gd name="connsiteX3" fmla="*/ 967618 w 967997"/>
                    <a:gd name="connsiteY3" fmla="*/ 1495143 h 2138362"/>
                    <a:gd name="connsiteX4" fmla="*/ 0 w 967997"/>
                    <a:gd name="connsiteY4" fmla="*/ 0 h 2138362"/>
                    <a:gd name="connsiteX0" fmla="*/ 0 w 967997"/>
                    <a:gd name="connsiteY0" fmla="*/ 0 h 1424095"/>
                    <a:gd name="connsiteX1" fmla="*/ 0 w 967997"/>
                    <a:gd name="connsiteY1" fmla="*/ 476358 h 1424095"/>
                    <a:gd name="connsiteX2" fmla="*/ 966787 w 967997"/>
                    <a:gd name="connsiteY2" fmla="*/ 1424095 h 1424095"/>
                    <a:gd name="connsiteX3" fmla="*/ 967618 w 967997"/>
                    <a:gd name="connsiteY3" fmla="*/ 780876 h 1424095"/>
                    <a:gd name="connsiteX4" fmla="*/ 0 w 967997"/>
                    <a:gd name="connsiteY4" fmla="*/ 0 h 142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997" h="1424095">
                      <a:moveTo>
                        <a:pt x="0" y="0"/>
                      </a:moveTo>
                      <a:lnTo>
                        <a:pt x="0" y="476358"/>
                      </a:lnTo>
                      <a:lnTo>
                        <a:pt x="966787" y="1424095"/>
                      </a:lnTo>
                      <a:cubicBezTo>
                        <a:pt x="965200" y="958958"/>
                        <a:pt x="969205" y="1246013"/>
                        <a:pt x="967618" y="780876"/>
                      </a:cubicBezTo>
                      <a:lnTo>
                        <a:pt x="0" y="0"/>
                      </a:lnTo>
                      <a:close/>
                    </a:path>
                  </a:pathLst>
                </a:custGeom>
                <a:solidFill>
                  <a:srgbClr val="4F81BD"/>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57" name="Freeform 56"/>
                <p:cNvSpPr/>
                <p:nvPr/>
              </p:nvSpPr>
              <p:spPr>
                <a:xfrm>
                  <a:off x="2106358" y="5688804"/>
                  <a:ext cx="616705" cy="355048"/>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928688 w 1895475"/>
                    <a:gd name="connsiteY0" fmla="*/ 0 h 2138362"/>
                    <a:gd name="connsiteX1" fmla="*/ 0 w 1895475"/>
                    <a:gd name="connsiteY1" fmla="*/ 461963 h 2138362"/>
                    <a:gd name="connsiteX2" fmla="*/ 1895475 w 1895475"/>
                    <a:gd name="connsiteY2" fmla="*/ 2138362 h 2138362"/>
                    <a:gd name="connsiteX3" fmla="*/ 1890713 w 1895475"/>
                    <a:gd name="connsiteY3" fmla="*/ 742950 h 2138362"/>
                    <a:gd name="connsiteX4" fmla="*/ 928688 w 1895475"/>
                    <a:gd name="connsiteY4" fmla="*/ 0 h 2138362"/>
                    <a:gd name="connsiteX0" fmla="*/ 247650 w 1895475"/>
                    <a:gd name="connsiteY0" fmla="*/ 0 h 1738312"/>
                    <a:gd name="connsiteX1" fmla="*/ 0 w 1895475"/>
                    <a:gd name="connsiteY1" fmla="*/ 61913 h 1738312"/>
                    <a:gd name="connsiteX2" fmla="*/ 1895475 w 1895475"/>
                    <a:gd name="connsiteY2" fmla="*/ 1738312 h 1738312"/>
                    <a:gd name="connsiteX3" fmla="*/ 1890713 w 1895475"/>
                    <a:gd name="connsiteY3" fmla="*/ 342900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238250"/>
                    <a:gd name="connsiteY0" fmla="*/ 0 h 862012"/>
                    <a:gd name="connsiteX1" fmla="*/ 0 w 1238250"/>
                    <a:gd name="connsiteY1" fmla="*/ 61913 h 862012"/>
                    <a:gd name="connsiteX2" fmla="*/ 947738 w 1238250"/>
                    <a:gd name="connsiteY2" fmla="*/ 862012 h 862012"/>
                    <a:gd name="connsiteX3" fmla="*/ 1238250 w 1238250"/>
                    <a:gd name="connsiteY3" fmla="*/ 814388 h 862012"/>
                    <a:gd name="connsiteX4" fmla="*/ 247650 w 1238250"/>
                    <a:gd name="connsiteY4" fmla="*/ 0 h 8620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8 h 766762"/>
                    <a:gd name="connsiteX4" fmla="*/ 233363 w 1238250"/>
                    <a:gd name="connsiteY4" fmla="*/ 0 h 766762"/>
                    <a:gd name="connsiteX0" fmla="*/ 233363 w 1238250"/>
                    <a:gd name="connsiteY0" fmla="*/ 0 h 773376"/>
                    <a:gd name="connsiteX1" fmla="*/ 0 w 1238250"/>
                    <a:gd name="connsiteY1" fmla="*/ 4763 h 773376"/>
                    <a:gd name="connsiteX2" fmla="*/ 952500 w 1238250"/>
                    <a:gd name="connsiteY2" fmla="*/ 766762 h 773376"/>
                    <a:gd name="connsiteX3" fmla="*/ 1238250 w 1238250"/>
                    <a:gd name="connsiteY3" fmla="*/ 771525 h 773376"/>
                    <a:gd name="connsiteX4" fmla="*/ 233363 w 1238250"/>
                    <a:gd name="connsiteY4" fmla="*/ 0 h 773376"/>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6 h 766762"/>
                    <a:gd name="connsiteX4" fmla="*/ 233363 w 1238250"/>
                    <a:gd name="connsiteY4" fmla="*/ 0 h 766762"/>
                    <a:gd name="connsiteX0" fmla="*/ 233363 w 1238250"/>
                    <a:gd name="connsiteY0" fmla="*/ 0 h 773375"/>
                    <a:gd name="connsiteX1" fmla="*/ 0 w 1238250"/>
                    <a:gd name="connsiteY1" fmla="*/ 4763 h 773375"/>
                    <a:gd name="connsiteX2" fmla="*/ 952500 w 1238250"/>
                    <a:gd name="connsiteY2" fmla="*/ 766762 h 773375"/>
                    <a:gd name="connsiteX3" fmla="*/ 1238250 w 1238250"/>
                    <a:gd name="connsiteY3" fmla="*/ 771523 h 773375"/>
                    <a:gd name="connsiteX4" fmla="*/ 233363 w 1238250"/>
                    <a:gd name="connsiteY4" fmla="*/ 0 h 773375"/>
                    <a:gd name="connsiteX0" fmla="*/ 233363 w 1238250"/>
                    <a:gd name="connsiteY0" fmla="*/ 0 h 771523"/>
                    <a:gd name="connsiteX1" fmla="*/ 0 w 1238250"/>
                    <a:gd name="connsiteY1" fmla="*/ 4763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71523"/>
                    <a:gd name="connsiteX1" fmla="*/ 0 w 1238250"/>
                    <a:gd name="connsiteY1" fmla="*/ 23466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57496"/>
                    <a:gd name="connsiteX1" fmla="*/ 0 w 1238250"/>
                    <a:gd name="connsiteY1" fmla="*/ 9439 h 757496"/>
                    <a:gd name="connsiteX2" fmla="*/ 952500 w 1238250"/>
                    <a:gd name="connsiteY2" fmla="*/ 752735 h 757496"/>
                    <a:gd name="connsiteX3" fmla="*/ 1238250 w 1238250"/>
                    <a:gd name="connsiteY3" fmla="*/ 757496 h 757496"/>
                    <a:gd name="connsiteX4" fmla="*/ 233363 w 1238250"/>
                    <a:gd name="connsiteY4" fmla="*/ 0 h 757496"/>
                    <a:gd name="connsiteX0" fmla="*/ 233363 w 1277416"/>
                    <a:gd name="connsiteY0" fmla="*/ 0 h 813350"/>
                    <a:gd name="connsiteX1" fmla="*/ 0 w 1277416"/>
                    <a:gd name="connsiteY1" fmla="*/ 9439 h 813350"/>
                    <a:gd name="connsiteX2" fmla="*/ 952500 w 1277416"/>
                    <a:gd name="connsiteY2" fmla="*/ 752735 h 813350"/>
                    <a:gd name="connsiteX3" fmla="*/ 1277416 w 1277416"/>
                    <a:gd name="connsiteY3" fmla="*/ 813350 h 813350"/>
                    <a:gd name="connsiteX4" fmla="*/ 233363 w 1277416"/>
                    <a:gd name="connsiteY4" fmla="*/ 0 h 813350"/>
                    <a:gd name="connsiteX0" fmla="*/ 233363 w 1277416"/>
                    <a:gd name="connsiteY0" fmla="*/ 0 h 814795"/>
                    <a:gd name="connsiteX1" fmla="*/ 0 w 1277416"/>
                    <a:gd name="connsiteY1" fmla="*/ 9439 h 814795"/>
                    <a:gd name="connsiteX2" fmla="*/ 980474 w 1277416"/>
                    <a:gd name="connsiteY2" fmla="*/ 814795 h 814795"/>
                    <a:gd name="connsiteX3" fmla="*/ 1277416 w 1277416"/>
                    <a:gd name="connsiteY3" fmla="*/ 813350 h 814795"/>
                    <a:gd name="connsiteX4" fmla="*/ 233363 w 1277416"/>
                    <a:gd name="connsiteY4" fmla="*/ 0 h 81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416" h="814795">
                      <a:moveTo>
                        <a:pt x="233363" y="0"/>
                      </a:moveTo>
                      <a:lnTo>
                        <a:pt x="0" y="9439"/>
                      </a:lnTo>
                      <a:lnTo>
                        <a:pt x="980474" y="814795"/>
                      </a:lnTo>
                      <a:cubicBezTo>
                        <a:pt x="1088424" y="806858"/>
                        <a:pt x="1074215" y="806999"/>
                        <a:pt x="1277416" y="813350"/>
                      </a:cubicBezTo>
                      <a:lnTo>
                        <a:pt x="233363" y="0"/>
                      </a:lnTo>
                      <a:close/>
                    </a:path>
                  </a:pathLst>
                </a:custGeom>
                <a:solidFill>
                  <a:srgbClr val="0099CC"/>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58" name="Freeform 57"/>
                <p:cNvSpPr/>
                <p:nvPr/>
              </p:nvSpPr>
              <p:spPr>
                <a:xfrm>
                  <a:off x="2114139" y="5396749"/>
                  <a:ext cx="595306" cy="647102"/>
                </a:xfrm>
                <a:custGeom>
                  <a:avLst/>
                  <a:gdLst>
                    <a:gd name="connsiteX0" fmla="*/ 5411 w 597877"/>
                    <a:gd name="connsiteY0" fmla="*/ 13527 h 646573"/>
                    <a:gd name="connsiteX1" fmla="*/ 0 w 597877"/>
                    <a:gd name="connsiteY1" fmla="*/ 305702 h 646573"/>
                    <a:gd name="connsiteX2" fmla="*/ 457200 w 597877"/>
                    <a:gd name="connsiteY2" fmla="*/ 646573 h 646573"/>
                    <a:gd name="connsiteX3" fmla="*/ 597877 w 597877"/>
                    <a:gd name="connsiteY3" fmla="*/ 646573 h 646573"/>
                    <a:gd name="connsiteX4" fmla="*/ 595172 w 597877"/>
                    <a:gd name="connsiteY4" fmla="*/ 321934 h 646573"/>
                    <a:gd name="connsiteX5" fmla="*/ 110919 w 597877"/>
                    <a:gd name="connsiteY5" fmla="*/ 0 h 646573"/>
                    <a:gd name="connsiteX6" fmla="*/ 5411 w 597877"/>
                    <a:gd name="connsiteY6" fmla="*/ 13527 h 64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877" h="646573">
                      <a:moveTo>
                        <a:pt x="5411" y="13527"/>
                      </a:moveTo>
                      <a:lnTo>
                        <a:pt x="0" y="305702"/>
                      </a:lnTo>
                      <a:lnTo>
                        <a:pt x="457200" y="646573"/>
                      </a:lnTo>
                      <a:lnTo>
                        <a:pt x="597877" y="646573"/>
                      </a:lnTo>
                      <a:cubicBezTo>
                        <a:pt x="596975" y="538360"/>
                        <a:pt x="596074" y="430147"/>
                        <a:pt x="595172" y="321934"/>
                      </a:cubicBezTo>
                      <a:lnTo>
                        <a:pt x="110919" y="0"/>
                      </a:lnTo>
                      <a:lnTo>
                        <a:pt x="5411" y="13527"/>
                      </a:lnTo>
                      <a:close/>
                    </a:path>
                  </a:pathLst>
                </a:custGeom>
                <a:noFill/>
                <a:ln w="12700" cap="flat" cmpd="sng" algn="ctr">
                  <a:solidFill>
                    <a:sysClr val="windowText" lastClr="000000"/>
                  </a:solidFill>
                  <a:prstDash val="sysDash"/>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cxnSp>
              <p:nvCxnSpPr>
                <p:cNvPr id="59" name="Straight Connector 81"/>
                <p:cNvCxnSpPr>
                  <a:cxnSpLocks noChangeShapeType="1"/>
                </p:cNvCxnSpPr>
                <p:nvPr/>
              </p:nvCxnSpPr>
              <p:spPr bwMode="auto">
                <a:xfrm>
                  <a:off x="2118270" y="5410651"/>
                  <a:ext cx="446379" cy="311112"/>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cxnSp>
              <p:nvCxnSpPr>
                <p:cNvPr id="60" name="Straight Connector 82"/>
                <p:cNvCxnSpPr>
                  <a:cxnSpLocks noChangeShapeType="1"/>
                </p:cNvCxnSpPr>
                <p:nvPr/>
              </p:nvCxnSpPr>
              <p:spPr bwMode="auto">
                <a:xfrm flipV="1">
                  <a:off x="2567354" y="5719058"/>
                  <a:ext cx="140677" cy="2705"/>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cxnSp>
              <p:nvCxnSpPr>
                <p:cNvPr id="61" name="Straight Connector 83"/>
                <p:cNvCxnSpPr>
                  <a:cxnSpLocks noChangeShapeType="1"/>
                </p:cNvCxnSpPr>
                <p:nvPr/>
              </p:nvCxnSpPr>
              <p:spPr bwMode="auto">
                <a:xfrm flipH="1">
                  <a:off x="2570059" y="5721763"/>
                  <a:ext cx="2705" cy="321934"/>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cxnSp>
              <p:nvCxnSpPr>
                <p:cNvPr id="62" name="Straight Connector 84"/>
                <p:cNvCxnSpPr>
                  <a:cxnSpLocks noChangeShapeType="1"/>
                </p:cNvCxnSpPr>
                <p:nvPr/>
              </p:nvCxnSpPr>
              <p:spPr bwMode="auto">
                <a:xfrm flipH="1">
                  <a:off x="2221974" y="5387204"/>
                  <a:ext cx="2705" cy="321934"/>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grpSp>
          <p:grpSp>
            <p:nvGrpSpPr>
              <p:cNvPr id="35" name="Group 57"/>
              <p:cNvGrpSpPr>
                <a:grpSpLocks/>
              </p:cNvGrpSpPr>
              <p:nvPr/>
            </p:nvGrpSpPr>
            <p:grpSpPr bwMode="auto">
              <a:xfrm>
                <a:off x="1326802" y="5273580"/>
                <a:ext cx="617671" cy="927313"/>
                <a:chOff x="2105936" y="5387204"/>
                <a:chExt cx="617671" cy="927313"/>
              </a:xfrm>
            </p:grpSpPr>
            <p:sp>
              <p:nvSpPr>
                <p:cNvPr id="47" name="Freeform 46"/>
                <p:cNvSpPr/>
                <p:nvPr/>
              </p:nvSpPr>
              <p:spPr>
                <a:xfrm>
                  <a:off x="2110224" y="5706003"/>
                  <a:ext cx="466907" cy="608926"/>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0 w 967997"/>
                    <a:gd name="connsiteY0" fmla="*/ 0 h 2138362"/>
                    <a:gd name="connsiteX1" fmla="*/ 0 w 967997"/>
                    <a:gd name="connsiteY1" fmla="*/ 1190625 h 2138362"/>
                    <a:gd name="connsiteX2" fmla="*/ 966787 w 967997"/>
                    <a:gd name="connsiteY2" fmla="*/ 2138362 h 2138362"/>
                    <a:gd name="connsiteX3" fmla="*/ 967618 w 967997"/>
                    <a:gd name="connsiteY3" fmla="*/ 1495143 h 2138362"/>
                    <a:gd name="connsiteX4" fmla="*/ 0 w 967997"/>
                    <a:gd name="connsiteY4" fmla="*/ 0 h 2138362"/>
                    <a:gd name="connsiteX0" fmla="*/ 0 w 967997"/>
                    <a:gd name="connsiteY0" fmla="*/ 0 h 1424095"/>
                    <a:gd name="connsiteX1" fmla="*/ 0 w 967997"/>
                    <a:gd name="connsiteY1" fmla="*/ 476358 h 1424095"/>
                    <a:gd name="connsiteX2" fmla="*/ 966787 w 967997"/>
                    <a:gd name="connsiteY2" fmla="*/ 1424095 h 1424095"/>
                    <a:gd name="connsiteX3" fmla="*/ 967618 w 967997"/>
                    <a:gd name="connsiteY3" fmla="*/ 780876 h 1424095"/>
                    <a:gd name="connsiteX4" fmla="*/ 0 w 967997"/>
                    <a:gd name="connsiteY4" fmla="*/ 0 h 142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997" h="1424095">
                      <a:moveTo>
                        <a:pt x="0" y="0"/>
                      </a:moveTo>
                      <a:lnTo>
                        <a:pt x="0" y="476358"/>
                      </a:lnTo>
                      <a:lnTo>
                        <a:pt x="966787" y="1424095"/>
                      </a:lnTo>
                      <a:cubicBezTo>
                        <a:pt x="965200" y="958958"/>
                        <a:pt x="969205" y="1246013"/>
                        <a:pt x="967618" y="780876"/>
                      </a:cubicBezTo>
                      <a:lnTo>
                        <a:pt x="0" y="0"/>
                      </a:lnTo>
                      <a:close/>
                    </a:path>
                  </a:pathLst>
                </a:custGeom>
                <a:solidFill>
                  <a:srgbClr val="4F81BD"/>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48" name="Freeform 47"/>
                <p:cNvSpPr/>
                <p:nvPr/>
              </p:nvSpPr>
              <p:spPr>
                <a:xfrm>
                  <a:off x="2106333" y="5688824"/>
                  <a:ext cx="616707" cy="355048"/>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928688 w 1895475"/>
                    <a:gd name="connsiteY0" fmla="*/ 0 h 2138362"/>
                    <a:gd name="connsiteX1" fmla="*/ 0 w 1895475"/>
                    <a:gd name="connsiteY1" fmla="*/ 461963 h 2138362"/>
                    <a:gd name="connsiteX2" fmla="*/ 1895475 w 1895475"/>
                    <a:gd name="connsiteY2" fmla="*/ 2138362 h 2138362"/>
                    <a:gd name="connsiteX3" fmla="*/ 1890713 w 1895475"/>
                    <a:gd name="connsiteY3" fmla="*/ 742950 h 2138362"/>
                    <a:gd name="connsiteX4" fmla="*/ 928688 w 1895475"/>
                    <a:gd name="connsiteY4" fmla="*/ 0 h 2138362"/>
                    <a:gd name="connsiteX0" fmla="*/ 247650 w 1895475"/>
                    <a:gd name="connsiteY0" fmla="*/ 0 h 1738312"/>
                    <a:gd name="connsiteX1" fmla="*/ 0 w 1895475"/>
                    <a:gd name="connsiteY1" fmla="*/ 61913 h 1738312"/>
                    <a:gd name="connsiteX2" fmla="*/ 1895475 w 1895475"/>
                    <a:gd name="connsiteY2" fmla="*/ 1738312 h 1738312"/>
                    <a:gd name="connsiteX3" fmla="*/ 1890713 w 1895475"/>
                    <a:gd name="connsiteY3" fmla="*/ 342900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238250"/>
                    <a:gd name="connsiteY0" fmla="*/ 0 h 862012"/>
                    <a:gd name="connsiteX1" fmla="*/ 0 w 1238250"/>
                    <a:gd name="connsiteY1" fmla="*/ 61913 h 862012"/>
                    <a:gd name="connsiteX2" fmla="*/ 947738 w 1238250"/>
                    <a:gd name="connsiteY2" fmla="*/ 862012 h 862012"/>
                    <a:gd name="connsiteX3" fmla="*/ 1238250 w 1238250"/>
                    <a:gd name="connsiteY3" fmla="*/ 814388 h 862012"/>
                    <a:gd name="connsiteX4" fmla="*/ 247650 w 1238250"/>
                    <a:gd name="connsiteY4" fmla="*/ 0 h 8620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8 h 766762"/>
                    <a:gd name="connsiteX4" fmla="*/ 233363 w 1238250"/>
                    <a:gd name="connsiteY4" fmla="*/ 0 h 766762"/>
                    <a:gd name="connsiteX0" fmla="*/ 233363 w 1238250"/>
                    <a:gd name="connsiteY0" fmla="*/ 0 h 773376"/>
                    <a:gd name="connsiteX1" fmla="*/ 0 w 1238250"/>
                    <a:gd name="connsiteY1" fmla="*/ 4763 h 773376"/>
                    <a:gd name="connsiteX2" fmla="*/ 952500 w 1238250"/>
                    <a:gd name="connsiteY2" fmla="*/ 766762 h 773376"/>
                    <a:gd name="connsiteX3" fmla="*/ 1238250 w 1238250"/>
                    <a:gd name="connsiteY3" fmla="*/ 771525 h 773376"/>
                    <a:gd name="connsiteX4" fmla="*/ 233363 w 1238250"/>
                    <a:gd name="connsiteY4" fmla="*/ 0 h 773376"/>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6 h 766762"/>
                    <a:gd name="connsiteX4" fmla="*/ 233363 w 1238250"/>
                    <a:gd name="connsiteY4" fmla="*/ 0 h 766762"/>
                    <a:gd name="connsiteX0" fmla="*/ 233363 w 1238250"/>
                    <a:gd name="connsiteY0" fmla="*/ 0 h 773375"/>
                    <a:gd name="connsiteX1" fmla="*/ 0 w 1238250"/>
                    <a:gd name="connsiteY1" fmla="*/ 4763 h 773375"/>
                    <a:gd name="connsiteX2" fmla="*/ 952500 w 1238250"/>
                    <a:gd name="connsiteY2" fmla="*/ 766762 h 773375"/>
                    <a:gd name="connsiteX3" fmla="*/ 1238250 w 1238250"/>
                    <a:gd name="connsiteY3" fmla="*/ 771523 h 773375"/>
                    <a:gd name="connsiteX4" fmla="*/ 233363 w 1238250"/>
                    <a:gd name="connsiteY4" fmla="*/ 0 h 773375"/>
                    <a:gd name="connsiteX0" fmla="*/ 233363 w 1238250"/>
                    <a:gd name="connsiteY0" fmla="*/ 0 h 771523"/>
                    <a:gd name="connsiteX1" fmla="*/ 0 w 1238250"/>
                    <a:gd name="connsiteY1" fmla="*/ 4763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71523"/>
                    <a:gd name="connsiteX1" fmla="*/ 0 w 1238250"/>
                    <a:gd name="connsiteY1" fmla="*/ 23466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57496"/>
                    <a:gd name="connsiteX1" fmla="*/ 0 w 1238250"/>
                    <a:gd name="connsiteY1" fmla="*/ 9439 h 757496"/>
                    <a:gd name="connsiteX2" fmla="*/ 952500 w 1238250"/>
                    <a:gd name="connsiteY2" fmla="*/ 752735 h 757496"/>
                    <a:gd name="connsiteX3" fmla="*/ 1238250 w 1238250"/>
                    <a:gd name="connsiteY3" fmla="*/ 757496 h 757496"/>
                    <a:gd name="connsiteX4" fmla="*/ 233363 w 1238250"/>
                    <a:gd name="connsiteY4" fmla="*/ 0 h 757496"/>
                    <a:gd name="connsiteX0" fmla="*/ 233363 w 1277416"/>
                    <a:gd name="connsiteY0" fmla="*/ 0 h 813350"/>
                    <a:gd name="connsiteX1" fmla="*/ 0 w 1277416"/>
                    <a:gd name="connsiteY1" fmla="*/ 9439 h 813350"/>
                    <a:gd name="connsiteX2" fmla="*/ 952500 w 1277416"/>
                    <a:gd name="connsiteY2" fmla="*/ 752735 h 813350"/>
                    <a:gd name="connsiteX3" fmla="*/ 1277416 w 1277416"/>
                    <a:gd name="connsiteY3" fmla="*/ 813350 h 813350"/>
                    <a:gd name="connsiteX4" fmla="*/ 233363 w 1277416"/>
                    <a:gd name="connsiteY4" fmla="*/ 0 h 813350"/>
                    <a:gd name="connsiteX0" fmla="*/ 233363 w 1277416"/>
                    <a:gd name="connsiteY0" fmla="*/ 0 h 814795"/>
                    <a:gd name="connsiteX1" fmla="*/ 0 w 1277416"/>
                    <a:gd name="connsiteY1" fmla="*/ 9439 h 814795"/>
                    <a:gd name="connsiteX2" fmla="*/ 980474 w 1277416"/>
                    <a:gd name="connsiteY2" fmla="*/ 814795 h 814795"/>
                    <a:gd name="connsiteX3" fmla="*/ 1277416 w 1277416"/>
                    <a:gd name="connsiteY3" fmla="*/ 813350 h 814795"/>
                    <a:gd name="connsiteX4" fmla="*/ 233363 w 1277416"/>
                    <a:gd name="connsiteY4" fmla="*/ 0 h 81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416" h="814795">
                      <a:moveTo>
                        <a:pt x="233363" y="0"/>
                      </a:moveTo>
                      <a:lnTo>
                        <a:pt x="0" y="9439"/>
                      </a:lnTo>
                      <a:lnTo>
                        <a:pt x="980474" y="814795"/>
                      </a:lnTo>
                      <a:cubicBezTo>
                        <a:pt x="1088424" y="806858"/>
                        <a:pt x="1074215" y="806999"/>
                        <a:pt x="1277416" y="813350"/>
                      </a:cubicBezTo>
                      <a:lnTo>
                        <a:pt x="233363" y="0"/>
                      </a:lnTo>
                      <a:close/>
                    </a:path>
                  </a:pathLst>
                </a:custGeom>
                <a:solidFill>
                  <a:srgbClr val="0099CC"/>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49" name="Rectangle 71"/>
                <p:cNvSpPr>
                  <a:spLocks noChangeArrowheads="1"/>
                </p:cNvSpPr>
                <p:nvPr/>
              </p:nvSpPr>
              <p:spPr bwMode="auto">
                <a:xfrm>
                  <a:off x="2577131" y="6049598"/>
                  <a:ext cx="140072" cy="265332"/>
                </a:xfrm>
                <a:prstGeom prst="rect">
                  <a:avLst/>
                </a:prstGeom>
                <a:solidFill>
                  <a:srgbClr val="33CC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sp>
              <p:nvSpPr>
                <p:cNvPr id="50" name="Freeform 49"/>
                <p:cNvSpPr/>
                <p:nvPr/>
              </p:nvSpPr>
              <p:spPr>
                <a:xfrm>
                  <a:off x="2114115" y="5396768"/>
                  <a:ext cx="595306" cy="647103"/>
                </a:xfrm>
                <a:custGeom>
                  <a:avLst/>
                  <a:gdLst>
                    <a:gd name="connsiteX0" fmla="*/ 5411 w 597877"/>
                    <a:gd name="connsiteY0" fmla="*/ 13527 h 646573"/>
                    <a:gd name="connsiteX1" fmla="*/ 0 w 597877"/>
                    <a:gd name="connsiteY1" fmla="*/ 305702 h 646573"/>
                    <a:gd name="connsiteX2" fmla="*/ 457200 w 597877"/>
                    <a:gd name="connsiteY2" fmla="*/ 646573 h 646573"/>
                    <a:gd name="connsiteX3" fmla="*/ 597877 w 597877"/>
                    <a:gd name="connsiteY3" fmla="*/ 646573 h 646573"/>
                    <a:gd name="connsiteX4" fmla="*/ 595172 w 597877"/>
                    <a:gd name="connsiteY4" fmla="*/ 321934 h 646573"/>
                    <a:gd name="connsiteX5" fmla="*/ 110919 w 597877"/>
                    <a:gd name="connsiteY5" fmla="*/ 0 h 646573"/>
                    <a:gd name="connsiteX6" fmla="*/ 5411 w 597877"/>
                    <a:gd name="connsiteY6" fmla="*/ 13527 h 64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877" h="646573">
                      <a:moveTo>
                        <a:pt x="5411" y="13527"/>
                      </a:moveTo>
                      <a:lnTo>
                        <a:pt x="0" y="305702"/>
                      </a:lnTo>
                      <a:lnTo>
                        <a:pt x="457200" y="646573"/>
                      </a:lnTo>
                      <a:lnTo>
                        <a:pt x="597877" y="646573"/>
                      </a:lnTo>
                      <a:cubicBezTo>
                        <a:pt x="596975" y="538360"/>
                        <a:pt x="596074" y="430147"/>
                        <a:pt x="595172" y="321934"/>
                      </a:cubicBezTo>
                      <a:lnTo>
                        <a:pt x="110919" y="0"/>
                      </a:lnTo>
                      <a:lnTo>
                        <a:pt x="5411" y="13527"/>
                      </a:lnTo>
                      <a:close/>
                    </a:path>
                  </a:pathLst>
                </a:custGeom>
                <a:noFill/>
                <a:ln w="12700" cap="flat" cmpd="sng" algn="ctr">
                  <a:solidFill>
                    <a:sysClr val="windowText" lastClr="000000"/>
                  </a:solidFill>
                  <a:prstDash val="sysDash"/>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cxnSp>
              <p:nvCxnSpPr>
                <p:cNvPr id="51" name="Straight Connector 73"/>
                <p:cNvCxnSpPr>
                  <a:cxnSpLocks noChangeShapeType="1"/>
                </p:cNvCxnSpPr>
                <p:nvPr/>
              </p:nvCxnSpPr>
              <p:spPr bwMode="auto">
                <a:xfrm>
                  <a:off x="2118270" y="5410651"/>
                  <a:ext cx="446379" cy="311112"/>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cxnSp>
              <p:nvCxnSpPr>
                <p:cNvPr id="52" name="Straight Connector 74"/>
                <p:cNvCxnSpPr>
                  <a:cxnSpLocks noChangeShapeType="1"/>
                </p:cNvCxnSpPr>
                <p:nvPr/>
              </p:nvCxnSpPr>
              <p:spPr bwMode="auto">
                <a:xfrm flipV="1">
                  <a:off x="2567354" y="5719058"/>
                  <a:ext cx="140677" cy="2705"/>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cxnSp>
              <p:nvCxnSpPr>
                <p:cNvPr id="53" name="Straight Connector 75"/>
                <p:cNvCxnSpPr>
                  <a:cxnSpLocks noChangeShapeType="1"/>
                </p:cNvCxnSpPr>
                <p:nvPr/>
              </p:nvCxnSpPr>
              <p:spPr bwMode="auto">
                <a:xfrm flipH="1">
                  <a:off x="2570059" y="5721763"/>
                  <a:ext cx="2705" cy="321934"/>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cxnSp>
              <p:nvCxnSpPr>
                <p:cNvPr id="54" name="Straight Connector 76"/>
                <p:cNvCxnSpPr>
                  <a:cxnSpLocks noChangeShapeType="1"/>
                </p:cNvCxnSpPr>
                <p:nvPr/>
              </p:nvCxnSpPr>
              <p:spPr bwMode="auto">
                <a:xfrm flipH="1">
                  <a:off x="2221974" y="5387204"/>
                  <a:ext cx="2705" cy="321934"/>
                </a:xfrm>
                <a:prstGeom prst="line">
                  <a:avLst/>
                </a:prstGeom>
                <a:noFill/>
                <a:ln w="12700">
                  <a:solidFill>
                    <a:srgbClr val="000000"/>
                  </a:solidFill>
                  <a:prstDash val="sysDash"/>
                  <a:round/>
                  <a:headEnd/>
                  <a:tailEnd/>
                </a:ln>
                <a:extLst>
                  <a:ext uri="{909E8E84-426E-40DD-AFC4-6F175D3DCCD1}">
                    <a14:hiddenFill xmlns:a14="http://schemas.microsoft.com/office/drawing/2010/main">
                      <a:noFill/>
                    </a14:hiddenFill>
                  </a:ext>
                </a:extLst>
              </p:spPr>
            </p:cxnSp>
          </p:grpSp>
          <p:grpSp>
            <p:nvGrpSpPr>
              <p:cNvPr id="36" name="Group 58"/>
              <p:cNvGrpSpPr>
                <a:grpSpLocks/>
              </p:cNvGrpSpPr>
              <p:nvPr/>
            </p:nvGrpSpPr>
            <p:grpSpPr bwMode="auto">
              <a:xfrm>
                <a:off x="971797" y="5294415"/>
                <a:ext cx="605641" cy="915203"/>
                <a:chOff x="335231" y="4405745"/>
                <a:chExt cx="1252537" cy="2138362"/>
              </a:xfrm>
            </p:grpSpPr>
            <p:sp>
              <p:nvSpPr>
                <p:cNvPr id="44" name="Freeform 43"/>
                <p:cNvSpPr/>
                <p:nvPr/>
              </p:nvSpPr>
              <p:spPr>
                <a:xfrm>
                  <a:off x="333961" y="4406169"/>
                  <a:ext cx="969641" cy="2136353"/>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787" h="2138362">
                      <a:moveTo>
                        <a:pt x="0" y="0"/>
                      </a:moveTo>
                      <a:lnTo>
                        <a:pt x="0" y="1190625"/>
                      </a:lnTo>
                      <a:lnTo>
                        <a:pt x="966787" y="2138362"/>
                      </a:lnTo>
                      <a:cubicBezTo>
                        <a:pt x="965200" y="1673225"/>
                        <a:pt x="963612" y="1208087"/>
                        <a:pt x="962025" y="742950"/>
                      </a:cubicBezTo>
                      <a:lnTo>
                        <a:pt x="0" y="0"/>
                      </a:lnTo>
                      <a:close/>
                    </a:path>
                  </a:pathLst>
                </a:custGeom>
                <a:solidFill>
                  <a:srgbClr val="4F81BD"/>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45" name="Freeform 44"/>
                <p:cNvSpPr/>
                <p:nvPr/>
              </p:nvSpPr>
              <p:spPr>
                <a:xfrm>
                  <a:off x="350055" y="4410631"/>
                  <a:ext cx="1239211" cy="771583"/>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928688 w 1895475"/>
                    <a:gd name="connsiteY0" fmla="*/ 0 h 2138362"/>
                    <a:gd name="connsiteX1" fmla="*/ 0 w 1895475"/>
                    <a:gd name="connsiteY1" fmla="*/ 461963 h 2138362"/>
                    <a:gd name="connsiteX2" fmla="*/ 1895475 w 1895475"/>
                    <a:gd name="connsiteY2" fmla="*/ 2138362 h 2138362"/>
                    <a:gd name="connsiteX3" fmla="*/ 1890713 w 1895475"/>
                    <a:gd name="connsiteY3" fmla="*/ 742950 h 2138362"/>
                    <a:gd name="connsiteX4" fmla="*/ 928688 w 1895475"/>
                    <a:gd name="connsiteY4" fmla="*/ 0 h 2138362"/>
                    <a:gd name="connsiteX0" fmla="*/ 247650 w 1895475"/>
                    <a:gd name="connsiteY0" fmla="*/ 0 h 1738312"/>
                    <a:gd name="connsiteX1" fmla="*/ 0 w 1895475"/>
                    <a:gd name="connsiteY1" fmla="*/ 61913 h 1738312"/>
                    <a:gd name="connsiteX2" fmla="*/ 1895475 w 1895475"/>
                    <a:gd name="connsiteY2" fmla="*/ 1738312 h 1738312"/>
                    <a:gd name="connsiteX3" fmla="*/ 1890713 w 1895475"/>
                    <a:gd name="connsiteY3" fmla="*/ 342900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238250"/>
                    <a:gd name="connsiteY0" fmla="*/ 0 h 862012"/>
                    <a:gd name="connsiteX1" fmla="*/ 0 w 1238250"/>
                    <a:gd name="connsiteY1" fmla="*/ 61913 h 862012"/>
                    <a:gd name="connsiteX2" fmla="*/ 947738 w 1238250"/>
                    <a:gd name="connsiteY2" fmla="*/ 862012 h 862012"/>
                    <a:gd name="connsiteX3" fmla="*/ 1238250 w 1238250"/>
                    <a:gd name="connsiteY3" fmla="*/ 814388 h 862012"/>
                    <a:gd name="connsiteX4" fmla="*/ 247650 w 1238250"/>
                    <a:gd name="connsiteY4" fmla="*/ 0 h 8620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8 h 766762"/>
                    <a:gd name="connsiteX4" fmla="*/ 233363 w 1238250"/>
                    <a:gd name="connsiteY4" fmla="*/ 0 h 766762"/>
                    <a:gd name="connsiteX0" fmla="*/ 233363 w 1238250"/>
                    <a:gd name="connsiteY0" fmla="*/ 0 h 773376"/>
                    <a:gd name="connsiteX1" fmla="*/ 0 w 1238250"/>
                    <a:gd name="connsiteY1" fmla="*/ 4763 h 773376"/>
                    <a:gd name="connsiteX2" fmla="*/ 952500 w 1238250"/>
                    <a:gd name="connsiteY2" fmla="*/ 766762 h 773376"/>
                    <a:gd name="connsiteX3" fmla="*/ 1238250 w 1238250"/>
                    <a:gd name="connsiteY3" fmla="*/ 771525 h 773376"/>
                    <a:gd name="connsiteX4" fmla="*/ 233363 w 1238250"/>
                    <a:gd name="connsiteY4" fmla="*/ 0 h 773376"/>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6 h 766762"/>
                    <a:gd name="connsiteX4" fmla="*/ 233363 w 1238250"/>
                    <a:gd name="connsiteY4" fmla="*/ 0 h 766762"/>
                    <a:gd name="connsiteX0" fmla="*/ 233363 w 1238250"/>
                    <a:gd name="connsiteY0" fmla="*/ 0 h 773375"/>
                    <a:gd name="connsiteX1" fmla="*/ 0 w 1238250"/>
                    <a:gd name="connsiteY1" fmla="*/ 4763 h 773375"/>
                    <a:gd name="connsiteX2" fmla="*/ 952500 w 1238250"/>
                    <a:gd name="connsiteY2" fmla="*/ 766762 h 773375"/>
                    <a:gd name="connsiteX3" fmla="*/ 1238250 w 1238250"/>
                    <a:gd name="connsiteY3" fmla="*/ 771523 h 773375"/>
                    <a:gd name="connsiteX4" fmla="*/ 233363 w 1238250"/>
                    <a:gd name="connsiteY4" fmla="*/ 0 h 773375"/>
                    <a:gd name="connsiteX0" fmla="*/ 233363 w 1238250"/>
                    <a:gd name="connsiteY0" fmla="*/ 0 h 771523"/>
                    <a:gd name="connsiteX1" fmla="*/ 0 w 1238250"/>
                    <a:gd name="connsiteY1" fmla="*/ 4763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71523"/>
                    <a:gd name="connsiteX1" fmla="*/ 0 w 1238250"/>
                    <a:gd name="connsiteY1" fmla="*/ 23466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57496"/>
                    <a:gd name="connsiteX1" fmla="*/ 0 w 1238250"/>
                    <a:gd name="connsiteY1" fmla="*/ 9439 h 757496"/>
                    <a:gd name="connsiteX2" fmla="*/ 952500 w 1238250"/>
                    <a:gd name="connsiteY2" fmla="*/ 752735 h 757496"/>
                    <a:gd name="connsiteX3" fmla="*/ 1238250 w 1238250"/>
                    <a:gd name="connsiteY3" fmla="*/ 757496 h 757496"/>
                    <a:gd name="connsiteX4" fmla="*/ 233363 w 1238250"/>
                    <a:gd name="connsiteY4" fmla="*/ 0 h 757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0" h="757496">
                      <a:moveTo>
                        <a:pt x="233363" y="0"/>
                      </a:moveTo>
                      <a:lnTo>
                        <a:pt x="0" y="9439"/>
                      </a:lnTo>
                      <a:lnTo>
                        <a:pt x="952500" y="752735"/>
                      </a:lnTo>
                      <a:cubicBezTo>
                        <a:pt x="1060450" y="744798"/>
                        <a:pt x="1035049" y="751145"/>
                        <a:pt x="1238250" y="757496"/>
                      </a:cubicBezTo>
                      <a:lnTo>
                        <a:pt x="233363" y="0"/>
                      </a:lnTo>
                      <a:close/>
                    </a:path>
                  </a:pathLst>
                </a:custGeom>
                <a:solidFill>
                  <a:srgbClr val="0099CC"/>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46" name="Rectangle 68"/>
                <p:cNvSpPr>
                  <a:spLocks noChangeArrowheads="1"/>
                </p:cNvSpPr>
                <p:nvPr/>
              </p:nvSpPr>
              <p:spPr bwMode="auto">
                <a:xfrm>
                  <a:off x="1299580" y="5177755"/>
                  <a:ext cx="289686" cy="1351386"/>
                </a:xfrm>
                <a:prstGeom prst="rect">
                  <a:avLst/>
                </a:prstGeom>
                <a:solidFill>
                  <a:srgbClr val="33CC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grpSp>
          <p:sp>
            <p:nvSpPr>
              <p:cNvPr id="37" name="Rectangle 59"/>
              <p:cNvSpPr>
                <a:spLocks noChangeArrowheads="1"/>
              </p:cNvSpPr>
              <p:nvPr/>
            </p:nvSpPr>
            <p:spPr bwMode="auto">
              <a:xfrm>
                <a:off x="1838851" y="6126859"/>
                <a:ext cx="2180844" cy="64901"/>
              </a:xfrm>
              <a:prstGeom prst="rect">
                <a:avLst/>
              </a:prstGeom>
              <a:solidFill>
                <a:srgbClr val="33CC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sp>
            <p:nvSpPr>
              <p:cNvPr id="38" name="Right Arrow 60"/>
              <p:cNvSpPr>
                <a:spLocks noChangeArrowheads="1"/>
              </p:cNvSpPr>
              <p:nvPr/>
            </p:nvSpPr>
            <p:spPr bwMode="auto">
              <a:xfrm>
                <a:off x="2556720" y="6056232"/>
                <a:ext cx="266527" cy="219518"/>
              </a:xfrm>
              <a:prstGeom prst="rightArrow">
                <a:avLst>
                  <a:gd name="adj1" fmla="val 13889"/>
                  <a:gd name="adj2" fmla="val 53703"/>
                </a:avLst>
              </a:prstGeom>
              <a:solidFill>
                <a:srgbClr val="33CC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grpSp>
            <p:nvGrpSpPr>
              <p:cNvPr id="39" name="Group 61"/>
              <p:cNvGrpSpPr>
                <a:grpSpLocks/>
              </p:cNvGrpSpPr>
              <p:nvPr/>
            </p:nvGrpSpPr>
            <p:grpSpPr bwMode="auto">
              <a:xfrm>
                <a:off x="593766" y="5284519"/>
                <a:ext cx="605641" cy="915203"/>
                <a:chOff x="335231" y="4405745"/>
                <a:chExt cx="1252537" cy="2138362"/>
              </a:xfrm>
            </p:grpSpPr>
            <p:sp>
              <p:nvSpPr>
                <p:cNvPr id="41" name="Freeform 40"/>
                <p:cNvSpPr/>
                <p:nvPr/>
              </p:nvSpPr>
              <p:spPr>
                <a:xfrm>
                  <a:off x="335231" y="4406992"/>
                  <a:ext cx="965619" cy="2136350"/>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787" h="2138362">
                      <a:moveTo>
                        <a:pt x="0" y="0"/>
                      </a:moveTo>
                      <a:lnTo>
                        <a:pt x="0" y="1190625"/>
                      </a:lnTo>
                      <a:lnTo>
                        <a:pt x="966787" y="2138362"/>
                      </a:lnTo>
                      <a:cubicBezTo>
                        <a:pt x="965200" y="1673225"/>
                        <a:pt x="963612" y="1208087"/>
                        <a:pt x="962025" y="742950"/>
                      </a:cubicBezTo>
                      <a:lnTo>
                        <a:pt x="0" y="0"/>
                      </a:lnTo>
                      <a:close/>
                    </a:path>
                  </a:pathLst>
                </a:custGeom>
                <a:solidFill>
                  <a:srgbClr val="4F81BD"/>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42" name="Freeform 41"/>
                <p:cNvSpPr/>
                <p:nvPr/>
              </p:nvSpPr>
              <p:spPr>
                <a:xfrm>
                  <a:off x="351325" y="4411451"/>
                  <a:ext cx="1235186" cy="771586"/>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928688 w 1895475"/>
                    <a:gd name="connsiteY0" fmla="*/ 0 h 2138362"/>
                    <a:gd name="connsiteX1" fmla="*/ 0 w 1895475"/>
                    <a:gd name="connsiteY1" fmla="*/ 461963 h 2138362"/>
                    <a:gd name="connsiteX2" fmla="*/ 1895475 w 1895475"/>
                    <a:gd name="connsiteY2" fmla="*/ 2138362 h 2138362"/>
                    <a:gd name="connsiteX3" fmla="*/ 1890713 w 1895475"/>
                    <a:gd name="connsiteY3" fmla="*/ 742950 h 2138362"/>
                    <a:gd name="connsiteX4" fmla="*/ 928688 w 1895475"/>
                    <a:gd name="connsiteY4" fmla="*/ 0 h 2138362"/>
                    <a:gd name="connsiteX0" fmla="*/ 247650 w 1895475"/>
                    <a:gd name="connsiteY0" fmla="*/ 0 h 1738312"/>
                    <a:gd name="connsiteX1" fmla="*/ 0 w 1895475"/>
                    <a:gd name="connsiteY1" fmla="*/ 61913 h 1738312"/>
                    <a:gd name="connsiteX2" fmla="*/ 1895475 w 1895475"/>
                    <a:gd name="connsiteY2" fmla="*/ 1738312 h 1738312"/>
                    <a:gd name="connsiteX3" fmla="*/ 1890713 w 1895475"/>
                    <a:gd name="connsiteY3" fmla="*/ 342900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238250"/>
                    <a:gd name="connsiteY0" fmla="*/ 0 h 862012"/>
                    <a:gd name="connsiteX1" fmla="*/ 0 w 1238250"/>
                    <a:gd name="connsiteY1" fmla="*/ 61913 h 862012"/>
                    <a:gd name="connsiteX2" fmla="*/ 947738 w 1238250"/>
                    <a:gd name="connsiteY2" fmla="*/ 862012 h 862012"/>
                    <a:gd name="connsiteX3" fmla="*/ 1238250 w 1238250"/>
                    <a:gd name="connsiteY3" fmla="*/ 814388 h 862012"/>
                    <a:gd name="connsiteX4" fmla="*/ 247650 w 1238250"/>
                    <a:gd name="connsiteY4" fmla="*/ 0 h 8620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8 h 766762"/>
                    <a:gd name="connsiteX4" fmla="*/ 233363 w 1238250"/>
                    <a:gd name="connsiteY4" fmla="*/ 0 h 766762"/>
                    <a:gd name="connsiteX0" fmla="*/ 233363 w 1238250"/>
                    <a:gd name="connsiteY0" fmla="*/ 0 h 773376"/>
                    <a:gd name="connsiteX1" fmla="*/ 0 w 1238250"/>
                    <a:gd name="connsiteY1" fmla="*/ 4763 h 773376"/>
                    <a:gd name="connsiteX2" fmla="*/ 952500 w 1238250"/>
                    <a:gd name="connsiteY2" fmla="*/ 766762 h 773376"/>
                    <a:gd name="connsiteX3" fmla="*/ 1238250 w 1238250"/>
                    <a:gd name="connsiteY3" fmla="*/ 771525 h 773376"/>
                    <a:gd name="connsiteX4" fmla="*/ 233363 w 1238250"/>
                    <a:gd name="connsiteY4" fmla="*/ 0 h 773376"/>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6 h 766762"/>
                    <a:gd name="connsiteX4" fmla="*/ 233363 w 1238250"/>
                    <a:gd name="connsiteY4" fmla="*/ 0 h 766762"/>
                    <a:gd name="connsiteX0" fmla="*/ 233363 w 1238250"/>
                    <a:gd name="connsiteY0" fmla="*/ 0 h 773375"/>
                    <a:gd name="connsiteX1" fmla="*/ 0 w 1238250"/>
                    <a:gd name="connsiteY1" fmla="*/ 4763 h 773375"/>
                    <a:gd name="connsiteX2" fmla="*/ 952500 w 1238250"/>
                    <a:gd name="connsiteY2" fmla="*/ 766762 h 773375"/>
                    <a:gd name="connsiteX3" fmla="*/ 1238250 w 1238250"/>
                    <a:gd name="connsiteY3" fmla="*/ 771523 h 773375"/>
                    <a:gd name="connsiteX4" fmla="*/ 233363 w 1238250"/>
                    <a:gd name="connsiteY4" fmla="*/ 0 h 773375"/>
                    <a:gd name="connsiteX0" fmla="*/ 233363 w 1238250"/>
                    <a:gd name="connsiteY0" fmla="*/ 0 h 771523"/>
                    <a:gd name="connsiteX1" fmla="*/ 0 w 1238250"/>
                    <a:gd name="connsiteY1" fmla="*/ 4763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71523"/>
                    <a:gd name="connsiteX1" fmla="*/ 0 w 1238250"/>
                    <a:gd name="connsiteY1" fmla="*/ 23466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57496"/>
                    <a:gd name="connsiteX1" fmla="*/ 0 w 1238250"/>
                    <a:gd name="connsiteY1" fmla="*/ 9439 h 757496"/>
                    <a:gd name="connsiteX2" fmla="*/ 952500 w 1238250"/>
                    <a:gd name="connsiteY2" fmla="*/ 752735 h 757496"/>
                    <a:gd name="connsiteX3" fmla="*/ 1238250 w 1238250"/>
                    <a:gd name="connsiteY3" fmla="*/ 757496 h 757496"/>
                    <a:gd name="connsiteX4" fmla="*/ 233363 w 1238250"/>
                    <a:gd name="connsiteY4" fmla="*/ 0 h 757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0" h="757496">
                      <a:moveTo>
                        <a:pt x="233363" y="0"/>
                      </a:moveTo>
                      <a:lnTo>
                        <a:pt x="0" y="9439"/>
                      </a:lnTo>
                      <a:lnTo>
                        <a:pt x="952500" y="752735"/>
                      </a:lnTo>
                      <a:cubicBezTo>
                        <a:pt x="1060450" y="744798"/>
                        <a:pt x="1035049" y="751145"/>
                        <a:pt x="1238250" y="757496"/>
                      </a:cubicBezTo>
                      <a:lnTo>
                        <a:pt x="233363" y="0"/>
                      </a:lnTo>
                      <a:close/>
                    </a:path>
                  </a:pathLst>
                </a:custGeom>
                <a:solidFill>
                  <a:srgbClr val="0099CC"/>
                </a:solidFill>
                <a:ln w="25400" cap="flat" cmpd="sng" algn="ctr">
                  <a:noFill/>
                  <a:prstDash val="solid"/>
                </a:ln>
                <a:effectLst/>
              </p:spPr>
              <p:txBody>
                <a:bodyPr anchor="ctr"/>
                <a:lstStyle/>
                <a:p>
                  <a:pPr algn="ctr" eaLnBrk="1" fontAlgn="auto" hangingPunct="1">
                    <a:spcBef>
                      <a:spcPts val="0"/>
                    </a:spcBef>
                    <a:spcAft>
                      <a:spcPts val="0"/>
                    </a:spcAft>
                    <a:defRPr/>
                  </a:pPr>
                  <a:endParaRPr lang="en-US" sz="2400" kern="0">
                    <a:solidFill>
                      <a:sysClr val="window" lastClr="FFFFFF"/>
                    </a:solidFill>
                    <a:latin typeface="Arial" panose="020B0604020202020204" pitchFamily="34" charset="0"/>
                    <a:cs typeface="Arial" panose="020B0604020202020204" pitchFamily="34" charset="0"/>
                  </a:endParaRPr>
                </a:p>
              </p:txBody>
            </p:sp>
            <p:sp>
              <p:nvSpPr>
                <p:cNvPr id="43" name="Rectangle 65"/>
                <p:cNvSpPr>
                  <a:spLocks noChangeArrowheads="1"/>
                </p:cNvSpPr>
                <p:nvPr/>
              </p:nvSpPr>
              <p:spPr bwMode="auto">
                <a:xfrm>
                  <a:off x="1296825" y="5178575"/>
                  <a:ext cx="289686" cy="1351389"/>
                </a:xfrm>
                <a:prstGeom prst="rect">
                  <a:avLst/>
                </a:prstGeom>
                <a:solidFill>
                  <a:srgbClr val="33CC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grpSp>
          <p:sp>
            <p:nvSpPr>
              <p:cNvPr id="40" name="Right Arrow 62"/>
              <p:cNvSpPr>
                <a:spLocks noChangeArrowheads="1"/>
              </p:cNvSpPr>
              <p:nvPr/>
            </p:nvSpPr>
            <p:spPr bwMode="auto">
              <a:xfrm rot="-5245926">
                <a:off x="3947358" y="5684800"/>
                <a:ext cx="267240" cy="219835"/>
              </a:xfrm>
              <a:prstGeom prst="rightArrow">
                <a:avLst>
                  <a:gd name="adj1" fmla="val 13889"/>
                  <a:gd name="adj2" fmla="val 53702"/>
                </a:avLst>
              </a:prstGeom>
              <a:solidFill>
                <a:srgbClr val="33CCFF"/>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2400">
                  <a:solidFill>
                    <a:srgbClr val="FFFFFF"/>
                  </a:solidFill>
                  <a:latin typeface="Arial" panose="020B0604020202020204" pitchFamily="34" charset="0"/>
                  <a:cs typeface="Arial" panose="020B0604020202020204" pitchFamily="34" charset="0"/>
                </a:endParaRPr>
              </a:p>
            </p:txBody>
          </p:sp>
        </p:grpSp>
        <p:sp>
          <p:nvSpPr>
            <p:cNvPr id="63" name="TextBox 62"/>
            <p:cNvSpPr txBox="1"/>
            <p:nvPr/>
          </p:nvSpPr>
          <p:spPr>
            <a:xfrm>
              <a:off x="541338" y="1903413"/>
              <a:ext cx="1191838" cy="399493"/>
            </a:xfrm>
            <a:prstGeom prst="rect">
              <a:avLst/>
            </a:prstGeom>
            <a:noFill/>
          </p:spPr>
          <p:txBody>
            <a:bodyPr wrap="none">
              <a:spAutoFit/>
            </a:bodyPr>
            <a:lstStyle/>
            <a:p>
              <a:pPr eaLnBrk="1" fontAlgn="auto" hangingPunct="1">
                <a:lnSpc>
                  <a:spcPts val="1700"/>
                </a:lnSpc>
                <a:spcBef>
                  <a:spcPts val="0"/>
                </a:spcBef>
                <a:spcAft>
                  <a:spcPts val="0"/>
                </a:spcAft>
                <a:defRPr/>
              </a:pPr>
              <a:r>
                <a:rPr lang="en-US" sz="2400" i="1" kern="0" dirty="0">
                  <a:solidFill>
                    <a:prstClr val="black"/>
                  </a:solidFill>
                  <a:latin typeface="Arial" panose="020B0604020202020204" pitchFamily="34" charset="0"/>
                  <a:cs typeface="Arial" panose="020B0604020202020204" pitchFamily="34" charset="0"/>
                </a:rPr>
                <a:t>L</a:t>
              </a:r>
              <a:r>
                <a:rPr lang="en-US" sz="2400" kern="0" dirty="0">
                  <a:solidFill>
                    <a:prstClr val="black"/>
                  </a:solidFill>
                  <a:latin typeface="Arial" panose="020B0604020202020204" pitchFamily="34" charset="0"/>
                  <a:cs typeface="Arial" panose="020B0604020202020204" pitchFamily="34" charset="0"/>
                </a:rPr>
                <a:t> bits</a:t>
              </a:r>
            </a:p>
            <a:p>
              <a:pPr eaLnBrk="1" fontAlgn="auto" hangingPunct="1">
                <a:lnSpc>
                  <a:spcPts val="1700"/>
                </a:lnSpc>
                <a:spcBef>
                  <a:spcPts val="0"/>
                </a:spcBef>
                <a:spcAft>
                  <a:spcPts val="0"/>
                </a:spcAft>
                <a:defRPr/>
              </a:pPr>
              <a:r>
                <a:rPr lang="en-US" sz="2400" kern="0" dirty="0">
                  <a:solidFill>
                    <a:prstClr val="black"/>
                  </a:solidFill>
                  <a:latin typeface="Arial" panose="020B0604020202020204" pitchFamily="34" charset="0"/>
                  <a:cs typeface="Arial" panose="020B0604020202020204" pitchFamily="34" charset="0"/>
                </a:rPr>
                <a:t>per packet</a:t>
              </a:r>
            </a:p>
          </p:txBody>
        </p:sp>
        <p:sp>
          <p:nvSpPr>
            <p:cNvPr id="64" name="TextBox 63"/>
            <p:cNvSpPr txBox="1"/>
            <p:nvPr/>
          </p:nvSpPr>
          <p:spPr>
            <a:xfrm>
              <a:off x="5334000" y="2898775"/>
              <a:ext cx="726736" cy="339112"/>
            </a:xfrm>
            <a:prstGeom prst="rect">
              <a:avLst/>
            </a:prstGeom>
            <a:noFill/>
          </p:spPr>
          <p:txBody>
            <a:bodyPr wrap="none">
              <a:spAutoFit/>
            </a:bodyPr>
            <a:lstStyle/>
            <a:p>
              <a:pPr eaLnBrk="1" fontAlgn="auto" hangingPunct="1">
                <a:spcBef>
                  <a:spcPts val="0"/>
                </a:spcBef>
                <a:spcAft>
                  <a:spcPts val="0"/>
                </a:spcAft>
                <a:defRPr/>
              </a:pPr>
              <a:r>
                <a:rPr lang="en-US" sz="2400" i="1" kern="0" dirty="0">
                  <a:solidFill>
                    <a:prstClr val="black"/>
                  </a:solidFill>
                  <a:latin typeface="Arial" panose="020B0604020202020204" pitchFamily="34" charset="0"/>
                  <a:cs typeface="Arial" panose="020B0604020202020204" pitchFamily="34" charset="0"/>
                </a:rPr>
                <a:t>R</a:t>
              </a:r>
              <a:r>
                <a:rPr lang="en-US" sz="2400" kern="0" dirty="0">
                  <a:solidFill>
                    <a:prstClr val="black"/>
                  </a:solidFill>
                  <a:latin typeface="Arial" panose="020B0604020202020204" pitchFamily="34" charset="0"/>
                  <a:cs typeface="Arial" panose="020B0604020202020204" pitchFamily="34" charset="0"/>
                </a:rPr>
                <a:t> bps</a:t>
              </a:r>
            </a:p>
          </p:txBody>
        </p:sp>
      </p:grpSp>
    </p:spTree>
    <p:extLst>
      <p:ext uri="{BB962C8B-B14F-4D97-AF65-F5344CB8AC3E}">
        <p14:creationId xmlns:p14="http://schemas.microsoft.com/office/powerpoint/2010/main" val="1892811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3"/>
            <a:ext cx="6586822" cy="883403"/>
          </a:xfrm>
        </p:spPr>
        <p:txBody>
          <a:bodyPr>
            <a:normAutofit fontScale="90000"/>
          </a:bodyPr>
          <a:lstStyle/>
          <a:p>
            <a:r>
              <a:rPr lang="en-US" b="1" dirty="0"/>
              <a:t>Routers</a:t>
            </a:r>
            <a:r>
              <a:rPr lang="en-US" dirty="0"/>
              <a:t> form the network core</a:t>
            </a:r>
          </a:p>
        </p:txBody>
      </p:sp>
      <p:sp>
        <p:nvSpPr>
          <p:cNvPr id="3" name="Content Placeholder 2"/>
          <p:cNvSpPr>
            <a:spLocks noGrp="1"/>
          </p:cNvSpPr>
          <p:nvPr>
            <p:ph idx="1"/>
          </p:nvPr>
        </p:nvSpPr>
        <p:spPr>
          <a:xfrm>
            <a:off x="263471" y="1146875"/>
            <a:ext cx="6300459" cy="5301416"/>
          </a:xfrm>
        </p:spPr>
        <p:txBody>
          <a:bodyPr/>
          <a:lstStyle/>
          <a:p>
            <a:pPr marL="0" indent="0">
              <a:buNone/>
            </a:pPr>
            <a:r>
              <a:rPr lang="en-US" dirty="0"/>
              <a:t>Routers have two responsibilities:</a:t>
            </a:r>
          </a:p>
          <a:p>
            <a:r>
              <a:rPr lang="en-US" i="1" dirty="0">
                <a:solidFill>
                  <a:schemeClr val="accent6"/>
                </a:solidFill>
              </a:rPr>
              <a:t>Distributed routing algorithms </a:t>
            </a:r>
            <a:r>
              <a:rPr lang="en-US" dirty="0"/>
              <a:t>to determine which address ranges are most quickly reachable on each of its outbound links.</a:t>
            </a:r>
          </a:p>
          <a:p>
            <a:r>
              <a:rPr lang="en-US" i="1" dirty="0">
                <a:solidFill>
                  <a:schemeClr val="accent6"/>
                </a:solidFill>
              </a:rPr>
              <a:t>Packet forwarding</a:t>
            </a:r>
            <a:r>
              <a:rPr lang="en-US" i="1" dirty="0"/>
              <a:t>, </a:t>
            </a:r>
            <a:r>
              <a:rPr lang="en-US" dirty="0"/>
              <a:t>to direct packets according to the decisions made above.</a:t>
            </a:r>
          </a:p>
        </p:txBody>
      </p:sp>
      <p:grpSp>
        <p:nvGrpSpPr>
          <p:cNvPr id="673" name="Group 672"/>
          <p:cNvGrpSpPr/>
          <p:nvPr/>
        </p:nvGrpSpPr>
        <p:grpSpPr>
          <a:xfrm>
            <a:off x="6952407" y="154983"/>
            <a:ext cx="4950291" cy="6293308"/>
            <a:chOff x="5202238" y="1590675"/>
            <a:chExt cx="3540125" cy="4500563"/>
          </a:xfrm>
        </p:grpSpPr>
        <p:sp>
          <p:nvSpPr>
            <p:cNvPr id="172" name="Freeform 637"/>
            <p:cNvSpPr>
              <a:spLocks/>
            </p:cNvSpPr>
            <p:nvPr/>
          </p:nvSpPr>
          <p:spPr bwMode="auto">
            <a:xfrm>
              <a:off x="5202238" y="1712913"/>
              <a:ext cx="1736725" cy="1071562"/>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73" name="Group 638"/>
            <p:cNvGrpSpPr>
              <a:grpSpLocks/>
            </p:cNvGrpSpPr>
            <p:nvPr/>
          </p:nvGrpSpPr>
          <p:grpSpPr bwMode="auto">
            <a:xfrm>
              <a:off x="5370513" y="3048000"/>
              <a:ext cx="1458912" cy="933450"/>
              <a:chOff x="2889" y="1631"/>
              <a:chExt cx="980" cy="743"/>
            </a:xfrm>
          </p:grpSpPr>
          <p:sp>
            <p:nvSpPr>
              <p:cNvPr id="174" name="Rectangle 639"/>
              <p:cNvSpPr>
                <a:spLocks noChangeArrowheads="1"/>
              </p:cNvSpPr>
              <p:nvPr/>
            </p:nvSpPr>
            <p:spPr bwMode="auto">
              <a:xfrm>
                <a:off x="3046" y="1841"/>
                <a:ext cx="663" cy="53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175" name="AutoShape 640"/>
              <p:cNvSpPr>
                <a:spLocks noChangeArrowheads="1"/>
              </p:cNvSpPr>
              <p:nvPr/>
            </p:nvSpPr>
            <p:spPr bwMode="auto">
              <a:xfrm>
                <a:off x="2889" y="1631"/>
                <a:ext cx="980" cy="253"/>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solidFill>
                    <a:srgbClr val="00CCFF"/>
                  </a:solidFill>
                  <a:latin typeface="Arial" charset="0"/>
                </a:endParaRPr>
              </a:p>
            </p:txBody>
          </p:sp>
        </p:grpSp>
        <p:sp>
          <p:nvSpPr>
            <p:cNvPr id="176" name="Freeform 641"/>
            <p:cNvSpPr>
              <a:spLocks/>
            </p:cNvSpPr>
            <p:nvPr/>
          </p:nvSpPr>
          <p:spPr bwMode="auto">
            <a:xfrm>
              <a:off x="5364163" y="4425950"/>
              <a:ext cx="3225800" cy="1665288"/>
            </a:xfrm>
            <a:custGeom>
              <a:avLst/>
              <a:gdLst>
                <a:gd name="T0" fmla="*/ 2147483646 w 2032"/>
                <a:gd name="T1" fmla="*/ 2147483646 h 1049"/>
                <a:gd name="T2" fmla="*/ 2147483646 w 2032"/>
                <a:gd name="T3" fmla="*/ 2147483646 h 1049"/>
                <a:gd name="T4" fmla="*/ 2147483646 w 2032"/>
                <a:gd name="T5" fmla="*/ 2147483646 h 1049"/>
                <a:gd name="T6" fmla="*/ 2147483646 w 2032"/>
                <a:gd name="T7" fmla="*/ 2147483646 h 1049"/>
                <a:gd name="T8" fmla="*/ 2147483646 w 2032"/>
                <a:gd name="T9" fmla="*/ 2147483646 h 1049"/>
                <a:gd name="T10" fmla="*/ 2147483646 w 2032"/>
                <a:gd name="T11" fmla="*/ 2147483646 h 1049"/>
                <a:gd name="T12" fmla="*/ 2147483646 w 2032"/>
                <a:gd name="T13" fmla="*/ 2147483646 h 1049"/>
                <a:gd name="T14" fmla="*/ 2147483646 w 2032"/>
                <a:gd name="T15" fmla="*/ 2147483646 h 1049"/>
                <a:gd name="T16" fmla="*/ 2147483646 w 2032"/>
                <a:gd name="T17" fmla="*/ 2147483646 h 1049"/>
                <a:gd name="T18" fmla="*/ 2147483646 w 2032"/>
                <a:gd name="T19" fmla="*/ 2147483646 h 1049"/>
                <a:gd name="T20" fmla="*/ 2147483646 w 2032"/>
                <a:gd name="T21" fmla="*/ 2147483646 h 1049"/>
                <a:gd name="T22" fmla="*/ 2147483646 w 2032"/>
                <a:gd name="T23" fmla="*/ 2147483646 h 1049"/>
                <a:gd name="T24" fmla="*/ 2147483646 w 2032"/>
                <a:gd name="T25" fmla="*/ 2147483646 h 1049"/>
                <a:gd name="T26" fmla="*/ 2147483646 w 2032"/>
                <a:gd name="T27" fmla="*/ 2147483646 h 1049"/>
                <a:gd name="T28" fmla="*/ 2147483646 w 2032"/>
                <a:gd name="T29" fmla="*/ 2147483646 h 1049"/>
                <a:gd name="T30" fmla="*/ 2147483646 w 2032"/>
                <a:gd name="T31" fmla="*/ 214748364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2"/>
                <a:gd name="T49" fmla="*/ 0 h 1049"/>
                <a:gd name="T50" fmla="*/ 2032 w 2032"/>
                <a:gd name="T51" fmla="*/ 1049 h 10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2" h="1049">
                  <a:moveTo>
                    <a:pt x="1044" y="26"/>
                  </a:moveTo>
                  <a:cubicBezTo>
                    <a:pt x="959" y="45"/>
                    <a:pt x="924" y="118"/>
                    <a:pt x="847" y="125"/>
                  </a:cubicBezTo>
                  <a:cubicBezTo>
                    <a:pt x="770" y="132"/>
                    <a:pt x="697" y="61"/>
                    <a:pt x="580" y="68"/>
                  </a:cubicBezTo>
                  <a:cubicBezTo>
                    <a:pt x="463" y="75"/>
                    <a:pt x="232" y="119"/>
                    <a:pt x="143" y="170"/>
                  </a:cubicBezTo>
                  <a:cubicBezTo>
                    <a:pt x="54" y="221"/>
                    <a:pt x="65" y="289"/>
                    <a:pt x="48" y="374"/>
                  </a:cubicBezTo>
                  <a:cubicBezTo>
                    <a:pt x="31" y="459"/>
                    <a:pt x="0" y="618"/>
                    <a:pt x="41" y="680"/>
                  </a:cubicBezTo>
                  <a:cubicBezTo>
                    <a:pt x="82" y="742"/>
                    <a:pt x="191" y="709"/>
                    <a:pt x="294" y="744"/>
                  </a:cubicBezTo>
                  <a:cubicBezTo>
                    <a:pt x="397" y="779"/>
                    <a:pt x="527" y="849"/>
                    <a:pt x="660" y="893"/>
                  </a:cubicBezTo>
                  <a:cubicBezTo>
                    <a:pt x="793" y="938"/>
                    <a:pt x="944" y="991"/>
                    <a:pt x="1088" y="1014"/>
                  </a:cubicBezTo>
                  <a:cubicBezTo>
                    <a:pt x="1232" y="1036"/>
                    <a:pt x="1401" y="1049"/>
                    <a:pt x="1525" y="1031"/>
                  </a:cubicBezTo>
                  <a:cubicBezTo>
                    <a:pt x="1649" y="1012"/>
                    <a:pt x="1749" y="960"/>
                    <a:pt x="1831" y="907"/>
                  </a:cubicBezTo>
                  <a:cubicBezTo>
                    <a:pt x="1913" y="855"/>
                    <a:pt x="1998" y="824"/>
                    <a:pt x="2015" y="714"/>
                  </a:cubicBezTo>
                  <a:cubicBezTo>
                    <a:pt x="2032" y="604"/>
                    <a:pt x="1990" y="350"/>
                    <a:pt x="1931" y="251"/>
                  </a:cubicBezTo>
                  <a:cubicBezTo>
                    <a:pt x="1872" y="151"/>
                    <a:pt x="1754" y="153"/>
                    <a:pt x="1658" y="114"/>
                  </a:cubicBezTo>
                  <a:cubicBezTo>
                    <a:pt x="1562" y="76"/>
                    <a:pt x="1457" y="30"/>
                    <a:pt x="1355" y="15"/>
                  </a:cubicBezTo>
                  <a:cubicBezTo>
                    <a:pt x="1253" y="0"/>
                    <a:pt x="1129" y="8"/>
                    <a:pt x="1044" y="26"/>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7" name="Line 642"/>
            <p:cNvSpPr>
              <a:spLocks noChangeShapeType="1"/>
            </p:cNvSpPr>
            <p:nvPr/>
          </p:nvSpPr>
          <p:spPr bwMode="auto">
            <a:xfrm rot="16200000">
              <a:off x="7845425" y="5162551"/>
              <a:ext cx="523875" cy="1397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8" name="Line 643"/>
            <p:cNvSpPr>
              <a:spLocks noChangeShapeType="1"/>
            </p:cNvSpPr>
            <p:nvPr/>
          </p:nvSpPr>
          <p:spPr bwMode="auto">
            <a:xfrm rot="5400000" flipV="1">
              <a:off x="7991475" y="5443538"/>
              <a:ext cx="3175" cy="8572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9" name="Line 644"/>
            <p:cNvSpPr>
              <a:spLocks noChangeShapeType="1"/>
            </p:cNvSpPr>
            <p:nvPr/>
          </p:nvSpPr>
          <p:spPr bwMode="auto">
            <a:xfrm rot="16200000">
              <a:off x="8177213" y="5119688"/>
              <a:ext cx="0" cy="1143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0" name="Line 646"/>
            <p:cNvSpPr>
              <a:spLocks noChangeShapeType="1"/>
            </p:cNvSpPr>
            <p:nvPr/>
          </p:nvSpPr>
          <p:spPr bwMode="auto">
            <a:xfrm>
              <a:off x="6100763" y="4776788"/>
              <a:ext cx="212725" cy="9842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1" name="Line 647"/>
            <p:cNvSpPr>
              <a:spLocks noChangeShapeType="1"/>
            </p:cNvSpPr>
            <p:nvPr/>
          </p:nvSpPr>
          <p:spPr bwMode="auto">
            <a:xfrm flipV="1">
              <a:off x="5842000" y="5040313"/>
              <a:ext cx="390525" cy="7302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2" name="Line 650"/>
            <p:cNvSpPr>
              <a:spLocks noChangeShapeType="1"/>
            </p:cNvSpPr>
            <p:nvPr/>
          </p:nvSpPr>
          <p:spPr bwMode="auto">
            <a:xfrm flipH="1">
              <a:off x="6267450" y="5087938"/>
              <a:ext cx="103188" cy="18415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3" name="Line 651"/>
            <p:cNvSpPr>
              <a:spLocks noChangeShapeType="1"/>
            </p:cNvSpPr>
            <p:nvPr/>
          </p:nvSpPr>
          <p:spPr bwMode="auto">
            <a:xfrm flipH="1" flipV="1">
              <a:off x="6548438" y="5100638"/>
              <a:ext cx="114300" cy="17303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 name="Line 652"/>
            <p:cNvSpPr>
              <a:spLocks noChangeShapeType="1"/>
            </p:cNvSpPr>
            <p:nvPr/>
          </p:nvSpPr>
          <p:spPr bwMode="auto">
            <a:xfrm>
              <a:off x="6743700" y="5056188"/>
              <a:ext cx="503238" cy="26987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 name="Line 654"/>
            <p:cNvSpPr>
              <a:spLocks noChangeShapeType="1"/>
            </p:cNvSpPr>
            <p:nvPr/>
          </p:nvSpPr>
          <p:spPr bwMode="auto">
            <a:xfrm>
              <a:off x="6046788" y="3582988"/>
              <a:ext cx="234950" cy="7461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6" name="Line 655"/>
            <p:cNvSpPr>
              <a:spLocks noChangeShapeType="1"/>
            </p:cNvSpPr>
            <p:nvPr/>
          </p:nvSpPr>
          <p:spPr bwMode="auto">
            <a:xfrm flipV="1">
              <a:off x="5891213" y="3736975"/>
              <a:ext cx="168275" cy="3175"/>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87" name="Group 656"/>
            <p:cNvGrpSpPr>
              <a:grpSpLocks/>
            </p:cNvGrpSpPr>
            <p:nvPr/>
          </p:nvGrpSpPr>
          <p:grpSpPr bwMode="auto">
            <a:xfrm>
              <a:off x="5611813" y="3503613"/>
              <a:ext cx="506412" cy="352425"/>
              <a:chOff x="2967" y="478"/>
              <a:chExt cx="788" cy="625"/>
            </a:xfrm>
          </p:grpSpPr>
          <p:pic>
            <p:nvPicPr>
              <p:cNvPr id="188" name="Picture 657" descr="access_point_stylized_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2" y="559"/>
                <a:ext cx="576"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9" name="Picture 658" descr="antenna_radiation_styliz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 y="478"/>
                <a:ext cx="788"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0" name="Freeform 659"/>
            <p:cNvSpPr>
              <a:spLocks/>
            </p:cNvSpPr>
            <p:nvPr/>
          </p:nvSpPr>
          <p:spPr bwMode="auto">
            <a:xfrm>
              <a:off x="7015163" y="3530600"/>
              <a:ext cx="1314450" cy="674688"/>
            </a:xfrm>
            <a:custGeom>
              <a:avLst/>
              <a:gdLst>
                <a:gd name="T0" fmla="*/ 2147483646 w 828"/>
                <a:gd name="T1" fmla="*/ 2147483646 h 425"/>
                <a:gd name="T2" fmla="*/ 2147483646 w 828"/>
                <a:gd name="T3" fmla="*/ 2147483646 h 425"/>
                <a:gd name="T4" fmla="*/ 2147483646 w 828"/>
                <a:gd name="T5" fmla="*/ 2147483646 h 425"/>
                <a:gd name="T6" fmla="*/ 2147483646 w 828"/>
                <a:gd name="T7" fmla="*/ 2147483646 h 425"/>
                <a:gd name="T8" fmla="*/ 2147483646 w 828"/>
                <a:gd name="T9" fmla="*/ 2147483646 h 425"/>
                <a:gd name="T10" fmla="*/ 2147483646 w 828"/>
                <a:gd name="T11" fmla="*/ 2147483646 h 425"/>
                <a:gd name="T12" fmla="*/ 2147483646 w 828"/>
                <a:gd name="T13" fmla="*/ 2147483646 h 425"/>
                <a:gd name="T14" fmla="*/ 2147483646 w 828"/>
                <a:gd name="T15" fmla="*/ 2147483646 h 425"/>
                <a:gd name="T16" fmla="*/ 2147483646 w 828"/>
                <a:gd name="T17" fmla="*/ 2147483646 h 425"/>
                <a:gd name="T18" fmla="*/ 2147483646 w 828"/>
                <a:gd name="T19" fmla="*/ 2147483646 h 425"/>
                <a:gd name="T20" fmla="*/ 2147483646 w 828"/>
                <a:gd name="T21" fmla="*/ 2147483646 h 425"/>
                <a:gd name="T22" fmla="*/ 2147483646 w 828"/>
                <a:gd name="T23" fmla="*/ 2147483646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8"/>
                <a:gd name="T37" fmla="*/ 0 h 425"/>
                <a:gd name="T38" fmla="*/ 828 w 828"/>
                <a:gd name="T39" fmla="*/ 425 h 4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8" h="425">
                  <a:moveTo>
                    <a:pt x="382" y="30"/>
                  </a:moveTo>
                  <a:cubicBezTo>
                    <a:pt x="350" y="29"/>
                    <a:pt x="413" y="30"/>
                    <a:pt x="370" y="30"/>
                  </a:cubicBezTo>
                  <a:cubicBezTo>
                    <a:pt x="327" y="30"/>
                    <a:pt x="187" y="16"/>
                    <a:pt x="126" y="32"/>
                  </a:cubicBezTo>
                  <a:cubicBezTo>
                    <a:pt x="65" y="48"/>
                    <a:pt x="12" y="86"/>
                    <a:pt x="6" y="126"/>
                  </a:cubicBezTo>
                  <a:cubicBezTo>
                    <a:pt x="0" y="166"/>
                    <a:pt x="44" y="231"/>
                    <a:pt x="92" y="274"/>
                  </a:cubicBezTo>
                  <a:cubicBezTo>
                    <a:pt x="140" y="317"/>
                    <a:pt x="217" y="360"/>
                    <a:pt x="292" y="384"/>
                  </a:cubicBezTo>
                  <a:cubicBezTo>
                    <a:pt x="367" y="408"/>
                    <a:pt x="472" y="425"/>
                    <a:pt x="540" y="416"/>
                  </a:cubicBezTo>
                  <a:cubicBezTo>
                    <a:pt x="608" y="407"/>
                    <a:pt x="659" y="371"/>
                    <a:pt x="698" y="330"/>
                  </a:cubicBezTo>
                  <a:cubicBezTo>
                    <a:pt x="737" y="289"/>
                    <a:pt x="760" y="221"/>
                    <a:pt x="776" y="170"/>
                  </a:cubicBezTo>
                  <a:cubicBezTo>
                    <a:pt x="792" y="119"/>
                    <a:pt x="828" y="44"/>
                    <a:pt x="792" y="22"/>
                  </a:cubicBezTo>
                  <a:cubicBezTo>
                    <a:pt x="756" y="0"/>
                    <a:pt x="630" y="37"/>
                    <a:pt x="560" y="38"/>
                  </a:cubicBezTo>
                  <a:cubicBezTo>
                    <a:pt x="490" y="39"/>
                    <a:pt x="414" y="31"/>
                    <a:pt x="382" y="30"/>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1" name="Freeform 660"/>
            <p:cNvSpPr>
              <a:spLocks/>
            </p:cNvSpPr>
            <p:nvPr/>
          </p:nvSpPr>
          <p:spPr bwMode="auto">
            <a:xfrm>
              <a:off x="7011988" y="2005013"/>
              <a:ext cx="1730375" cy="1125537"/>
            </a:xfrm>
            <a:custGeom>
              <a:avLst/>
              <a:gdLst>
                <a:gd name="T0" fmla="*/ 2147483646 w 765"/>
                <a:gd name="T1" fmla="*/ 2147483646 h 459"/>
                <a:gd name="T2" fmla="*/ 2147483646 w 765"/>
                <a:gd name="T3" fmla="*/ 2147483646 h 459"/>
                <a:gd name="T4" fmla="*/ 2147483646 w 765"/>
                <a:gd name="T5" fmla="*/ 2147483646 h 459"/>
                <a:gd name="T6" fmla="*/ 2147483646 w 765"/>
                <a:gd name="T7" fmla="*/ 2147483646 h 459"/>
                <a:gd name="T8" fmla="*/ 2147483646 w 765"/>
                <a:gd name="T9" fmla="*/ 2147483646 h 459"/>
                <a:gd name="T10" fmla="*/ 2147483646 w 765"/>
                <a:gd name="T11" fmla="*/ 2147483646 h 459"/>
                <a:gd name="T12" fmla="*/ 2147483646 w 765"/>
                <a:gd name="T13" fmla="*/ 2147483646 h 459"/>
                <a:gd name="T14" fmla="*/ 2147483646 w 765"/>
                <a:gd name="T15" fmla="*/ 2147483646 h 459"/>
                <a:gd name="T16" fmla="*/ 2147483646 w 765"/>
                <a:gd name="T17" fmla="*/ 2147483646 h 459"/>
                <a:gd name="T18" fmla="*/ 2147483646 w 765"/>
                <a:gd name="T19" fmla="*/ 2147483646 h 459"/>
                <a:gd name="T20" fmla="*/ 2147483646 w 765"/>
                <a:gd name="T21" fmla="*/ 2147483646 h 459"/>
                <a:gd name="T22" fmla="*/ 2147483646 w 765"/>
                <a:gd name="T23" fmla="*/ 2147483646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5"/>
                <a:gd name="T37" fmla="*/ 0 h 459"/>
                <a:gd name="T38" fmla="*/ 765 w 765"/>
                <a:gd name="T39" fmla="*/ 459 h 4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5" h="459">
                  <a:moveTo>
                    <a:pt x="424" y="10"/>
                  </a:moveTo>
                  <a:cubicBezTo>
                    <a:pt x="362" y="16"/>
                    <a:pt x="343" y="55"/>
                    <a:pt x="288" y="70"/>
                  </a:cubicBezTo>
                  <a:cubicBezTo>
                    <a:pt x="233" y="85"/>
                    <a:pt x="142" y="56"/>
                    <a:pt x="96" y="100"/>
                  </a:cubicBezTo>
                  <a:cubicBezTo>
                    <a:pt x="50" y="144"/>
                    <a:pt x="0" y="279"/>
                    <a:pt x="14" y="336"/>
                  </a:cubicBezTo>
                  <a:cubicBezTo>
                    <a:pt x="28" y="393"/>
                    <a:pt x="125" y="429"/>
                    <a:pt x="180" y="444"/>
                  </a:cubicBezTo>
                  <a:cubicBezTo>
                    <a:pt x="235" y="459"/>
                    <a:pt x="279" y="426"/>
                    <a:pt x="346" y="426"/>
                  </a:cubicBezTo>
                  <a:cubicBezTo>
                    <a:pt x="413" y="426"/>
                    <a:pt x="525" y="443"/>
                    <a:pt x="584" y="444"/>
                  </a:cubicBezTo>
                  <a:cubicBezTo>
                    <a:pt x="643" y="445"/>
                    <a:pt x="670" y="446"/>
                    <a:pt x="698" y="434"/>
                  </a:cubicBezTo>
                  <a:cubicBezTo>
                    <a:pt x="726" y="422"/>
                    <a:pt x="743" y="418"/>
                    <a:pt x="752" y="372"/>
                  </a:cubicBezTo>
                  <a:cubicBezTo>
                    <a:pt x="761" y="326"/>
                    <a:pt x="765" y="214"/>
                    <a:pt x="750" y="158"/>
                  </a:cubicBezTo>
                  <a:cubicBezTo>
                    <a:pt x="735" y="102"/>
                    <a:pt x="716" y="58"/>
                    <a:pt x="662" y="34"/>
                  </a:cubicBezTo>
                  <a:cubicBezTo>
                    <a:pt x="608" y="10"/>
                    <a:pt x="505" y="0"/>
                    <a:pt x="424" y="10"/>
                  </a:cubicBez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2" name="Line 661"/>
            <p:cNvSpPr>
              <a:spLocks noChangeShapeType="1"/>
            </p:cNvSpPr>
            <p:nvPr/>
          </p:nvSpPr>
          <p:spPr bwMode="auto">
            <a:xfrm>
              <a:off x="7396163" y="3816350"/>
              <a:ext cx="163512" cy="1206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3" name="Line 662"/>
            <p:cNvSpPr>
              <a:spLocks noChangeShapeType="1"/>
            </p:cNvSpPr>
            <p:nvPr/>
          </p:nvSpPr>
          <p:spPr bwMode="auto">
            <a:xfrm>
              <a:off x="7493000" y="3736975"/>
              <a:ext cx="2794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 name="Line 663"/>
            <p:cNvSpPr>
              <a:spLocks noChangeShapeType="1"/>
            </p:cNvSpPr>
            <p:nvPr/>
          </p:nvSpPr>
          <p:spPr bwMode="auto">
            <a:xfrm flipV="1">
              <a:off x="7729538" y="3822700"/>
              <a:ext cx="134937" cy="10477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 name="Line 664"/>
            <p:cNvSpPr>
              <a:spLocks noChangeShapeType="1"/>
            </p:cNvSpPr>
            <p:nvPr/>
          </p:nvSpPr>
          <p:spPr bwMode="auto">
            <a:xfrm>
              <a:off x="6723063" y="2590800"/>
              <a:ext cx="509587" cy="317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 name="Line 665"/>
            <p:cNvSpPr>
              <a:spLocks noChangeShapeType="1"/>
            </p:cNvSpPr>
            <p:nvPr/>
          </p:nvSpPr>
          <p:spPr bwMode="auto">
            <a:xfrm>
              <a:off x="7358063" y="4700588"/>
              <a:ext cx="390525" cy="18415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 name="Line 666"/>
            <p:cNvSpPr>
              <a:spLocks noChangeShapeType="1"/>
            </p:cNvSpPr>
            <p:nvPr/>
          </p:nvSpPr>
          <p:spPr bwMode="auto">
            <a:xfrm flipV="1">
              <a:off x="6737350" y="4687888"/>
              <a:ext cx="322263" cy="19843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 name="Line 667"/>
            <p:cNvSpPr>
              <a:spLocks noChangeShapeType="1"/>
            </p:cNvSpPr>
            <p:nvPr/>
          </p:nvSpPr>
          <p:spPr bwMode="auto">
            <a:xfrm flipV="1">
              <a:off x="6780213" y="4979988"/>
              <a:ext cx="97155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9" name="Line 668"/>
            <p:cNvSpPr>
              <a:spLocks noChangeShapeType="1"/>
            </p:cNvSpPr>
            <p:nvPr/>
          </p:nvSpPr>
          <p:spPr bwMode="auto">
            <a:xfrm flipV="1">
              <a:off x="7577138" y="2495550"/>
              <a:ext cx="123825" cy="87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Line 669"/>
            <p:cNvSpPr>
              <a:spLocks noChangeShapeType="1"/>
            </p:cNvSpPr>
            <p:nvPr/>
          </p:nvSpPr>
          <p:spPr bwMode="auto">
            <a:xfrm>
              <a:off x="7405688" y="2668588"/>
              <a:ext cx="0" cy="825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1" name="Line 670"/>
            <p:cNvSpPr>
              <a:spLocks noChangeShapeType="1"/>
            </p:cNvSpPr>
            <p:nvPr/>
          </p:nvSpPr>
          <p:spPr bwMode="auto">
            <a:xfrm flipV="1">
              <a:off x="7580313" y="2562225"/>
              <a:ext cx="263525" cy="28892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2" name="Line 671"/>
            <p:cNvSpPr>
              <a:spLocks noChangeShapeType="1"/>
            </p:cNvSpPr>
            <p:nvPr/>
          </p:nvSpPr>
          <p:spPr bwMode="auto">
            <a:xfrm>
              <a:off x="7942263" y="2563813"/>
              <a:ext cx="0" cy="1968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3" name="Line 672"/>
            <p:cNvSpPr>
              <a:spLocks noChangeShapeType="1"/>
            </p:cNvSpPr>
            <p:nvPr/>
          </p:nvSpPr>
          <p:spPr bwMode="auto">
            <a:xfrm>
              <a:off x="7596188" y="2870200"/>
              <a:ext cx="188912"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 name="Line 673"/>
            <p:cNvSpPr>
              <a:spLocks noChangeShapeType="1"/>
            </p:cNvSpPr>
            <p:nvPr/>
          </p:nvSpPr>
          <p:spPr bwMode="auto">
            <a:xfrm>
              <a:off x="8150225" y="2860675"/>
              <a:ext cx="1778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 name="Line 674"/>
            <p:cNvSpPr>
              <a:spLocks noChangeShapeType="1"/>
            </p:cNvSpPr>
            <p:nvPr/>
          </p:nvSpPr>
          <p:spPr bwMode="auto">
            <a:xfrm flipH="1">
              <a:off x="7299325" y="2936875"/>
              <a:ext cx="98425" cy="7048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 name="Line 675"/>
            <p:cNvSpPr>
              <a:spLocks noChangeShapeType="1"/>
            </p:cNvSpPr>
            <p:nvPr/>
          </p:nvSpPr>
          <p:spPr bwMode="auto">
            <a:xfrm flipH="1">
              <a:off x="7888288" y="2936875"/>
              <a:ext cx="111125" cy="72707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 name="Line 676"/>
            <p:cNvSpPr>
              <a:spLocks noChangeShapeType="1"/>
            </p:cNvSpPr>
            <p:nvPr/>
          </p:nvSpPr>
          <p:spPr bwMode="auto">
            <a:xfrm flipV="1">
              <a:off x="7272338" y="4078288"/>
              <a:ext cx="227012" cy="4365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8" name="Line 677"/>
            <p:cNvSpPr>
              <a:spLocks noChangeShapeType="1"/>
            </p:cNvSpPr>
            <p:nvPr/>
          </p:nvSpPr>
          <p:spPr bwMode="auto">
            <a:xfrm>
              <a:off x="8345488" y="2859088"/>
              <a:ext cx="177800" cy="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09" name="Group 678"/>
            <p:cNvGrpSpPr>
              <a:grpSpLocks/>
            </p:cNvGrpSpPr>
            <p:nvPr/>
          </p:nvGrpSpPr>
          <p:grpSpPr bwMode="auto">
            <a:xfrm>
              <a:off x="6053138" y="1846263"/>
              <a:ext cx="468312" cy="620712"/>
              <a:chOff x="1653" y="3023"/>
              <a:chExt cx="622" cy="911"/>
            </a:xfrm>
          </p:grpSpPr>
          <p:sp>
            <p:nvSpPr>
              <p:cNvPr id="210" name="Line 270"/>
              <p:cNvSpPr>
                <a:spLocks noChangeShapeType="1"/>
              </p:cNvSpPr>
              <p:nvPr/>
            </p:nvSpPr>
            <p:spPr bwMode="auto">
              <a:xfrm flipH="1">
                <a:off x="1766" y="3287"/>
                <a:ext cx="188" cy="586"/>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1" name="Line 271"/>
              <p:cNvSpPr>
                <a:spLocks noChangeShapeType="1"/>
              </p:cNvSpPr>
              <p:nvPr/>
            </p:nvSpPr>
            <p:spPr bwMode="auto">
              <a:xfrm>
                <a:off x="1954" y="3287"/>
                <a:ext cx="188" cy="58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2" name="Line 272"/>
              <p:cNvSpPr>
                <a:spLocks noChangeShapeType="1"/>
              </p:cNvSpPr>
              <p:nvPr/>
            </p:nvSpPr>
            <p:spPr bwMode="auto">
              <a:xfrm>
                <a:off x="1766"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3" name="Line 273"/>
              <p:cNvSpPr>
                <a:spLocks noChangeShapeType="1"/>
              </p:cNvSpPr>
              <p:nvPr/>
            </p:nvSpPr>
            <p:spPr bwMode="auto">
              <a:xfrm flipH="1">
                <a:off x="1954" y="3870"/>
                <a:ext cx="188" cy="6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4" name="Line 274"/>
              <p:cNvSpPr>
                <a:spLocks noChangeShapeType="1"/>
              </p:cNvSpPr>
              <p:nvPr/>
            </p:nvSpPr>
            <p:spPr bwMode="auto">
              <a:xfrm>
                <a:off x="1954" y="3300"/>
                <a:ext cx="0" cy="63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5" name="Line 275"/>
              <p:cNvSpPr>
                <a:spLocks noChangeShapeType="1"/>
              </p:cNvSpPr>
              <p:nvPr/>
            </p:nvSpPr>
            <p:spPr bwMode="auto">
              <a:xfrm flipV="1">
                <a:off x="1766" y="3810"/>
                <a:ext cx="188" cy="63"/>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6" name="Line 276"/>
              <p:cNvSpPr>
                <a:spLocks noChangeShapeType="1"/>
              </p:cNvSpPr>
              <p:nvPr/>
            </p:nvSpPr>
            <p:spPr bwMode="auto">
              <a:xfrm flipH="1" flipV="1">
                <a:off x="1954" y="3810"/>
                <a:ext cx="188" cy="60"/>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7" name="Line 277"/>
              <p:cNvSpPr>
                <a:spLocks noChangeShapeType="1"/>
              </p:cNvSpPr>
              <p:nvPr/>
            </p:nvSpPr>
            <p:spPr bwMode="auto">
              <a:xfrm>
                <a:off x="1846" y="3618"/>
                <a:ext cx="108"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8" name="Line 278"/>
              <p:cNvSpPr>
                <a:spLocks noChangeShapeType="1"/>
              </p:cNvSpPr>
              <p:nvPr/>
            </p:nvSpPr>
            <p:spPr bwMode="auto">
              <a:xfrm flipV="1">
                <a:off x="1954" y="3618"/>
                <a:ext cx="114" cy="4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9" name="Line 279"/>
              <p:cNvSpPr>
                <a:spLocks noChangeShapeType="1"/>
              </p:cNvSpPr>
              <p:nvPr/>
            </p:nvSpPr>
            <p:spPr bwMode="auto">
              <a:xfrm>
                <a:off x="1810" y="3704"/>
                <a:ext cx="139" cy="65"/>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20" name="Line 280"/>
              <p:cNvSpPr>
                <a:spLocks noChangeShapeType="1"/>
              </p:cNvSpPr>
              <p:nvPr/>
            </p:nvSpPr>
            <p:spPr bwMode="auto">
              <a:xfrm flipV="1">
                <a:off x="1954" y="3717"/>
                <a:ext cx="140" cy="57"/>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21" name="Line 281"/>
              <p:cNvSpPr>
                <a:spLocks noChangeShapeType="1"/>
              </p:cNvSpPr>
              <p:nvPr/>
            </p:nvSpPr>
            <p:spPr bwMode="auto">
              <a:xfrm flipV="1">
                <a:off x="1954" y="3530"/>
                <a:ext cx="72" cy="24"/>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22" name="Line 282"/>
              <p:cNvSpPr>
                <a:spLocks noChangeShapeType="1"/>
              </p:cNvSpPr>
              <p:nvPr/>
            </p:nvSpPr>
            <p:spPr bwMode="auto">
              <a:xfrm flipV="1">
                <a:off x="1954" y="3409"/>
                <a:ext cx="45" cy="18"/>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23" name="Line 283"/>
              <p:cNvSpPr>
                <a:spLocks noChangeShapeType="1"/>
              </p:cNvSpPr>
              <p:nvPr/>
            </p:nvSpPr>
            <p:spPr bwMode="auto">
              <a:xfrm>
                <a:off x="1873" y="3522"/>
                <a:ext cx="87" cy="32"/>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24" name="Line 284"/>
              <p:cNvSpPr>
                <a:spLocks noChangeShapeType="1"/>
              </p:cNvSpPr>
              <p:nvPr/>
            </p:nvSpPr>
            <p:spPr bwMode="auto">
              <a:xfrm>
                <a:off x="1912" y="3404"/>
                <a:ext cx="50" cy="31"/>
              </a:xfrm>
              <a:prstGeom prst="line">
                <a:avLst/>
              </a:prstGeom>
              <a:noFill/>
              <a:ln w="19050">
                <a:solidFill>
                  <a:srgbClr val="80808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25" name="Oval 694"/>
              <p:cNvSpPr>
                <a:spLocks noChangeArrowheads="1"/>
              </p:cNvSpPr>
              <p:nvPr/>
            </p:nvSpPr>
            <p:spPr bwMode="auto">
              <a:xfrm>
                <a:off x="1921" y="3233"/>
                <a:ext cx="63" cy="68"/>
              </a:xfrm>
              <a:prstGeom prst="ellipse">
                <a:avLst/>
              </a:prstGeom>
              <a:solidFill>
                <a:srgbClr val="808080"/>
              </a:solidFill>
              <a:ln w="9525">
                <a:solidFill>
                  <a:srgbClr val="80808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pic>
            <p:nvPicPr>
              <p:cNvPr id="226" name="Picture 695" descr="cell_tower_radiation_gr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3" y="3023"/>
                <a:ext cx="622"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7" name="Group 696"/>
            <p:cNvGrpSpPr>
              <a:grpSpLocks/>
            </p:cNvGrpSpPr>
            <p:nvPr/>
          </p:nvGrpSpPr>
          <p:grpSpPr bwMode="auto">
            <a:xfrm>
              <a:off x="6289675" y="2406650"/>
              <a:ext cx="454025" cy="254000"/>
              <a:chOff x="3843" y="1516"/>
              <a:chExt cx="286" cy="160"/>
            </a:xfrm>
          </p:grpSpPr>
          <p:sp>
            <p:nvSpPr>
              <p:cNvPr id="228" name="Line 697"/>
              <p:cNvSpPr>
                <a:spLocks noChangeShapeType="1"/>
              </p:cNvSpPr>
              <p:nvPr/>
            </p:nvSpPr>
            <p:spPr bwMode="auto">
              <a:xfrm>
                <a:off x="3843" y="1516"/>
                <a:ext cx="96" cy="60"/>
              </a:xfrm>
              <a:prstGeom prst="line">
                <a:avLst/>
              </a:prstGeom>
              <a:noFill/>
              <a:ln w="9525">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 name="Oval 407"/>
              <p:cNvSpPr>
                <a:spLocks noChangeArrowheads="1"/>
              </p:cNvSpPr>
              <p:nvPr/>
            </p:nvSpPr>
            <p:spPr bwMode="auto">
              <a:xfrm>
                <a:off x="3884" y="1616"/>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30" name="Rectangle 410"/>
              <p:cNvSpPr>
                <a:spLocks noChangeArrowheads="1"/>
              </p:cNvSpPr>
              <p:nvPr/>
            </p:nvSpPr>
            <p:spPr bwMode="auto">
              <a:xfrm>
                <a:off x="3884" y="1610"/>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31" name="Oval 411"/>
              <p:cNvSpPr>
                <a:spLocks noChangeArrowheads="1"/>
              </p:cNvSpPr>
              <p:nvPr/>
            </p:nvSpPr>
            <p:spPr bwMode="auto">
              <a:xfrm>
                <a:off x="3883" y="1569"/>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32" name="Group 701"/>
              <p:cNvGrpSpPr>
                <a:grpSpLocks/>
              </p:cNvGrpSpPr>
              <p:nvPr/>
            </p:nvGrpSpPr>
            <p:grpSpPr bwMode="auto">
              <a:xfrm>
                <a:off x="3932" y="1587"/>
                <a:ext cx="138" cy="33"/>
                <a:chOff x="2468" y="1332"/>
                <a:chExt cx="310" cy="60"/>
              </a:xfrm>
            </p:grpSpPr>
            <p:sp>
              <p:nvSpPr>
                <p:cNvPr id="235" name="Freeform 70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236" name="Freeform 70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33" name="Line 704"/>
              <p:cNvSpPr>
                <a:spLocks noChangeShapeType="1"/>
              </p:cNvSpPr>
              <p:nvPr/>
            </p:nvSpPr>
            <p:spPr bwMode="auto">
              <a:xfrm>
                <a:off x="3884" y="1602"/>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 name="Line 705"/>
              <p:cNvSpPr>
                <a:spLocks noChangeShapeType="1"/>
              </p:cNvSpPr>
              <p:nvPr/>
            </p:nvSpPr>
            <p:spPr bwMode="auto">
              <a:xfrm>
                <a:off x="4127" y="1604"/>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37" name="Group 706"/>
            <p:cNvGrpSpPr>
              <a:grpSpLocks/>
            </p:cNvGrpSpPr>
            <p:nvPr/>
          </p:nvGrpSpPr>
          <p:grpSpPr bwMode="auto">
            <a:xfrm>
              <a:off x="7202488" y="2493963"/>
              <a:ext cx="390525" cy="174625"/>
              <a:chOff x="4334" y="1470"/>
              <a:chExt cx="246" cy="107"/>
            </a:xfrm>
          </p:grpSpPr>
          <p:sp>
            <p:nvSpPr>
              <p:cNvPr id="238"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39"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40"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41" name="Group 710"/>
              <p:cNvGrpSpPr>
                <a:grpSpLocks/>
              </p:cNvGrpSpPr>
              <p:nvPr/>
            </p:nvGrpSpPr>
            <p:grpSpPr bwMode="auto">
              <a:xfrm>
                <a:off x="4383" y="1488"/>
                <a:ext cx="138" cy="33"/>
                <a:chOff x="2468" y="1332"/>
                <a:chExt cx="310" cy="60"/>
              </a:xfrm>
            </p:grpSpPr>
            <p:sp>
              <p:nvSpPr>
                <p:cNvPr id="244" name="Freeform 711"/>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245" name="Freeform 712"/>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42" name="Line 713"/>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3" name="Line 714"/>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6" name="Group 715"/>
            <p:cNvGrpSpPr>
              <a:grpSpLocks/>
            </p:cNvGrpSpPr>
            <p:nvPr/>
          </p:nvGrpSpPr>
          <p:grpSpPr bwMode="auto">
            <a:xfrm>
              <a:off x="7213600" y="2757488"/>
              <a:ext cx="390525" cy="174625"/>
              <a:chOff x="4334" y="1470"/>
              <a:chExt cx="246" cy="107"/>
            </a:xfrm>
          </p:grpSpPr>
          <p:sp>
            <p:nvSpPr>
              <p:cNvPr id="24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4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4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0" name="Group 719"/>
              <p:cNvGrpSpPr>
                <a:grpSpLocks/>
              </p:cNvGrpSpPr>
              <p:nvPr/>
            </p:nvGrpSpPr>
            <p:grpSpPr bwMode="auto">
              <a:xfrm>
                <a:off x="4383" y="1488"/>
                <a:ext cx="138" cy="33"/>
                <a:chOff x="2468" y="1332"/>
                <a:chExt cx="310" cy="60"/>
              </a:xfrm>
            </p:grpSpPr>
            <p:sp>
              <p:nvSpPr>
                <p:cNvPr id="253" name="Freeform 72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254" name="Freeform 72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51" name="Line 722"/>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2" name="Line 723"/>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5" name="Group 724"/>
            <p:cNvGrpSpPr>
              <a:grpSpLocks/>
            </p:cNvGrpSpPr>
            <p:nvPr/>
          </p:nvGrpSpPr>
          <p:grpSpPr bwMode="auto">
            <a:xfrm>
              <a:off x="7762875" y="2759075"/>
              <a:ext cx="390525" cy="174625"/>
              <a:chOff x="4334" y="1470"/>
              <a:chExt cx="246" cy="107"/>
            </a:xfrm>
          </p:grpSpPr>
          <p:sp>
            <p:nvSpPr>
              <p:cNvPr id="256"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57"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58"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59" name="Group 728"/>
              <p:cNvGrpSpPr>
                <a:grpSpLocks/>
              </p:cNvGrpSpPr>
              <p:nvPr/>
            </p:nvGrpSpPr>
            <p:grpSpPr bwMode="auto">
              <a:xfrm>
                <a:off x="4383" y="1488"/>
                <a:ext cx="138" cy="33"/>
                <a:chOff x="2468" y="1332"/>
                <a:chExt cx="310" cy="60"/>
              </a:xfrm>
            </p:grpSpPr>
            <p:sp>
              <p:nvSpPr>
                <p:cNvPr id="262" name="Freeform 729"/>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263" name="Freeform 730"/>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60" name="Line 731"/>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1" name="Line 732"/>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64" name="Group 733"/>
            <p:cNvGrpSpPr>
              <a:grpSpLocks/>
            </p:cNvGrpSpPr>
            <p:nvPr/>
          </p:nvGrpSpPr>
          <p:grpSpPr bwMode="auto">
            <a:xfrm>
              <a:off x="7689850" y="2393950"/>
              <a:ext cx="390525" cy="174625"/>
              <a:chOff x="4334" y="1470"/>
              <a:chExt cx="246" cy="107"/>
            </a:xfrm>
          </p:grpSpPr>
          <p:sp>
            <p:nvSpPr>
              <p:cNvPr id="26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6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6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68" name="Group 737"/>
              <p:cNvGrpSpPr>
                <a:grpSpLocks/>
              </p:cNvGrpSpPr>
              <p:nvPr/>
            </p:nvGrpSpPr>
            <p:grpSpPr bwMode="auto">
              <a:xfrm>
                <a:off x="4383" y="1488"/>
                <a:ext cx="138" cy="33"/>
                <a:chOff x="2468" y="1332"/>
                <a:chExt cx="310" cy="60"/>
              </a:xfrm>
            </p:grpSpPr>
            <p:sp>
              <p:nvSpPr>
                <p:cNvPr id="271" name="Freeform 7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272" name="Freeform 7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69" name="Line 740"/>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0" name="Line 741"/>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73" name="Group 742"/>
            <p:cNvGrpSpPr>
              <a:grpSpLocks/>
            </p:cNvGrpSpPr>
            <p:nvPr/>
          </p:nvGrpSpPr>
          <p:grpSpPr bwMode="auto">
            <a:xfrm>
              <a:off x="7737475" y="3644900"/>
              <a:ext cx="492125" cy="206375"/>
              <a:chOff x="4334" y="1470"/>
              <a:chExt cx="246" cy="107"/>
            </a:xfrm>
          </p:grpSpPr>
          <p:sp>
            <p:nvSpPr>
              <p:cNvPr id="274"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75"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76"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77" name="Group 746"/>
              <p:cNvGrpSpPr>
                <a:grpSpLocks/>
              </p:cNvGrpSpPr>
              <p:nvPr/>
            </p:nvGrpSpPr>
            <p:grpSpPr bwMode="auto">
              <a:xfrm>
                <a:off x="4383" y="1488"/>
                <a:ext cx="138" cy="33"/>
                <a:chOff x="2468" y="1332"/>
                <a:chExt cx="310" cy="60"/>
              </a:xfrm>
            </p:grpSpPr>
            <p:sp>
              <p:nvSpPr>
                <p:cNvPr id="280" name="Freeform 74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281" name="Freeform 74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78" name="Line 749"/>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9" name="Line 750"/>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82" name="Line 751"/>
            <p:cNvSpPr>
              <a:spLocks noChangeShapeType="1"/>
            </p:cNvSpPr>
            <p:nvPr/>
          </p:nvSpPr>
          <p:spPr bwMode="auto">
            <a:xfrm>
              <a:off x="6427788" y="3743325"/>
              <a:ext cx="67945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83" name="Group 752"/>
            <p:cNvGrpSpPr>
              <a:grpSpLocks/>
            </p:cNvGrpSpPr>
            <p:nvPr/>
          </p:nvGrpSpPr>
          <p:grpSpPr bwMode="auto">
            <a:xfrm>
              <a:off x="7086600" y="3632200"/>
              <a:ext cx="492125" cy="206375"/>
              <a:chOff x="4334" y="1470"/>
              <a:chExt cx="246" cy="107"/>
            </a:xfrm>
          </p:grpSpPr>
          <p:sp>
            <p:nvSpPr>
              <p:cNvPr id="284"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85"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86"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87" name="Group 756"/>
              <p:cNvGrpSpPr>
                <a:grpSpLocks/>
              </p:cNvGrpSpPr>
              <p:nvPr/>
            </p:nvGrpSpPr>
            <p:grpSpPr bwMode="auto">
              <a:xfrm>
                <a:off x="4383" y="1488"/>
                <a:ext cx="138" cy="33"/>
                <a:chOff x="2468" y="1332"/>
                <a:chExt cx="310" cy="60"/>
              </a:xfrm>
            </p:grpSpPr>
            <p:sp>
              <p:nvSpPr>
                <p:cNvPr id="290" name="Freeform 757"/>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291" name="Freeform 758"/>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88" name="Line 759"/>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 name="Line 760"/>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92" name="Group 761"/>
            <p:cNvGrpSpPr>
              <a:grpSpLocks/>
            </p:cNvGrpSpPr>
            <p:nvPr/>
          </p:nvGrpSpPr>
          <p:grpSpPr bwMode="auto">
            <a:xfrm>
              <a:off x="7591425" y="4806950"/>
              <a:ext cx="622300" cy="244475"/>
              <a:chOff x="4334" y="1470"/>
              <a:chExt cx="246" cy="107"/>
            </a:xfrm>
          </p:grpSpPr>
          <p:sp>
            <p:nvSpPr>
              <p:cNvPr id="29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29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29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296" name="Group 765"/>
              <p:cNvGrpSpPr>
                <a:grpSpLocks/>
              </p:cNvGrpSpPr>
              <p:nvPr/>
            </p:nvGrpSpPr>
            <p:grpSpPr bwMode="auto">
              <a:xfrm>
                <a:off x="4383" y="1488"/>
                <a:ext cx="138" cy="33"/>
                <a:chOff x="2468" y="1332"/>
                <a:chExt cx="310" cy="60"/>
              </a:xfrm>
            </p:grpSpPr>
            <p:sp>
              <p:nvSpPr>
                <p:cNvPr id="299" name="Freeform 76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00" name="Freeform 76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297" name="Line 768"/>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 name="Line 769"/>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01" name="Group 770"/>
            <p:cNvGrpSpPr>
              <a:grpSpLocks/>
            </p:cNvGrpSpPr>
            <p:nvPr/>
          </p:nvGrpSpPr>
          <p:grpSpPr bwMode="auto">
            <a:xfrm>
              <a:off x="6965950" y="4508500"/>
              <a:ext cx="622300" cy="244475"/>
              <a:chOff x="4334" y="1470"/>
              <a:chExt cx="246" cy="107"/>
            </a:xfrm>
          </p:grpSpPr>
          <p:sp>
            <p:nvSpPr>
              <p:cNvPr id="302"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303"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304"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305" name="Group 774"/>
              <p:cNvGrpSpPr>
                <a:grpSpLocks/>
              </p:cNvGrpSpPr>
              <p:nvPr/>
            </p:nvGrpSpPr>
            <p:grpSpPr bwMode="auto">
              <a:xfrm>
                <a:off x="4383" y="1488"/>
                <a:ext cx="138" cy="33"/>
                <a:chOff x="2468" y="1332"/>
                <a:chExt cx="310" cy="60"/>
              </a:xfrm>
            </p:grpSpPr>
            <p:sp>
              <p:nvSpPr>
                <p:cNvPr id="308" name="Freeform 77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09" name="Freeform 77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06" name="Line 777"/>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 name="Line 778"/>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10" name="Group 779"/>
            <p:cNvGrpSpPr>
              <a:grpSpLocks/>
            </p:cNvGrpSpPr>
            <p:nvPr/>
          </p:nvGrpSpPr>
          <p:grpSpPr bwMode="auto">
            <a:xfrm>
              <a:off x="6242050" y="4851400"/>
              <a:ext cx="622300" cy="244475"/>
              <a:chOff x="4334" y="1470"/>
              <a:chExt cx="246" cy="107"/>
            </a:xfrm>
          </p:grpSpPr>
          <p:sp>
            <p:nvSpPr>
              <p:cNvPr id="31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31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31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314" name="Group 783"/>
              <p:cNvGrpSpPr>
                <a:grpSpLocks/>
              </p:cNvGrpSpPr>
              <p:nvPr/>
            </p:nvGrpSpPr>
            <p:grpSpPr bwMode="auto">
              <a:xfrm>
                <a:off x="4383" y="1488"/>
                <a:ext cx="138" cy="33"/>
                <a:chOff x="2468" y="1332"/>
                <a:chExt cx="310" cy="60"/>
              </a:xfrm>
            </p:grpSpPr>
            <p:sp>
              <p:nvSpPr>
                <p:cNvPr id="317" name="Freeform 78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18" name="Freeform 78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15" name="Line 786"/>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6" name="Line 787"/>
              <p:cNvSpPr>
                <a:spLocks noChangeShapeType="1"/>
              </p:cNvSpPr>
              <p:nvPr/>
            </p:nvSpPr>
            <p:spPr bwMode="auto">
              <a:xfrm>
                <a:off x="4578" y="1505"/>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19" name="Group 788"/>
            <p:cNvGrpSpPr>
              <a:grpSpLocks/>
            </p:cNvGrpSpPr>
            <p:nvPr/>
          </p:nvGrpSpPr>
          <p:grpSpPr bwMode="auto">
            <a:xfrm>
              <a:off x="6051550" y="3644900"/>
              <a:ext cx="390525" cy="171450"/>
              <a:chOff x="4334" y="1470"/>
              <a:chExt cx="246" cy="107"/>
            </a:xfrm>
          </p:grpSpPr>
          <p:sp>
            <p:nvSpPr>
              <p:cNvPr id="320"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321"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322"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323" name="Group 792"/>
              <p:cNvGrpSpPr>
                <a:grpSpLocks/>
              </p:cNvGrpSpPr>
              <p:nvPr/>
            </p:nvGrpSpPr>
            <p:grpSpPr bwMode="auto">
              <a:xfrm>
                <a:off x="4383" y="1488"/>
                <a:ext cx="138" cy="33"/>
                <a:chOff x="2468" y="1332"/>
                <a:chExt cx="310" cy="60"/>
              </a:xfrm>
            </p:grpSpPr>
            <p:sp>
              <p:nvSpPr>
                <p:cNvPr id="326" name="Freeform 79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327" name="Freeform 79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324" name="Line 795"/>
              <p:cNvSpPr>
                <a:spLocks noChangeShapeType="1"/>
              </p:cNvSpPr>
              <p:nvPr/>
            </p:nvSpPr>
            <p:spPr bwMode="auto">
              <a:xfrm>
                <a:off x="4335" y="1503"/>
                <a:ext cx="0" cy="5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5" name="Line 796"/>
              <p:cNvSpPr>
                <a:spLocks noChangeShapeType="1"/>
              </p:cNvSpPr>
              <p:nvPr/>
            </p:nvSpPr>
            <p:spPr bwMode="auto">
              <a:xfrm>
                <a:off x="4578" y="1505"/>
                <a:ext cx="0" cy="49"/>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28" name="Group 797"/>
            <p:cNvGrpSpPr>
              <a:grpSpLocks/>
            </p:cNvGrpSpPr>
            <p:nvPr/>
          </p:nvGrpSpPr>
          <p:grpSpPr bwMode="auto">
            <a:xfrm>
              <a:off x="7161213" y="5005388"/>
              <a:ext cx="446087" cy="422275"/>
              <a:chOff x="5072" y="3611"/>
              <a:chExt cx="459" cy="380"/>
            </a:xfrm>
          </p:grpSpPr>
          <p:grpSp>
            <p:nvGrpSpPr>
              <p:cNvPr id="329" name="Group 798"/>
              <p:cNvGrpSpPr>
                <a:grpSpLocks/>
              </p:cNvGrpSpPr>
              <p:nvPr/>
            </p:nvGrpSpPr>
            <p:grpSpPr bwMode="auto">
              <a:xfrm>
                <a:off x="5144" y="3611"/>
                <a:ext cx="387" cy="99"/>
                <a:chOff x="5030" y="2639"/>
                <a:chExt cx="387" cy="99"/>
              </a:xfrm>
            </p:grpSpPr>
            <p:sp>
              <p:nvSpPr>
                <p:cNvPr id="331" name="Freeform 799"/>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 name="Freeform 800"/>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 name="Freeform 801"/>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 name="Freeform 802"/>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 name="Freeform 803"/>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6" name="Freeform 804"/>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7" name="Freeform 805"/>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38" name="Freeform 806"/>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39" name="Freeform 807"/>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40" name="Freeform 808"/>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41" name="Freeform 809"/>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42" name="Freeform 810"/>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30" name="Picture 811" descr="access_point_stylized_gray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43" name="Group 812"/>
            <p:cNvGrpSpPr>
              <a:grpSpLocks/>
            </p:cNvGrpSpPr>
            <p:nvPr/>
          </p:nvGrpSpPr>
          <p:grpSpPr bwMode="auto">
            <a:xfrm>
              <a:off x="5638800" y="3509963"/>
              <a:ext cx="398463" cy="358775"/>
              <a:chOff x="5072" y="3611"/>
              <a:chExt cx="459" cy="380"/>
            </a:xfrm>
          </p:grpSpPr>
          <p:grpSp>
            <p:nvGrpSpPr>
              <p:cNvPr id="344" name="Group 813"/>
              <p:cNvGrpSpPr>
                <a:grpSpLocks/>
              </p:cNvGrpSpPr>
              <p:nvPr/>
            </p:nvGrpSpPr>
            <p:grpSpPr bwMode="auto">
              <a:xfrm>
                <a:off x="5144" y="3611"/>
                <a:ext cx="387" cy="99"/>
                <a:chOff x="5030" y="2639"/>
                <a:chExt cx="387" cy="99"/>
              </a:xfrm>
            </p:grpSpPr>
            <p:sp>
              <p:nvSpPr>
                <p:cNvPr id="346" name="Freeform 814"/>
                <p:cNvSpPr>
                  <a:spLocks/>
                </p:cNvSpPr>
                <p:nvPr/>
              </p:nvSpPr>
              <p:spPr bwMode="auto">
                <a:xfrm>
                  <a:off x="5134" y="2657"/>
                  <a:ext cx="69" cy="55"/>
                </a:xfrm>
                <a:custGeom>
                  <a:avLst/>
                  <a:gdLst>
                    <a:gd name="T0" fmla="*/ 0 w 199"/>
                    <a:gd name="T1" fmla="*/ 0 h 232"/>
                    <a:gd name="T2" fmla="*/ 0 w 199"/>
                    <a:gd name="T3" fmla="*/ 0 h 232"/>
                    <a:gd name="T4" fmla="*/ 0 w 199"/>
                    <a:gd name="T5" fmla="*/ 0 h 232"/>
                    <a:gd name="T6" fmla="*/ 0 w 199"/>
                    <a:gd name="T7" fmla="*/ 0 h 232"/>
                    <a:gd name="T8" fmla="*/ 0 w 199"/>
                    <a:gd name="T9" fmla="*/ 0 h 232"/>
                    <a:gd name="T10" fmla="*/ 0 w 199"/>
                    <a:gd name="T11" fmla="*/ 0 h 232"/>
                    <a:gd name="T12" fmla="*/ 0 w 199"/>
                    <a:gd name="T13" fmla="*/ 0 h 232"/>
                    <a:gd name="T14" fmla="*/ 0 w 199"/>
                    <a:gd name="T15" fmla="*/ 0 h 232"/>
                    <a:gd name="T16" fmla="*/ 0 w 199"/>
                    <a:gd name="T17" fmla="*/ 0 h 232"/>
                    <a:gd name="T18" fmla="*/ 0 w 199"/>
                    <a:gd name="T19" fmla="*/ 0 h 232"/>
                    <a:gd name="T20" fmla="*/ 0 w 199"/>
                    <a:gd name="T21" fmla="*/ 0 h 232"/>
                    <a:gd name="T22" fmla="*/ 0 w 199"/>
                    <a:gd name="T23" fmla="*/ 0 h 232"/>
                    <a:gd name="T24" fmla="*/ 0 w 199"/>
                    <a:gd name="T25" fmla="*/ 0 h 232"/>
                    <a:gd name="T26" fmla="*/ 0 w 199"/>
                    <a:gd name="T27" fmla="*/ 0 h 232"/>
                    <a:gd name="T28" fmla="*/ 0 w 199"/>
                    <a:gd name="T29" fmla="*/ 0 h 232"/>
                    <a:gd name="T30" fmla="*/ 0 w 199"/>
                    <a:gd name="T31" fmla="*/ 0 h 232"/>
                    <a:gd name="T32" fmla="*/ 0 w 199"/>
                    <a:gd name="T33" fmla="*/ 0 h 232"/>
                    <a:gd name="T34" fmla="*/ 0 w 199"/>
                    <a:gd name="T35" fmla="*/ 0 h 232"/>
                    <a:gd name="T36" fmla="*/ 0 w 199"/>
                    <a:gd name="T37" fmla="*/ 0 h 232"/>
                    <a:gd name="T38" fmla="*/ 0 w 199"/>
                    <a:gd name="T39" fmla="*/ 0 h 232"/>
                    <a:gd name="T40" fmla="*/ 0 w 199"/>
                    <a:gd name="T41" fmla="*/ 0 h 232"/>
                    <a:gd name="T42" fmla="*/ 0 w 199"/>
                    <a:gd name="T43" fmla="*/ 0 h 232"/>
                    <a:gd name="T44" fmla="*/ 0 w 199"/>
                    <a:gd name="T45" fmla="*/ 0 h 232"/>
                    <a:gd name="T46" fmla="*/ 0 w 199"/>
                    <a:gd name="T47" fmla="*/ 0 h 232"/>
                    <a:gd name="T48" fmla="*/ 0 w 199"/>
                    <a:gd name="T49" fmla="*/ 0 h 232"/>
                    <a:gd name="T50" fmla="*/ 0 w 199"/>
                    <a:gd name="T51" fmla="*/ 0 h 232"/>
                    <a:gd name="T52" fmla="*/ 0 w 199"/>
                    <a:gd name="T53" fmla="*/ 0 h 232"/>
                    <a:gd name="T54" fmla="*/ 0 w 199"/>
                    <a:gd name="T55" fmla="*/ 0 h 232"/>
                    <a:gd name="T56" fmla="*/ 0 w 199"/>
                    <a:gd name="T57" fmla="*/ 0 h 232"/>
                    <a:gd name="T58" fmla="*/ 0 w 199"/>
                    <a:gd name="T59" fmla="*/ 0 h 232"/>
                    <a:gd name="T60" fmla="*/ 0 w 199"/>
                    <a:gd name="T61" fmla="*/ 0 h 232"/>
                    <a:gd name="T62" fmla="*/ 0 w 199"/>
                    <a:gd name="T63" fmla="*/ 0 h 232"/>
                    <a:gd name="T64" fmla="*/ 0 w 199"/>
                    <a:gd name="T65" fmla="*/ 0 h 232"/>
                    <a:gd name="T66" fmla="*/ 0 w 199"/>
                    <a:gd name="T67" fmla="*/ 0 h 232"/>
                    <a:gd name="T68" fmla="*/ 0 w 199"/>
                    <a:gd name="T69" fmla="*/ 0 h 232"/>
                    <a:gd name="T70" fmla="*/ 0 w 199"/>
                    <a:gd name="T71" fmla="*/ 0 h 232"/>
                    <a:gd name="T72" fmla="*/ 0 w 199"/>
                    <a:gd name="T73" fmla="*/ 0 h 232"/>
                    <a:gd name="T74" fmla="*/ 0 w 199"/>
                    <a:gd name="T75" fmla="*/ 0 h 232"/>
                    <a:gd name="T76" fmla="*/ 0 w 199"/>
                    <a:gd name="T77" fmla="*/ 0 h 232"/>
                    <a:gd name="T78" fmla="*/ 0 w 199"/>
                    <a:gd name="T79" fmla="*/ 0 h 232"/>
                    <a:gd name="T80" fmla="*/ 0 w 199"/>
                    <a:gd name="T81" fmla="*/ 0 h 232"/>
                    <a:gd name="T82" fmla="*/ 0 w 199"/>
                    <a:gd name="T83" fmla="*/ 0 h 232"/>
                    <a:gd name="T84" fmla="*/ 0 w 199"/>
                    <a:gd name="T85" fmla="*/ 0 h 232"/>
                    <a:gd name="T86" fmla="*/ 0 w 199"/>
                    <a:gd name="T87" fmla="*/ 0 h 232"/>
                    <a:gd name="T88" fmla="*/ 0 w 199"/>
                    <a:gd name="T89" fmla="*/ 0 h 232"/>
                    <a:gd name="T90" fmla="*/ 0 w 199"/>
                    <a:gd name="T91" fmla="*/ 0 h 232"/>
                    <a:gd name="T92" fmla="*/ 0 w 199"/>
                    <a:gd name="T93" fmla="*/ 0 h 232"/>
                    <a:gd name="T94" fmla="*/ 0 w 199"/>
                    <a:gd name="T95" fmla="*/ 0 h 232"/>
                    <a:gd name="T96" fmla="*/ 0 w 199"/>
                    <a:gd name="T97" fmla="*/ 0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
                    <a:gd name="T148" fmla="*/ 0 h 232"/>
                    <a:gd name="T149" fmla="*/ 199 w 199"/>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 h="232">
                      <a:moveTo>
                        <a:pt x="70" y="29"/>
                      </a:moveTo>
                      <a:lnTo>
                        <a:pt x="55" y="39"/>
                      </a:lnTo>
                      <a:lnTo>
                        <a:pt x="42" y="50"/>
                      </a:lnTo>
                      <a:lnTo>
                        <a:pt x="30" y="63"/>
                      </a:lnTo>
                      <a:lnTo>
                        <a:pt x="20" y="77"/>
                      </a:lnTo>
                      <a:lnTo>
                        <a:pt x="12" y="91"/>
                      </a:lnTo>
                      <a:lnTo>
                        <a:pt x="6" y="108"/>
                      </a:lnTo>
                      <a:lnTo>
                        <a:pt x="2" y="125"/>
                      </a:lnTo>
                      <a:lnTo>
                        <a:pt x="0" y="142"/>
                      </a:lnTo>
                      <a:lnTo>
                        <a:pt x="2" y="166"/>
                      </a:lnTo>
                      <a:lnTo>
                        <a:pt x="12" y="186"/>
                      </a:lnTo>
                      <a:lnTo>
                        <a:pt x="26" y="203"/>
                      </a:lnTo>
                      <a:lnTo>
                        <a:pt x="45" y="216"/>
                      </a:lnTo>
                      <a:lnTo>
                        <a:pt x="66" y="226"/>
                      </a:lnTo>
                      <a:lnTo>
                        <a:pt x="88" y="230"/>
                      </a:lnTo>
                      <a:lnTo>
                        <a:pt x="111" y="232"/>
                      </a:lnTo>
                      <a:lnTo>
                        <a:pt x="134" y="228"/>
                      </a:lnTo>
                      <a:lnTo>
                        <a:pt x="138" y="228"/>
                      </a:lnTo>
                      <a:lnTo>
                        <a:pt x="143" y="226"/>
                      </a:lnTo>
                      <a:lnTo>
                        <a:pt x="147" y="222"/>
                      </a:lnTo>
                      <a:lnTo>
                        <a:pt x="148" y="218"/>
                      </a:lnTo>
                      <a:lnTo>
                        <a:pt x="145" y="212"/>
                      </a:lnTo>
                      <a:lnTo>
                        <a:pt x="141" y="207"/>
                      </a:lnTo>
                      <a:lnTo>
                        <a:pt x="135" y="203"/>
                      </a:lnTo>
                      <a:lnTo>
                        <a:pt x="129" y="201"/>
                      </a:lnTo>
                      <a:lnTo>
                        <a:pt x="117" y="197"/>
                      </a:lnTo>
                      <a:lnTo>
                        <a:pt x="105" y="195"/>
                      </a:lnTo>
                      <a:lnTo>
                        <a:pt x="94" y="193"/>
                      </a:lnTo>
                      <a:lnTo>
                        <a:pt x="83" y="190"/>
                      </a:lnTo>
                      <a:lnTo>
                        <a:pt x="73" y="187"/>
                      </a:lnTo>
                      <a:lnTo>
                        <a:pt x="62" y="182"/>
                      </a:lnTo>
                      <a:lnTo>
                        <a:pt x="53" y="176"/>
                      </a:lnTo>
                      <a:lnTo>
                        <a:pt x="43" y="167"/>
                      </a:lnTo>
                      <a:lnTo>
                        <a:pt x="40" y="128"/>
                      </a:lnTo>
                      <a:lnTo>
                        <a:pt x="49" y="96"/>
                      </a:lnTo>
                      <a:lnTo>
                        <a:pt x="68" y="71"/>
                      </a:lnTo>
                      <a:lnTo>
                        <a:pt x="94" y="50"/>
                      </a:lnTo>
                      <a:lnTo>
                        <a:pt x="122" y="34"/>
                      </a:lnTo>
                      <a:lnTo>
                        <a:pt x="151" y="21"/>
                      </a:lnTo>
                      <a:lnTo>
                        <a:pt x="178" y="12"/>
                      </a:lnTo>
                      <a:lnTo>
                        <a:pt x="199" y="4"/>
                      </a:lnTo>
                      <a:lnTo>
                        <a:pt x="186" y="1"/>
                      </a:lnTo>
                      <a:lnTo>
                        <a:pt x="172" y="0"/>
                      </a:lnTo>
                      <a:lnTo>
                        <a:pt x="156" y="2"/>
                      </a:lnTo>
                      <a:lnTo>
                        <a:pt x="138" y="4"/>
                      </a:lnTo>
                      <a:lnTo>
                        <a:pt x="121" y="10"/>
                      </a:lnTo>
                      <a:lnTo>
                        <a:pt x="103" y="16"/>
                      </a:lnTo>
                      <a:lnTo>
                        <a:pt x="86" y="23"/>
                      </a:lnTo>
                      <a:lnTo>
                        <a:pt x="70" y="2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 name="Freeform 815"/>
                <p:cNvSpPr>
                  <a:spLocks/>
                </p:cNvSpPr>
                <p:nvPr/>
              </p:nvSpPr>
              <p:spPr bwMode="auto">
                <a:xfrm>
                  <a:off x="5252" y="2656"/>
                  <a:ext cx="47" cy="42"/>
                </a:xfrm>
                <a:custGeom>
                  <a:avLst/>
                  <a:gdLst>
                    <a:gd name="T0" fmla="*/ 0 w 128"/>
                    <a:gd name="T1" fmla="*/ 0 h 180"/>
                    <a:gd name="T2" fmla="*/ 0 w 128"/>
                    <a:gd name="T3" fmla="*/ 0 h 180"/>
                    <a:gd name="T4" fmla="*/ 0 w 128"/>
                    <a:gd name="T5" fmla="*/ 0 h 180"/>
                    <a:gd name="T6" fmla="*/ 0 w 128"/>
                    <a:gd name="T7" fmla="*/ 0 h 180"/>
                    <a:gd name="T8" fmla="*/ 0 w 128"/>
                    <a:gd name="T9" fmla="*/ 0 h 180"/>
                    <a:gd name="T10" fmla="*/ 0 w 128"/>
                    <a:gd name="T11" fmla="*/ 0 h 180"/>
                    <a:gd name="T12" fmla="*/ 0 w 128"/>
                    <a:gd name="T13" fmla="*/ 0 h 180"/>
                    <a:gd name="T14" fmla="*/ 0 w 128"/>
                    <a:gd name="T15" fmla="*/ 0 h 180"/>
                    <a:gd name="T16" fmla="*/ 0 w 128"/>
                    <a:gd name="T17" fmla="*/ 0 h 180"/>
                    <a:gd name="T18" fmla="*/ 0 w 128"/>
                    <a:gd name="T19" fmla="*/ 0 h 180"/>
                    <a:gd name="T20" fmla="*/ 0 w 128"/>
                    <a:gd name="T21" fmla="*/ 0 h 180"/>
                    <a:gd name="T22" fmla="*/ 0 w 128"/>
                    <a:gd name="T23" fmla="*/ 0 h 180"/>
                    <a:gd name="T24" fmla="*/ 0 w 128"/>
                    <a:gd name="T25" fmla="*/ 0 h 180"/>
                    <a:gd name="T26" fmla="*/ 0 w 128"/>
                    <a:gd name="T27" fmla="*/ 0 h 180"/>
                    <a:gd name="T28" fmla="*/ 0 w 128"/>
                    <a:gd name="T29" fmla="*/ 0 h 180"/>
                    <a:gd name="T30" fmla="*/ 0 w 128"/>
                    <a:gd name="T31" fmla="*/ 0 h 180"/>
                    <a:gd name="T32" fmla="*/ 0 w 128"/>
                    <a:gd name="T33" fmla="*/ 0 h 180"/>
                    <a:gd name="T34" fmla="*/ 0 w 128"/>
                    <a:gd name="T35" fmla="*/ 0 h 180"/>
                    <a:gd name="T36" fmla="*/ 0 w 128"/>
                    <a:gd name="T37" fmla="*/ 0 h 180"/>
                    <a:gd name="T38" fmla="*/ 0 w 128"/>
                    <a:gd name="T39" fmla="*/ 0 h 180"/>
                    <a:gd name="T40" fmla="*/ 0 w 128"/>
                    <a:gd name="T41" fmla="*/ 0 h 180"/>
                    <a:gd name="T42" fmla="*/ 0 w 128"/>
                    <a:gd name="T43" fmla="*/ 0 h 180"/>
                    <a:gd name="T44" fmla="*/ 0 w 128"/>
                    <a:gd name="T45" fmla="*/ 0 h 180"/>
                    <a:gd name="T46" fmla="*/ 0 w 128"/>
                    <a:gd name="T47" fmla="*/ 0 h 180"/>
                    <a:gd name="T48" fmla="*/ 0 w 128"/>
                    <a:gd name="T49" fmla="*/ 0 h 180"/>
                    <a:gd name="T50" fmla="*/ 0 w 128"/>
                    <a:gd name="T51" fmla="*/ 0 h 180"/>
                    <a:gd name="T52" fmla="*/ 0 w 128"/>
                    <a:gd name="T53" fmla="*/ 0 h 180"/>
                    <a:gd name="T54" fmla="*/ 0 w 128"/>
                    <a:gd name="T55" fmla="*/ 0 h 180"/>
                    <a:gd name="T56" fmla="*/ 0 w 128"/>
                    <a:gd name="T57" fmla="*/ 0 h 180"/>
                    <a:gd name="T58" fmla="*/ 0 w 128"/>
                    <a:gd name="T59" fmla="*/ 0 h 180"/>
                    <a:gd name="T60" fmla="*/ 0 w 128"/>
                    <a:gd name="T61" fmla="*/ 0 h 180"/>
                    <a:gd name="T62" fmla="*/ 0 w 128"/>
                    <a:gd name="T63" fmla="*/ 0 h 180"/>
                    <a:gd name="T64" fmla="*/ 0 w 128"/>
                    <a:gd name="T65" fmla="*/ 0 h 180"/>
                    <a:gd name="T66" fmla="*/ 0 w 128"/>
                    <a:gd name="T67" fmla="*/ 0 h 180"/>
                    <a:gd name="T68" fmla="*/ 0 w 128"/>
                    <a:gd name="T69" fmla="*/ 0 h 180"/>
                    <a:gd name="T70" fmla="*/ 0 w 128"/>
                    <a:gd name="T71" fmla="*/ 0 h 180"/>
                    <a:gd name="T72" fmla="*/ 0 w 128"/>
                    <a:gd name="T73" fmla="*/ 0 h 180"/>
                    <a:gd name="T74" fmla="*/ 0 w 128"/>
                    <a:gd name="T75" fmla="*/ 0 h 180"/>
                    <a:gd name="T76" fmla="*/ 0 w 128"/>
                    <a:gd name="T77" fmla="*/ 0 h 180"/>
                    <a:gd name="T78" fmla="*/ 0 w 128"/>
                    <a:gd name="T79" fmla="*/ 0 h 180"/>
                    <a:gd name="T80" fmla="*/ 0 w 128"/>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0"/>
                    <a:gd name="T125" fmla="*/ 128 w 128"/>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0">
                      <a:moveTo>
                        <a:pt x="108" y="59"/>
                      </a:moveTo>
                      <a:lnTo>
                        <a:pt x="113" y="77"/>
                      </a:lnTo>
                      <a:lnTo>
                        <a:pt x="111" y="94"/>
                      </a:lnTo>
                      <a:lnTo>
                        <a:pt x="103" y="108"/>
                      </a:lnTo>
                      <a:lnTo>
                        <a:pt x="91" y="121"/>
                      </a:lnTo>
                      <a:lnTo>
                        <a:pt x="77" y="132"/>
                      </a:lnTo>
                      <a:lnTo>
                        <a:pt x="61" y="144"/>
                      </a:lnTo>
                      <a:lnTo>
                        <a:pt x="45" y="154"/>
                      </a:lnTo>
                      <a:lnTo>
                        <a:pt x="30" y="164"/>
                      </a:lnTo>
                      <a:lnTo>
                        <a:pt x="28" y="168"/>
                      </a:lnTo>
                      <a:lnTo>
                        <a:pt x="27" y="170"/>
                      </a:lnTo>
                      <a:lnTo>
                        <a:pt x="27" y="174"/>
                      </a:lnTo>
                      <a:lnTo>
                        <a:pt x="28" y="177"/>
                      </a:lnTo>
                      <a:lnTo>
                        <a:pt x="32" y="179"/>
                      </a:lnTo>
                      <a:lnTo>
                        <a:pt x="35" y="180"/>
                      </a:lnTo>
                      <a:lnTo>
                        <a:pt x="37" y="180"/>
                      </a:lnTo>
                      <a:lnTo>
                        <a:pt x="41" y="179"/>
                      </a:lnTo>
                      <a:lnTo>
                        <a:pt x="60" y="169"/>
                      </a:lnTo>
                      <a:lnTo>
                        <a:pt x="77" y="158"/>
                      </a:lnTo>
                      <a:lnTo>
                        <a:pt x="94" y="145"/>
                      </a:lnTo>
                      <a:lnTo>
                        <a:pt x="109" y="130"/>
                      </a:lnTo>
                      <a:lnTo>
                        <a:pt x="120" y="114"/>
                      </a:lnTo>
                      <a:lnTo>
                        <a:pt x="127" y="95"/>
                      </a:lnTo>
                      <a:lnTo>
                        <a:pt x="128" y="76"/>
                      </a:lnTo>
                      <a:lnTo>
                        <a:pt x="123" y="55"/>
                      </a:lnTo>
                      <a:lnTo>
                        <a:pt x="113" y="39"/>
                      </a:lnTo>
                      <a:lnTo>
                        <a:pt x="97" y="25"/>
                      </a:lnTo>
                      <a:lnTo>
                        <a:pt x="79" y="15"/>
                      </a:lnTo>
                      <a:lnTo>
                        <a:pt x="57" y="7"/>
                      </a:lnTo>
                      <a:lnTo>
                        <a:pt x="36" y="2"/>
                      </a:lnTo>
                      <a:lnTo>
                        <a:pt x="19" y="0"/>
                      </a:lnTo>
                      <a:lnTo>
                        <a:pt x="6" y="0"/>
                      </a:lnTo>
                      <a:lnTo>
                        <a:pt x="0" y="4"/>
                      </a:lnTo>
                      <a:lnTo>
                        <a:pt x="14" y="9"/>
                      </a:lnTo>
                      <a:lnTo>
                        <a:pt x="29" y="14"/>
                      </a:lnTo>
                      <a:lnTo>
                        <a:pt x="46" y="19"/>
                      </a:lnTo>
                      <a:lnTo>
                        <a:pt x="61" y="23"/>
                      </a:lnTo>
                      <a:lnTo>
                        <a:pt x="76" y="29"/>
                      </a:lnTo>
                      <a:lnTo>
                        <a:pt x="89" y="37"/>
                      </a:lnTo>
                      <a:lnTo>
                        <a:pt x="100" y="46"/>
                      </a:lnTo>
                      <a:lnTo>
                        <a:pt x="108" y="5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 name="Freeform 816"/>
                <p:cNvSpPr>
                  <a:spLocks/>
                </p:cNvSpPr>
                <p:nvPr/>
              </p:nvSpPr>
              <p:spPr bwMode="auto">
                <a:xfrm>
                  <a:off x="5089" y="2646"/>
                  <a:ext cx="114" cy="88"/>
                </a:xfrm>
                <a:custGeom>
                  <a:avLst/>
                  <a:gdLst>
                    <a:gd name="T0" fmla="*/ 0 w 322"/>
                    <a:gd name="T1" fmla="*/ 0 h 378"/>
                    <a:gd name="T2" fmla="*/ 0 w 322"/>
                    <a:gd name="T3" fmla="*/ 0 h 378"/>
                    <a:gd name="T4" fmla="*/ 0 w 322"/>
                    <a:gd name="T5" fmla="*/ 0 h 378"/>
                    <a:gd name="T6" fmla="*/ 0 w 322"/>
                    <a:gd name="T7" fmla="*/ 0 h 378"/>
                    <a:gd name="T8" fmla="*/ 0 w 322"/>
                    <a:gd name="T9" fmla="*/ 0 h 378"/>
                    <a:gd name="T10" fmla="*/ 0 w 322"/>
                    <a:gd name="T11" fmla="*/ 0 h 378"/>
                    <a:gd name="T12" fmla="*/ 0 w 322"/>
                    <a:gd name="T13" fmla="*/ 0 h 378"/>
                    <a:gd name="T14" fmla="*/ 0 w 322"/>
                    <a:gd name="T15" fmla="*/ 0 h 378"/>
                    <a:gd name="T16" fmla="*/ 0 w 322"/>
                    <a:gd name="T17" fmla="*/ 0 h 378"/>
                    <a:gd name="T18" fmla="*/ 0 w 322"/>
                    <a:gd name="T19" fmla="*/ 0 h 378"/>
                    <a:gd name="T20" fmla="*/ 0 w 322"/>
                    <a:gd name="T21" fmla="*/ 0 h 378"/>
                    <a:gd name="T22" fmla="*/ 0 w 322"/>
                    <a:gd name="T23" fmla="*/ 0 h 378"/>
                    <a:gd name="T24" fmla="*/ 0 w 322"/>
                    <a:gd name="T25" fmla="*/ 0 h 378"/>
                    <a:gd name="T26" fmla="*/ 0 w 322"/>
                    <a:gd name="T27" fmla="*/ 0 h 378"/>
                    <a:gd name="T28" fmla="*/ 0 w 322"/>
                    <a:gd name="T29" fmla="*/ 0 h 378"/>
                    <a:gd name="T30" fmla="*/ 0 w 322"/>
                    <a:gd name="T31" fmla="*/ 0 h 378"/>
                    <a:gd name="T32" fmla="*/ 0 w 322"/>
                    <a:gd name="T33" fmla="*/ 0 h 378"/>
                    <a:gd name="T34" fmla="*/ 0 w 322"/>
                    <a:gd name="T35" fmla="*/ 0 h 378"/>
                    <a:gd name="T36" fmla="*/ 0 w 322"/>
                    <a:gd name="T37" fmla="*/ 0 h 378"/>
                    <a:gd name="T38" fmla="*/ 0 w 322"/>
                    <a:gd name="T39" fmla="*/ 0 h 378"/>
                    <a:gd name="T40" fmla="*/ 0 w 322"/>
                    <a:gd name="T41" fmla="*/ 0 h 378"/>
                    <a:gd name="T42" fmla="*/ 0 w 322"/>
                    <a:gd name="T43" fmla="*/ 0 h 378"/>
                    <a:gd name="T44" fmla="*/ 0 w 322"/>
                    <a:gd name="T45" fmla="*/ 0 h 378"/>
                    <a:gd name="T46" fmla="*/ 0 w 322"/>
                    <a:gd name="T47" fmla="*/ 0 h 378"/>
                    <a:gd name="T48" fmla="*/ 0 w 322"/>
                    <a:gd name="T49" fmla="*/ 0 h 378"/>
                    <a:gd name="T50" fmla="*/ 0 w 322"/>
                    <a:gd name="T51" fmla="*/ 0 h 378"/>
                    <a:gd name="T52" fmla="*/ 0 w 322"/>
                    <a:gd name="T53" fmla="*/ 0 h 378"/>
                    <a:gd name="T54" fmla="*/ 0 w 322"/>
                    <a:gd name="T55" fmla="*/ 0 h 378"/>
                    <a:gd name="T56" fmla="*/ 0 w 322"/>
                    <a:gd name="T57" fmla="*/ 0 h 378"/>
                    <a:gd name="T58" fmla="*/ 0 w 322"/>
                    <a:gd name="T59" fmla="*/ 0 h 378"/>
                    <a:gd name="T60" fmla="*/ 0 w 322"/>
                    <a:gd name="T61" fmla="*/ 0 h 378"/>
                    <a:gd name="T62" fmla="*/ 0 w 322"/>
                    <a:gd name="T63" fmla="*/ 0 h 378"/>
                    <a:gd name="T64" fmla="*/ 0 w 322"/>
                    <a:gd name="T65" fmla="*/ 0 h 378"/>
                    <a:gd name="T66" fmla="*/ 0 w 322"/>
                    <a:gd name="T67" fmla="*/ 0 h 378"/>
                    <a:gd name="T68" fmla="*/ 0 w 322"/>
                    <a:gd name="T69" fmla="*/ 0 h 378"/>
                    <a:gd name="T70" fmla="*/ 0 w 322"/>
                    <a:gd name="T71" fmla="*/ 0 h 378"/>
                    <a:gd name="T72" fmla="*/ 0 w 322"/>
                    <a:gd name="T73" fmla="*/ 0 h 378"/>
                    <a:gd name="T74" fmla="*/ 0 w 322"/>
                    <a:gd name="T75" fmla="*/ 0 h 378"/>
                    <a:gd name="T76" fmla="*/ 0 w 322"/>
                    <a:gd name="T77" fmla="*/ 0 h 378"/>
                    <a:gd name="T78" fmla="*/ 0 w 322"/>
                    <a:gd name="T79" fmla="*/ 0 h 378"/>
                    <a:gd name="T80" fmla="*/ 0 w 322"/>
                    <a:gd name="T81" fmla="*/ 0 h 378"/>
                    <a:gd name="T82" fmla="*/ 0 w 322"/>
                    <a:gd name="T83" fmla="*/ 0 h 378"/>
                    <a:gd name="T84" fmla="*/ 0 w 322"/>
                    <a:gd name="T85" fmla="*/ 0 h 378"/>
                    <a:gd name="T86" fmla="*/ 0 w 322"/>
                    <a:gd name="T87" fmla="*/ 0 h 3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2"/>
                    <a:gd name="T133" fmla="*/ 0 h 378"/>
                    <a:gd name="T134" fmla="*/ 322 w 322"/>
                    <a:gd name="T135" fmla="*/ 378 h 3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2" h="378">
                      <a:moveTo>
                        <a:pt x="125" y="49"/>
                      </a:moveTo>
                      <a:lnTo>
                        <a:pt x="100" y="70"/>
                      </a:lnTo>
                      <a:lnTo>
                        <a:pt x="76" y="90"/>
                      </a:lnTo>
                      <a:lnTo>
                        <a:pt x="53" y="115"/>
                      </a:lnTo>
                      <a:lnTo>
                        <a:pt x="34" y="140"/>
                      </a:lnTo>
                      <a:lnTo>
                        <a:pt x="17" y="166"/>
                      </a:lnTo>
                      <a:lnTo>
                        <a:pt x="5" y="195"/>
                      </a:lnTo>
                      <a:lnTo>
                        <a:pt x="0" y="226"/>
                      </a:lnTo>
                      <a:lnTo>
                        <a:pt x="1" y="258"/>
                      </a:lnTo>
                      <a:lnTo>
                        <a:pt x="3" y="266"/>
                      </a:lnTo>
                      <a:lnTo>
                        <a:pt x="5" y="275"/>
                      </a:lnTo>
                      <a:lnTo>
                        <a:pt x="9" y="282"/>
                      </a:lnTo>
                      <a:lnTo>
                        <a:pt x="14" y="290"/>
                      </a:lnTo>
                      <a:lnTo>
                        <a:pt x="19" y="297"/>
                      </a:lnTo>
                      <a:lnTo>
                        <a:pt x="26" y="304"/>
                      </a:lnTo>
                      <a:lnTo>
                        <a:pt x="32" y="310"/>
                      </a:lnTo>
                      <a:lnTo>
                        <a:pt x="41" y="314"/>
                      </a:lnTo>
                      <a:lnTo>
                        <a:pt x="56" y="324"/>
                      </a:lnTo>
                      <a:lnTo>
                        <a:pt x="71" y="332"/>
                      </a:lnTo>
                      <a:lnTo>
                        <a:pt x="86" y="338"/>
                      </a:lnTo>
                      <a:lnTo>
                        <a:pt x="103" y="344"/>
                      </a:lnTo>
                      <a:lnTo>
                        <a:pt x="119" y="350"/>
                      </a:lnTo>
                      <a:lnTo>
                        <a:pt x="136" y="355"/>
                      </a:lnTo>
                      <a:lnTo>
                        <a:pt x="152" y="359"/>
                      </a:lnTo>
                      <a:lnTo>
                        <a:pt x="168" y="363"/>
                      </a:lnTo>
                      <a:lnTo>
                        <a:pt x="186" y="366"/>
                      </a:lnTo>
                      <a:lnTo>
                        <a:pt x="202" y="368"/>
                      </a:lnTo>
                      <a:lnTo>
                        <a:pt x="220" y="371"/>
                      </a:lnTo>
                      <a:lnTo>
                        <a:pt x="238" y="373"/>
                      </a:lnTo>
                      <a:lnTo>
                        <a:pt x="254" y="374"/>
                      </a:lnTo>
                      <a:lnTo>
                        <a:pt x="272" y="375"/>
                      </a:lnTo>
                      <a:lnTo>
                        <a:pt x="289" y="376"/>
                      </a:lnTo>
                      <a:lnTo>
                        <a:pt x="306" y="378"/>
                      </a:lnTo>
                      <a:lnTo>
                        <a:pt x="311" y="378"/>
                      </a:lnTo>
                      <a:lnTo>
                        <a:pt x="316" y="375"/>
                      </a:lnTo>
                      <a:lnTo>
                        <a:pt x="320" y="371"/>
                      </a:lnTo>
                      <a:lnTo>
                        <a:pt x="322" y="366"/>
                      </a:lnTo>
                      <a:lnTo>
                        <a:pt x="322" y="360"/>
                      </a:lnTo>
                      <a:lnTo>
                        <a:pt x="320" y="356"/>
                      </a:lnTo>
                      <a:lnTo>
                        <a:pt x="315" y="352"/>
                      </a:lnTo>
                      <a:lnTo>
                        <a:pt x="309" y="350"/>
                      </a:lnTo>
                      <a:lnTo>
                        <a:pt x="294" y="347"/>
                      </a:lnTo>
                      <a:lnTo>
                        <a:pt x="279" y="344"/>
                      </a:lnTo>
                      <a:lnTo>
                        <a:pt x="263" y="341"/>
                      </a:lnTo>
                      <a:lnTo>
                        <a:pt x="247" y="338"/>
                      </a:lnTo>
                      <a:lnTo>
                        <a:pt x="232" y="336"/>
                      </a:lnTo>
                      <a:lnTo>
                        <a:pt x="216" y="334"/>
                      </a:lnTo>
                      <a:lnTo>
                        <a:pt x="200" y="332"/>
                      </a:lnTo>
                      <a:lnTo>
                        <a:pt x="185" y="328"/>
                      </a:lnTo>
                      <a:lnTo>
                        <a:pt x="170" y="326"/>
                      </a:lnTo>
                      <a:lnTo>
                        <a:pt x="154" y="322"/>
                      </a:lnTo>
                      <a:lnTo>
                        <a:pt x="139" y="318"/>
                      </a:lnTo>
                      <a:lnTo>
                        <a:pt x="124" y="314"/>
                      </a:lnTo>
                      <a:lnTo>
                        <a:pt x="110" y="309"/>
                      </a:lnTo>
                      <a:lnTo>
                        <a:pt x="94" y="303"/>
                      </a:lnTo>
                      <a:lnTo>
                        <a:pt x="80" y="297"/>
                      </a:lnTo>
                      <a:lnTo>
                        <a:pt x="66" y="289"/>
                      </a:lnTo>
                      <a:lnTo>
                        <a:pt x="55" y="281"/>
                      </a:lnTo>
                      <a:lnTo>
                        <a:pt x="45" y="271"/>
                      </a:lnTo>
                      <a:lnTo>
                        <a:pt x="38" y="259"/>
                      </a:lnTo>
                      <a:lnTo>
                        <a:pt x="35" y="245"/>
                      </a:lnTo>
                      <a:lnTo>
                        <a:pt x="34" y="232"/>
                      </a:lnTo>
                      <a:lnTo>
                        <a:pt x="35" y="216"/>
                      </a:lnTo>
                      <a:lnTo>
                        <a:pt x="38" y="200"/>
                      </a:lnTo>
                      <a:lnTo>
                        <a:pt x="43" y="187"/>
                      </a:lnTo>
                      <a:lnTo>
                        <a:pt x="51" y="170"/>
                      </a:lnTo>
                      <a:lnTo>
                        <a:pt x="60" y="152"/>
                      </a:lnTo>
                      <a:lnTo>
                        <a:pt x="71" y="137"/>
                      </a:lnTo>
                      <a:lnTo>
                        <a:pt x="83" y="124"/>
                      </a:lnTo>
                      <a:lnTo>
                        <a:pt x="94" y="110"/>
                      </a:lnTo>
                      <a:lnTo>
                        <a:pt x="107" y="96"/>
                      </a:lnTo>
                      <a:lnTo>
                        <a:pt x="123" y="82"/>
                      </a:lnTo>
                      <a:lnTo>
                        <a:pt x="138" y="69"/>
                      </a:lnTo>
                      <a:lnTo>
                        <a:pt x="153" y="57"/>
                      </a:lnTo>
                      <a:lnTo>
                        <a:pt x="173" y="47"/>
                      </a:lnTo>
                      <a:lnTo>
                        <a:pt x="195" y="38"/>
                      </a:lnTo>
                      <a:lnTo>
                        <a:pt x="218" y="28"/>
                      </a:lnTo>
                      <a:lnTo>
                        <a:pt x="238" y="20"/>
                      </a:lnTo>
                      <a:lnTo>
                        <a:pt x="254" y="13"/>
                      </a:lnTo>
                      <a:lnTo>
                        <a:pt x="264" y="7"/>
                      </a:lnTo>
                      <a:lnTo>
                        <a:pt x="268" y="2"/>
                      </a:lnTo>
                      <a:lnTo>
                        <a:pt x="256" y="0"/>
                      </a:lnTo>
                      <a:lnTo>
                        <a:pt x="240" y="1"/>
                      </a:lnTo>
                      <a:lnTo>
                        <a:pt x="221" y="4"/>
                      </a:lnTo>
                      <a:lnTo>
                        <a:pt x="201" y="10"/>
                      </a:lnTo>
                      <a:lnTo>
                        <a:pt x="180" y="18"/>
                      </a:lnTo>
                      <a:lnTo>
                        <a:pt x="160" y="27"/>
                      </a:lnTo>
                      <a:lnTo>
                        <a:pt x="141" y="38"/>
                      </a:lnTo>
                      <a:lnTo>
                        <a:pt x="125" y="49"/>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9" name="Freeform 817"/>
                <p:cNvSpPr>
                  <a:spLocks/>
                </p:cNvSpPr>
                <p:nvPr/>
              </p:nvSpPr>
              <p:spPr bwMode="auto">
                <a:xfrm>
                  <a:off x="5250" y="2643"/>
                  <a:ext cx="99" cy="59"/>
                </a:xfrm>
                <a:custGeom>
                  <a:avLst/>
                  <a:gdLst>
                    <a:gd name="T0" fmla="*/ 0 w 283"/>
                    <a:gd name="T1" fmla="*/ 0 h 252"/>
                    <a:gd name="T2" fmla="*/ 0 w 283"/>
                    <a:gd name="T3" fmla="*/ 0 h 252"/>
                    <a:gd name="T4" fmla="*/ 0 w 283"/>
                    <a:gd name="T5" fmla="*/ 0 h 252"/>
                    <a:gd name="T6" fmla="*/ 0 w 283"/>
                    <a:gd name="T7" fmla="*/ 0 h 252"/>
                    <a:gd name="T8" fmla="*/ 0 w 283"/>
                    <a:gd name="T9" fmla="*/ 0 h 252"/>
                    <a:gd name="T10" fmla="*/ 0 w 283"/>
                    <a:gd name="T11" fmla="*/ 0 h 252"/>
                    <a:gd name="T12" fmla="*/ 0 w 283"/>
                    <a:gd name="T13" fmla="*/ 0 h 252"/>
                    <a:gd name="T14" fmla="*/ 0 w 283"/>
                    <a:gd name="T15" fmla="*/ 0 h 252"/>
                    <a:gd name="T16" fmla="*/ 0 w 283"/>
                    <a:gd name="T17" fmla="*/ 0 h 252"/>
                    <a:gd name="T18" fmla="*/ 0 w 283"/>
                    <a:gd name="T19" fmla="*/ 0 h 252"/>
                    <a:gd name="T20" fmla="*/ 0 w 283"/>
                    <a:gd name="T21" fmla="*/ 0 h 252"/>
                    <a:gd name="T22" fmla="*/ 0 w 283"/>
                    <a:gd name="T23" fmla="*/ 0 h 252"/>
                    <a:gd name="T24" fmla="*/ 0 w 283"/>
                    <a:gd name="T25" fmla="*/ 0 h 252"/>
                    <a:gd name="T26" fmla="*/ 0 w 283"/>
                    <a:gd name="T27" fmla="*/ 0 h 252"/>
                    <a:gd name="T28" fmla="*/ 0 w 283"/>
                    <a:gd name="T29" fmla="*/ 0 h 252"/>
                    <a:gd name="T30" fmla="*/ 0 w 283"/>
                    <a:gd name="T31" fmla="*/ 0 h 252"/>
                    <a:gd name="T32" fmla="*/ 0 w 283"/>
                    <a:gd name="T33" fmla="*/ 0 h 252"/>
                    <a:gd name="T34" fmla="*/ 0 w 283"/>
                    <a:gd name="T35" fmla="*/ 0 h 252"/>
                    <a:gd name="T36" fmla="*/ 0 w 283"/>
                    <a:gd name="T37" fmla="*/ 0 h 252"/>
                    <a:gd name="T38" fmla="*/ 0 w 283"/>
                    <a:gd name="T39" fmla="*/ 0 h 252"/>
                    <a:gd name="T40" fmla="*/ 0 w 283"/>
                    <a:gd name="T41" fmla="*/ 0 h 252"/>
                    <a:gd name="T42" fmla="*/ 0 w 283"/>
                    <a:gd name="T43" fmla="*/ 0 h 252"/>
                    <a:gd name="T44" fmla="*/ 0 w 283"/>
                    <a:gd name="T45" fmla="*/ 0 h 252"/>
                    <a:gd name="T46" fmla="*/ 0 w 283"/>
                    <a:gd name="T47" fmla="*/ 0 h 252"/>
                    <a:gd name="T48" fmla="*/ 0 w 283"/>
                    <a:gd name="T49" fmla="*/ 0 h 252"/>
                    <a:gd name="T50" fmla="*/ 0 w 283"/>
                    <a:gd name="T51" fmla="*/ 0 h 252"/>
                    <a:gd name="T52" fmla="*/ 0 w 283"/>
                    <a:gd name="T53" fmla="*/ 0 h 252"/>
                    <a:gd name="T54" fmla="*/ 0 w 283"/>
                    <a:gd name="T55" fmla="*/ 0 h 252"/>
                    <a:gd name="T56" fmla="*/ 0 w 283"/>
                    <a:gd name="T57" fmla="*/ 0 h 252"/>
                    <a:gd name="T58" fmla="*/ 0 w 283"/>
                    <a:gd name="T59" fmla="*/ 0 h 252"/>
                    <a:gd name="T60" fmla="*/ 0 w 283"/>
                    <a:gd name="T61" fmla="*/ 0 h 252"/>
                    <a:gd name="T62" fmla="*/ 0 w 283"/>
                    <a:gd name="T63" fmla="*/ 0 h 252"/>
                    <a:gd name="T64" fmla="*/ 0 w 283"/>
                    <a:gd name="T65" fmla="*/ 0 h 252"/>
                    <a:gd name="T66" fmla="*/ 0 w 283"/>
                    <a:gd name="T67" fmla="*/ 0 h 252"/>
                    <a:gd name="T68" fmla="*/ 0 w 283"/>
                    <a:gd name="T69" fmla="*/ 0 h 252"/>
                    <a:gd name="T70" fmla="*/ 0 w 283"/>
                    <a:gd name="T71" fmla="*/ 0 h 252"/>
                    <a:gd name="T72" fmla="*/ 0 w 283"/>
                    <a:gd name="T73" fmla="*/ 0 h 252"/>
                    <a:gd name="T74" fmla="*/ 0 w 283"/>
                    <a:gd name="T75" fmla="*/ 0 h 252"/>
                    <a:gd name="T76" fmla="*/ 0 w 283"/>
                    <a:gd name="T77" fmla="*/ 0 h 252"/>
                    <a:gd name="T78" fmla="*/ 0 w 283"/>
                    <a:gd name="T79" fmla="*/ 0 h 252"/>
                    <a:gd name="T80" fmla="*/ 0 w 283"/>
                    <a:gd name="T81" fmla="*/ 0 h 252"/>
                    <a:gd name="T82" fmla="*/ 0 w 283"/>
                    <a:gd name="T83" fmla="*/ 0 h 252"/>
                    <a:gd name="T84" fmla="*/ 0 w 283"/>
                    <a:gd name="T85" fmla="*/ 0 h 252"/>
                    <a:gd name="T86" fmla="*/ 0 w 283"/>
                    <a:gd name="T87" fmla="*/ 0 h 252"/>
                    <a:gd name="T88" fmla="*/ 0 w 283"/>
                    <a:gd name="T89" fmla="*/ 0 h 252"/>
                    <a:gd name="T90" fmla="*/ 0 w 283"/>
                    <a:gd name="T91" fmla="*/ 0 h 252"/>
                    <a:gd name="T92" fmla="*/ 0 w 283"/>
                    <a:gd name="T93" fmla="*/ 0 h 252"/>
                    <a:gd name="T94" fmla="*/ 0 w 283"/>
                    <a:gd name="T95" fmla="*/ 0 h 252"/>
                    <a:gd name="T96" fmla="*/ 0 w 283"/>
                    <a:gd name="T97" fmla="*/ 0 h 252"/>
                    <a:gd name="T98" fmla="*/ 0 w 283"/>
                    <a:gd name="T99" fmla="*/ 0 h 252"/>
                    <a:gd name="T100" fmla="*/ 0 w 283"/>
                    <a:gd name="T101" fmla="*/ 0 h 252"/>
                    <a:gd name="T102" fmla="*/ 0 w 283"/>
                    <a:gd name="T103" fmla="*/ 0 h 252"/>
                    <a:gd name="T104" fmla="*/ 0 w 283"/>
                    <a:gd name="T105" fmla="*/ 0 h 252"/>
                    <a:gd name="T106" fmla="*/ 0 w 283"/>
                    <a:gd name="T107" fmla="*/ 0 h 252"/>
                    <a:gd name="T108" fmla="*/ 0 w 283"/>
                    <a:gd name="T109" fmla="*/ 0 h 252"/>
                    <a:gd name="T110" fmla="*/ 0 w 283"/>
                    <a:gd name="T111" fmla="*/ 0 h 252"/>
                    <a:gd name="T112" fmla="*/ 0 w 283"/>
                    <a:gd name="T113" fmla="*/ 0 h 252"/>
                    <a:gd name="T114" fmla="*/ 0 w 283"/>
                    <a:gd name="T115" fmla="*/ 0 h 252"/>
                    <a:gd name="T116" fmla="*/ 0 w 283"/>
                    <a:gd name="T117" fmla="*/ 0 h 252"/>
                    <a:gd name="T118" fmla="*/ 0 w 283"/>
                    <a:gd name="T119" fmla="*/ 0 h 252"/>
                    <a:gd name="T120" fmla="*/ 0 w 283"/>
                    <a:gd name="T121" fmla="*/ 0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3"/>
                    <a:gd name="T184" fmla="*/ 0 h 252"/>
                    <a:gd name="T185" fmla="*/ 283 w 283"/>
                    <a:gd name="T186" fmla="*/ 252 h 2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3" h="252">
                      <a:moveTo>
                        <a:pt x="235" y="77"/>
                      </a:moveTo>
                      <a:lnTo>
                        <a:pt x="248" y="91"/>
                      </a:lnTo>
                      <a:lnTo>
                        <a:pt x="256" y="107"/>
                      </a:lnTo>
                      <a:lnTo>
                        <a:pt x="259" y="124"/>
                      </a:lnTo>
                      <a:lnTo>
                        <a:pt x="259" y="142"/>
                      </a:lnTo>
                      <a:lnTo>
                        <a:pt x="257" y="157"/>
                      </a:lnTo>
                      <a:lnTo>
                        <a:pt x="252" y="170"/>
                      </a:lnTo>
                      <a:lnTo>
                        <a:pt x="244" y="183"/>
                      </a:lnTo>
                      <a:lnTo>
                        <a:pt x="236" y="193"/>
                      </a:lnTo>
                      <a:lnTo>
                        <a:pt x="225" y="204"/>
                      </a:lnTo>
                      <a:lnTo>
                        <a:pt x="215" y="214"/>
                      </a:lnTo>
                      <a:lnTo>
                        <a:pt x="204" y="224"/>
                      </a:lnTo>
                      <a:lnTo>
                        <a:pt x="194" y="234"/>
                      </a:lnTo>
                      <a:lnTo>
                        <a:pt x="191" y="238"/>
                      </a:lnTo>
                      <a:lnTo>
                        <a:pt x="191" y="241"/>
                      </a:lnTo>
                      <a:lnTo>
                        <a:pt x="191" y="245"/>
                      </a:lnTo>
                      <a:lnTo>
                        <a:pt x="194" y="248"/>
                      </a:lnTo>
                      <a:lnTo>
                        <a:pt x="197" y="250"/>
                      </a:lnTo>
                      <a:lnTo>
                        <a:pt x="202" y="252"/>
                      </a:lnTo>
                      <a:lnTo>
                        <a:pt x="205" y="250"/>
                      </a:lnTo>
                      <a:lnTo>
                        <a:pt x="209" y="248"/>
                      </a:lnTo>
                      <a:lnTo>
                        <a:pt x="232" y="233"/>
                      </a:lnTo>
                      <a:lnTo>
                        <a:pt x="252" y="214"/>
                      </a:lnTo>
                      <a:lnTo>
                        <a:pt x="268" y="192"/>
                      </a:lnTo>
                      <a:lnTo>
                        <a:pt x="278" y="167"/>
                      </a:lnTo>
                      <a:lnTo>
                        <a:pt x="283" y="141"/>
                      </a:lnTo>
                      <a:lnTo>
                        <a:pt x="280" y="115"/>
                      </a:lnTo>
                      <a:lnTo>
                        <a:pt x="271" y="91"/>
                      </a:lnTo>
                      <a:lnTo>
                        <a:pt x="252" y="69"/>
                      </a:lnTo>
                      <a:lnTo>
                        <a:pt x="238" y="57"/>
                      </a:lnTo>
                      <a:lnTo>
                        <a:pt x="222" y="48"/>
                      </a:lnTo>
                      <a:lnTo>
                        <a:pt x="204" y="39"/>
                      </a:lnTo>
                      <a:lnTo>
                        <a:pt x="184" y="31"/>
                      </a:lnTo>
                      <a:lnTo>
                        <a:pt x="164" y="23"/>
                      </a:lnTo>
                      <a:lnTo>
                        <a:pt x="144" y="17"/>
                      </a:lnTo>
                      <a:lnTo>
                        <a:pt x="123" y="13"/>
                      </a:lnTo>
                      <a:lnTo>
                        <a:pt x="103" y="8"/>
                      </a:lnTo>
                      <a:lnTo>
                        <a:pt x="83" y="5"/>
                      </a:lnTo>
                      <a:lnTo>
                        <a:pt x="66" y="2"/>
                      </a:lnTo>
                      <a:lnTo>
                        <a:pt x="48" y="0"/>
                      </a:lnTo>
                      <a:lnTo>
                        <a:pt x="34" y="0"/>
                      </a:lnTo>
                      <a:lnTo>
                        <a:pt x="21" y="0"/>
                      </a:lnTo>
                      <a:lnTo>
                        <a:pt x="11" y="0"/>
                      </a:lnTo>
                      <a:lnTo>
                        <a:pt x="4" y="2"/>
                      </a:lnTo>
                      <a:lnTo>
                        <a:pt x="0" y="5"/>
                      </a:lnTo>
                      <a:lnTo>
                        <a:pt x="12" y="7"/>
                      </a:lnTo>
                      <a:lnTo>
                        <a:pt x="24" y="8"/>
                      </a:lnTo>
                      <a:lnTo>
                        <a:pt x="38" y="10"/>
                      </a:lnTo>
                      <a:lnTo>
                        <a:pt x="52" y="13"/>
                      </a:lnTo>
                      <a:lnTo>
                        <a:pt x="66" y="16"/>
                      </a:lnTo>
                      <a:lnTo>
                        <a:pt x="82" y="18"/>
                      </a:lnTo>
                      <a:lnTo>
                        <a:pt x="98" y="22"/>
                      </a:lnTo>
                      <a:lnTo>
                        <a:pt x="114" y="25"/>
                      </a:lnTo>
                      <a:lnTo>
                        <a:pt x="129" y="30"/>
                      </a:lnTo>
                      <a:lnTo>
                        <a:pt x="146" y="34"/>
                      </a:lnTo>
                      <a:lnTo>
                        <a:pt x="162" y="39"/>
                      </a:lnTo>
                      <a:lnTo>
                        <a:pt x="177" y="45"/>
                      </a:lnTo>
                      <a:lnTo>
                        <a:pt x="193" y="52"/>
                      </a:lnTo>
                      <a:lnTo>
                        <a:pt x="208" y="60"/>
                      </a:lnTo>
                      <a:lnTo>
                        <a:pt x="222" y="68"/>
                      </a:lnTo>
                      <a:lnTo>
                        <a:pt x="235" y="77"/>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 name="Freeform 818"/>
                <p:cNvSpPr>
                  <a:spLocks/>
                </p:cNvSpPr>
                <p:nvPr/>
              </p:nvSpPr>
              <p:spPr bwMode="auto">
                <a:xfrm>
                  <a:off x="5047" y="2671"/>
                  <a:ext cx="40" cy="55"/>
                </a:xfrm>
                <a:custGeom>
                  <a:avLst/>
                  <a:gdLst>
                    <a:gd name="T0" fmla="*/ 0 w 114"/>
                    <a:gd name="T1" fmla="*/ 0 h 238"/>
                    <a:gd name="T2" fmla="*/ 0 w 114"/>
                    <a:gd name="T3" fmla="*/ 0 h 238"/>
                    <a:gd name="T4" fmla="*/ 0 w 114"/>
                    <a:gd name="T5" fmla="*/ 0 h 238"/>
                    <a:gd name="T6" fmla="*/ 0 w 114"/>
                    <a:gd name="T7" fmla="*/ 0 h 238"/>
                    <a:gd name="T8" fmla="*/ 0 w 114"/>
                    <a:gd name="T9" fmla="*/ 0 h 238"/>
                    <a:gd name="T10" fmla="*/ 0 w 114"/>
                    <a:gd name="T11" fmla="*/ 0 h 238"/>
                    <a:gd name="T12" fmla="*/ 0 w 114"/>
                    <a:gd name="T13" fmla="*/ 0 h 238"/>
                    <a:gd name="T14" fmla="*/ 0 w 114"/>
                    <a:gd name="T15" fmla="*/ 0 h 238"/>
                    <a:gd name="T16" fmla="*/ 0 w 114"/>
                    <a:gd name="T17" fmla="*/ 0 h 238"/>
                    <a:gd name="T18" fmla="*/ 0 w 114"/>
                    <a:gd name="T19" fmla="*/ 0 h 238"/>
                    <a:gd name="T20" fmla="*/ 0 w 114"/>
                    <a:gd name="T21" fmla="*/ 0 h 238"/>
                    <a:gd name="T22" fmla="*/ 0 w 114"/>
                    <a:gd name="T23" fmla="*/ 0 h 238"/>
                    <a:gd name="T24" fmla="*/ 0 w 114"/>
                    <a:gd name="T25" fmla="*/ 0 h 238"/>
                    <a:gd name="T26" fmla="*/ 0 w 114"/>
                    <a:gd name="T27" fmla="*/ 0 h 238"/>
                    <a:gd name="T28" fmla="*/ 0 w 114"/>
                    <a:gd name="T29" fmla="*/ 0 h 238"/>
                    <a:gd name="T30" fmla="*/ 0 w 114"/>
                    <a:gd name="T31" fmla="*/ 0 h 238"/>
                    <a:gd name="T32" fmla="*/ 0 w 114"/>
                    <a:gd name="T33" fmla="*/ 0 h 238"/>
                    <a:gd name="T34" fmla="*/ 0 w 114"/>
                    <a:gd name="T35" fmla="*/ 0 h 238"/>
                    <a:gd name="T36" fmla="*/ 0 w 114"/>
                    <a:gd name="T37" fmla="*/ 0 h 238"/>
                    <a:gd name="T38" fmla="*/ 0 w 114"/>
                    <a:gd name="T39" fmla="*/ 0 h 238"/>
                    <a:gd name="T40" fmla="*/ 0 w 114"/>
                    <a:gd name="T41" fmla="*/ 0 h 238"/>
                    <a:gd name="T42" fmla="*/ 0 w 114"/>
                    <a:gd name="T43" fmla="*/ 0 h 238"/>
                    <a:gd name="T44" fmla="*/ 0 w 114"/>
                    <a:gd name="T45" fmla="*/ 0 h 238"/>
                    <a:gd name="T46" fmla="*/ 0 w 114"/>
                    <a:gd name="T47" fmla="*/ 0 h 238"/>
                    <a:gd name="T48" fmla="*/ 0 w 114"/>
                    <a:gd name="T49" fmla="*/ 0 h 238"/>
                    <a:gd name="T50" fmla="*/ 0 w 114"/>
                    <a:gd name="T51" fmla="*/ 0 h 238"/>
                    <a:gd name="T52" fmla="*/ 0 w 114"/>
                    <a:gd name="T53" fmla="*/ 0 h 238"/>
                    <a:gd name="T54" fmla="*/ 0 w 114"/>
                    <a:gd name="T55" fmla="*/ 0 h 238"/>
                    <a:gd name="T56" fmla="*/ 0 w 114"/>
                    <a:gd name="T57" fmla="*/ 0 h 238"/>
                    <a:gd name="T58" fmla="*/ 0 w 114"/>
                    <a:gd name="T59" fmla="*/ 0 h 238"/>
                    <a:gd name="T60" fmla="*/ 0 w 114"/>
                    <a:gd name="T61" fmla="*/ 0 h 238"/>
                    <a:gd name="T62" fmla="*/ 0 w 114"/>
                    <a:gd name="T63" fmla="*/ 0 h 238"/>
                    <a:gd name="T64" fmla="*/ 0 w 114"/>
                    <a:gd name="T65" fmla="*/ 0 h 238"/>
                    <a:gd name="T66" fmla="*/ 0 w 114"/>
                    <a:gd name="T67" fmla="*/ 0 h 238"/>
                    <a:gd name="T68" fmla="*/ 0 w 114"/>
                    <a:gd name="T69" fmla="*/ 0 h 238"/>
                    <a:gd name="T70" fmla="*/ 0 w 114"/>
                    <a:gd name="T71" fmla="*/ 0 h 238"/>
                    <a:gd name="T72" fmla="*/ 0 w 114"/>
                    <a:gd name="T73" fmla="*/ 0 h 238"/>
                    <a:gd name="T74" fmla="*/ 0 w 114"/>
                    <a:gd name="T75" fmla="*/ 0 h 238"/>
                    <a:gd name="T76" fmla="*/ 0 w 114"/>
                    <a:gd name="T77" fmla="*/ 0 h 238"/>
                    <a:gd name="T78" fmla="*/ 0 w 114"/>
                    <a:gd name="T79" fmla="*/ 0 h 238"/>
                    <a:gd name="T80" fmla="*/ 0 w 114"/>
                    <a:gd name="T81" fmla="*/ 0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238"/>
                    <a:gd name="T125" fmla="*/ 114 w 114"/>
                    <a:gd name="T126" fmla="*/ 238 h 2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238">
                      <a:moveTo>
                        <a:pt x="0" y="130"/>
                      </a:moveTo>
                      <a:lnTo>
                        <a:pt x="0" y="149"/>
                      </a:lnTo>
                      <a:lnTo>
                        <a:pt x="4" y="168"/>
                      </a:lnTo>
                      <a:lnTo>
                        <a:pt x="12" y="185"/>
                      </a:lnTo>
                      <a:lnTo>
                        <a:pt x="24" y="200"/>
                      </a:lnTo>
                      <a:lnTo>
                        <a:pt x="38" y="213"/>
                      </a:lnTo>
                      <a:lnTo>
                        <a:pt x="55" y="224"/>
                      </a:lnTo>
                      <a:lnTo>
                        <a:pt x="73" y="232"/>
                      </a:lnTo>
                      <a:lnTo>
                        <a:pt x="92" y="237"/>
                      </a:lnTo>
                      <a:lnTo>
                        <a:pt x="98" y="238"/>
                      </a:lnTo>
                      <a:lnTo>
                        <a:pt x="104" y="235"/>
                      </a:lnTo>
                      <a:lnTo>
                        <a:pt x="109" y="232"/>
                      </a:lnTo>
                      <a:lnTo>
                        <a:pt x="111" y="227"/>
                      </a:lnTo>
                      <a:lnTo>
                        <a:pt x="111" y="222"/>
                      </a:lnTo>
                      <a:lnTo>
                        <a:pt x="110" y="216"/>
                      </a:lnTo>
                      <a:lnTo>
                        <a:pt x="106" y="211"/>
                      </a:lnTo>
                      <a:lnTo>
                        <a:pt x="100" y="209"/>
                      </a:lnTo>
                      <a:lnTo>
                        <a:pt x="82" y="202"/>
                      </a:lnTo>
                      <a:lnTo>
                        <a:pt x="64" y="193"/>
                      </a:lnTo>
                      <a:lnTo>
                        <a:pt x="50" y="180"/>
                      </a:lnTo>
                      <a:lnTo>
                        <a:pt x="39" y="167"/>
                      </a:lnTo>
                      <a:lnTo>
                        <a:pt x="32" y="149"/>
                      </a:lnTo>
                      <a:lnTo>
                        <a:pt x="29" y="131"/>
                      </a:lnTo>
                      <a:lnTo>
                        <a:pt x="29" y="111"/>
                      </a:lnTo>
                      <a:lnTo>
                        <a:pt x="35" y="91"/>
                      </a:lnTo>
                      <a:lnTo>
                        <a:pt x="42" y="76"/>
                      </a:lnTo>
                      <a:lnTo>
                        <a:pt x="51" y="62"/>
                      </a:lnTo>
                      <a:lnTo>
                        <a:pt x="62" y="49"/>
                      </a:lnTo>
                      <a:lnTo>
                        <a:pt x="73" y="38"/>
                      </a:lnTo>
                      <a:lnTo>
                        <a:pt x="84" y="28"/>
                      </a:lnTo>
                      <a:lnTo>
                        <a:pt x="96" y="18"/>
                      </a:lnTo>
                      <a:lnTo>
                        <a:pt x="106" y="9"/>
                      </a:lnTo>
                      <a:lnTo>
                        <a:pt x="114" y="1"/>
                      </a:lnTo>
                      <a:lnTo>
                        <a:pt x="106" y="0"/>
                      </a:lnTo>
                      <a:lnTo>
                        <a:pt x="93" y="6"/>
                      </a:lnTo>
                      <a:lnTo>
                        <a:pt x="76" y="18"/>
                      </a:lnTo>
                      <a:lnTo>
                        <a:pt x="56" y="36"/>
                      </a:lnTo>
                      <a:lnTo>
                        <a:pt x="37" y="57"/>
                      </a:lnTo>
                      <a:lnTo>
                        <a:pt x="20" y="80"/>
                      </a:lnTo>
                      <a:lnTo>
                        <a:pt x="7" y="106"/>
                      </a:lnTo>
                      <a:lnTo>
                        <a:pt x="0" y="130"/>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1" name="Freeform 819"/>
                <p:cNvSpPr>
                  <a:spLocks/>
                </p:cNvSpPr>
                <p:nvPr/>
              </p:nvSpPr>
              <p:spPr bwMode="auto">
                <a:xfrm>
                  <a:off x="5330" y="2639"/>
                  <a:ext cx="87" cy="73"/>
                </a:xfrm>
                <a:custGeom>
                  <a:avLst/>
                  <a:gdLst>
                    <a:gd name="T0" fmla="*/ 0 w 246"/>
                    <a:gd name="T1" fmla="*/ 0 h 310"/>
                    <a:gd name="T2" fmla="*/ 0 w 246"/>
                    <a:gd name="T3" fmla="*/ 0 h 310"/>
                    <a:gd name="T4" fmla="*/ 0 w 246"/>
                    <a:gd name="T5" fmla="*/ 0 h 310"/>
                    <a:gd name="T6" fmla="*/ 0 w 246"/>
                    <a:gd name="T7" fmla="*/ 0 h 310"/>
                    <a:gd name="T8" fmla="*/ 0 w 246"/>
                    <a:gd name="T9" fmla="*/ 0 h 310"/>
                    <a:gd name="T10" fmla="*/ 0 w 246"/>
                    <a:gd name="T11" fmla="*/ 0 h 310"/>
                    <a:gd name="T12" fmla="*/ 0 w 246"/>
                    <a:gd name="T13" fmla="*/ 0 h 310"/>
                    <a:gd name="T14" fmla="*/ 0 w 246"/>
                    <a:gd name="T15" fmla="*/ 0 h 310"/>
                    <a:gd name="T16" fmla="*/ 0 w 246"/>
                    <a:gd name="T17" fmla="*/ 0 h 310"/>
                    <a:gd name="T18" fmla="*/ 0 w 246"/>
                    <a:gd name="T19" fmla="*/ 0 h 310"/>
                    <a:gd name="T20" fmla="*/ 0 w 246"/>
                    <a:gd name="T21" fmla="*/ 0 h 310"/>
                    <a:gd name="T22" fmla="*/ 0 w 246"/>
                    <a:gd name="T23" fmla="*/ 0 h 310"/>
                    <a:gd name="T24" fmla="*/ 0 w 246"/>
                    <a:gd name="T25" fmla="*/ 0 h 310"/>
                    <a:gd name="T26" fmla="*/ 0 w 246"/>
                    <a:gd name="T27" fmla="*/ 0 h 310"/>
                    <a:gd name="T28" fmla="*/ 0 w 246"/>
                    <a:gd name="T29" fmla="*/ 0 h 310"/>
                    <a:gd name="T30" fmla="*/ 0 w 246"/>
                    <a:gd name="T31" fmla="*/ 0 h 310"/>
                    <a:gd name="T32" fmla="*/ 0 w 246"/>
                    <a:gd name="T33" fmla="*/ 0 h 310"/>
                    <a:gd name="T34" fmla="*/ 0 w 246"/>
                    <a:gd name="T35" fmla="*/ 0 h 310"/>
                    <a:gd name="T36" fmla="*/ 0 w 246"/>
                    <a:gd name="T37" fmla="*/ 0 h 310"/>
                    <a:gd name="T38" fmla="*/ 0 w 246"/>
                    <a:gd name="T39" fmla="*/ 0 h 310"/>
                    <a:gd name="T40" fmla="*/ 0 w 246"/>
                    <a:gd name="T41" fmla="*/ 0 h 310"/>
                    <a:gd name="T42" fmla="*/ 0 w 246"/>
                    <a:gd name="T43" fmla="*/ 0 h 310"/>
                    <a:gd name="T44" fmla="*/ 0 w 246"/>
                    <a:gd name="T45" fmla="*/ 0 h 310"/>
                    <a:gd name="T46" fmla="*/ 0 w 246"/>
                    <a:gd name="T47" fmla="*/ 0 h 310"/>
                    <a:gd name="T48" fmla="*/ 0 w 246"/>
                    <a:gd name="T49" fmla="*/ 0 h 310"/>
                    <a:gd name="T50" fmla="*/ 0 w 246"/>
                    <a:gd name="T51" fmla="*/ 0 h 310"/>
                    <a:gd name="T52" fmla="*/ 0 w 246"/>
                    <a:gd name="T53" fmla="*/ 0 h 310"/>
                    <a:gd name="T54" fmla="*/ 0 w 246"/>
                    <a:gd name="T55" fmla="*/ 0 h 310"/>
                    <a:gd name="T56" fmla="*/ 0 w 246"/>
                    <a:gd name="T57" fmla="*/ 0 h 310"/>
                    <a:gd name="T58" fmla="*/ 0 w 246"/>
                    <a:gd name="T59" fmla="*/ 0 h 310"/>
                    <a:gd name="T60" fmla="*/ 0 w 246"/>
                    <a:gd name="T61" fmla="*/ 0 h 310"/>
                    <a:gd name="T62" fmla="*/ 0 w 246"/>
                    <a:gd name="T63" fmla="*/ 0 h 310"/>
                    <a:gd name="T64" fmla="*/ 0 w 246"/>
                    <a:gd name="T65" fmla="*/ 0 h 310"/>
                    <a:gd name="T66" fmla="*/ 0 w 246"/>
                    <a:gd name="T67" fmla="*/ 0 h 310"/>
                    <a:gd name="T68" fmla="*/ 0 w 246"/>
                    <a:gd name="T69" fmla="*/ 0 h 310"/>
                    <a:gd name="T70" fmla="*/ 0 w 246"/>
                    <a:gd name="T71" fmla="*/ 0 h 310"/>
                    <a:gd name="T72" fmla="*/ 0 w 246"/>
                    <a:gd name="T73" fmla="*/ 0 h 310"/>
                    <a:gd name="T74" fmla="*/ 0 w 246"/>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6"/>
                    <a:gd name="T115" fmla="*/ 0 h 310"/>
                    <a:gd name="T116" fmla="*/ 246 w 246"/>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6" h="310">
                      <a:moveTo>
                        <a:pt x="199" y="116"/>
                      </a:moveTo>
                      <a:lnTo>
                        <a:pt x="207" y="124"/>
                      </a:lnTo>
                      <a:lnTo>
                        <a:pt x="214" y="133"/>
                      </a:lnTo>
                      <a:lnTo>
                        <a:pt x="219" y="143"/>
                      </a:lnTo>
                      <a:lnTo>
                        <a:pt x="223" y="154"/>
                      </a:lnTo>
                      <a:lnTo>
                        <a:pt x="225" y="164"/>
                      </a:lnTo>
                      <a:lnTo>
                        <a:pt x="225" y="176"/>
                      </a:lnTo>
                      <a:lnTo>
                        <a:pt x="221" y="187"/>
                      </a:lnTo>
                      <a:lnTo>
                        <a:pt x="216" y="197"/>
                      </a:lnTo>
                      <a:lnTo>
                        <a:pt x="208" y="209"/>
                      </a:lnTo>
                      <a:lnTo>
                        <a:pt x="199" y="219"/>
                      </a:lnTo>
                      <a:lnTo>
                        <a:pt x="188" y="228"/>
                      </a:lnTo>
                      <a:lnTo>
                        <a:pt x="177" y="238"/>
                      </a:lnTo>
                      <a:lnTo>
                        <a:pt x="166" y="246"/>
                      </a:lnTo>
                      <a:lnTo>
                        <a:pt x="154" y="255"/>
                      </a:lnTo>
                      <a:lnTo>
                        <a:pt x="143" y="264"/>
                      </a:lnTo>
                      <a:lnTo>
                        <a:pt x="132" y="274"/>
                      </a:lnTo>
                      <a:lnTo>
                        <a:pt x="129" y="278"/>
                      </a:lnTo>
                      <a:lnTo>
                        <a:pt x="126" y="282"/>
                      </a:lnTo>
                      <a:lnTo>
                        <a:pt x="124" y="287"/>
                      </a:lnTo>
                      <a:lnTo>
                        <a:pt x="121" y="292"/>
                      </a:lnTo>
                      <a:lnTo>
                        <a:pt x="120" y="296"/>
                      </a:lnTo>
                      <a:lnTo>
                        <a:pt x="120" y="301"/>
                      </a:lnTo>
                      <a:lnTo>
                        <a:pt x="121" y="305"/>
                      </a:lnTo>
                      <a:lnTo>
                        <a:pt x="125" y="309"/>
                      </a:lnTo>
                      <a:lnTo>
                        <a:pt x="130" y="310"/>
                      </a:lnTo>
                      <a:lnTo>
                        <a:pt x="134" y="310"/>
                      </a:lnTo>
                      <a:lnTo>
                        <a:pt x="139" y="309"/>
                      </a:lnTo>
                      <a:lnTo>
                        <a:pt x="143" y="305"/>
                      </a:lnTo>
                      <a:lnTo>
                        <a:pt x="154" y="293"/>
                      </a:lnTo>
                      <a:lnTo>
                        <a:pt x="167" y="280"/>
                      </a:lnTo>
                      <a:lnTo>
                        <a:pt x="180" y="269"/>
                      </a:lnTo>
                      <a:lnTo>
                        <a:pt x="194" y="257"/>
                      </a:lnTo>
                      <a:lnTo>
                        <a:pt x="207" y="246"/>
                      </a:lnTo>
                      <a:lnTo>
                        <a:pt x="219" y="233"/>
                      </a:lnTo>
                      <a:lnTo>
                        <a:pt x="231" y="219"/>
                      </a:lnTo>
                      <a:lnTo>
                        <a:pt x="239" y="204"/>
                      </a:lnTo>
                      <a:lnTo>
                        <a:pt x="245" y="187"/>
                      </a:lnTo>
                      <a:lnTo>
                        <a:pt x="246" y="170"/>
                      </a:lnTo>
                      <a:lnTo>
                        <a:pt x="242" y="153"/>
                      </a:lnTo>
                      <a:lnTo>
                        <a:pt x="236" y="136"/>
                      </a:lnTo>
                      <a:lnTo>
                        <a:pt x="227" y="120"/>
                      </a:lnTo>
                      <a:lnTo>
                        <a:pt x="215" y="107"/>
                      </a:lnTo>
                      <a:lnTo>
                        <a:pt x="201" y="94"/>
                      </a:lnTo>
                      <a:lnTo>
                        <a:pt x="187" y="82"/>
                      </a:lnTo>
                      <a:lnTo>
                        <a:pt x="177" y="74"/>
                      </a:lnTo>
                      <a:lnTo>
                        <a:pt x="165" y="68"/>
                      </a:lnTo>
                      <a:lnTo>
                        <a:pt x="152" y="60"/>
                      </a:lnTo>
                      <a:lnTo>
                        <a:pt x="139" y="51"/>
                      </a:lnTo>
                      <a:lnTo>
                        <a:pt x="126" y="43"/>
                      </a:lnTo>
                      <a:lnTo>
                        <a:pt x="112" y="35"/>
                      </a:lnTo>
                      <a:lnTo>
                        <a:pt x="98" y="28"/>
                      </a:lnTo>
                      <a:lnTo>
                        <a:pt x="85" y="22"/>
                      </a:lnTo>
                      <a:lnTo>
                        <a:pt x="72" y="16"/>
                      </a:lnTo>
                      <a:lnTo>
                        <a:pt x="59" y="10"/>
                      </a:lnTo>
                      <a:lnTo>
                        <a:pt x="46" y="7"/>
                      </a:lnTo>
                      <a:lnTo>
                        <a:pt x="35" y="3"/>
                      </a:lnTo>
                      <a:lnTo>
                        <a:pt x="24" y="1"/>
                      </a:lnTo>
                      <a:lnTo>
                        <a:pt x="15" y="0"/>
                      </a:lnTo>
                      <a:lnTo>
                        <a:pt x="7" y="1"/>
                      </a:lnTo>
                      <a:lnTo>
                        <a:pt x="0" y="3"/>
                      </a:lnTo>
                      <a:lnTo>
                        <a:pt x="8" y="6"/>
                      </a:lnTo>
                      <a:lnTo>
                        <a:pt x="17" y="9"/>
                      </a:lnTo>
                      <a:lnTo>
                        <a:pt x="28" y="14"/>
                      </a:lnTo>
                      <a:lnTo>
                        <a:pt x="38" y="18"/>
                      </a:lnTo>
                      <a:lnTo>
                        <a:pt x="51" y="24"/>
                      </a:lnTo>
                      <a:lnTo>
                        <a:pt x="64" y="30"/>
                      </a:lnTo>
                      <a:lnTo>
                        <a:pt x="78" y="37"/>
                      </a:lnTo>
                      <a:lnTo>
                        <a:pt x="92" y="43"/>
                      </a:lnTo>
                      <a:lnTo>
                        <a:pt x="106" y="51"/>
                      </a:lnTo>
                      <a:lnTo>
                        <a:pt x="120" y="60"/>
                      </a:lnTo>
                      <a:lnTo>
                        <a:pt x="134" y="69"/>
                      </a:lnTo>
                      <a:lnTo>
                        <a:pt x="148" y="78"/>
                      </a:lnTo>
                      <a:lnTo>
                        <a:pt x="163" y="87"/>
                      </a:lnTo>
                      <a:lnTo>
                        <a:pt x="175" y="96"/>
                      </a:lnTo>
                      <a:lnTo>
                        <a:pt x="187" y="105"/>
                      </a:lnTo>
                      <a:lnTo>
                        <a:pt x="199" y="116"/>
                      </a:lnTo>
                      <a:close/>
                    </a:path>
                  </a:pathLst>
                </a:custGeom>
                <a:solidFill>
                  <a:srgbClr val="C9E8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2" name="Freeform 820"/>
                <p:cNvSpPr>
                  <a:spLocks/>
                </p:cNvSpPr>
                <p:nvPr/>
              </p:nvSpPr>
              <p:spPr bwMode="auto">
                <a:xfrm>
                  <a:off x="5115" y="2660"/>
                  <a:ext cx="69" cy="55"/>
                </a:xfrm>
                <a:custGeom>
                  <a:avLst/>
                  <a:gdLst>
                    <a:gd name="T0" fmla="*/ 0 w 198"/>
                    <a:gd name="T1" fmla="*/ 0 h 236"/>
                    <a:gd name="T2" fmla="*/ 0 w 198"/>
                    <a:gd name="T3" fmla="*/ 0 h 236"/>
                    <a:gd name="T4" fmla="*/ 0 w 198"/>
                    <a:gd name="T5" fmla="*/ 0 h 236"/>
                    <a:gd name="T6" fmla="*/ 0 w 198"/>
                    <a:gd name="T7" fmla="*/ 0 h 236"/>
                    <a:gd name="T8" fmla="*/ 0 w 198"/>
                    <a:gd name="T9" fmla="*/ 0 h 236"/>
                    <a:gd name="T10" fmla="*/ 0 w 198"/>
                    <a:gd name="T11" fmla="*/ 0 h 236"/>
                    <a:gd name="T12" fmla="*/ 0 w 198"/>
                    <a:gd name="T13" fmla="*/ 0 h 236"/>
                    <a:gd name="T14" fmla="*/ 0 w 198"/>
                    <a:gd name="T15" fmla="*/ 0 h 236"/>
                    <a:gd name="T16" fmla="*/ 0 w 198"/>
                    <a:gd name="T17" fmla="*/ 0 h 236"/>
                    <a:gd name="T18" fmla="*/ 0 w 198"/>
                    <a:gd name="T19" fmla="*/ 0 h 236"/>
                    <a:gd name="T20" fmla="*/ 0 w 198"/>
                    <a:gd name="T21" fmla="*/ 0 h 236"/>
                    <a:gd name="T22" fmla="*/ 0 w 198"/>
                    <a:gd name="T23" fmla="*/ 0 h 236"/>
                    <a:gd name="T24" fmla="*/ 0 w 198"/>
                    <a:gd name="T25" fmla="*/ 0 h 236"/>
                    <a:gd name="T26" fmla="*/ 0 w 198"/>
                    <a:gd name="T27" fmla="*/ 0 h 236"/>
                    <a:gd name="T28" fmla="*/ 0 w 198"/>
                    <a:gd name="T29" fmla="*/ 0 h 236"/>
                    <a:gd name="T30" fmla="*/ 0 w 198"/>
                    <a:gd name="T31" fmla="*/ 0 h 236"/>
                    <a:gd name="T32" fmla="*/ 0 w 198"/>
                    <a:gd name="T33" fmla="*/ 0 h 236"/>
                    <a:gd name="T34" fmla="*/ 0 w 198"/>
                    <a:gd name="T35" fmla="*/ 0 h 236"/>
                    <a:gd name="T36" fmla="*/ 0 w 198"/>
                    <a:gd name="T37" fmla="*/ 0 h 236"/>
                    <a:gd name="T38" fmla="*/ 0 w 198"/>
                    <a:gd name="T39" fmla="*/ 0 h 236"/>
                    <a:gd name="T40" fmla="*/ 0 w 198"/>
                    <a:gd name="T41" fmla="*/ 0 h 236"/>
                    <a:gd name="T42" fmla="*/ 0 w 198"/>
                    <a:gd name="T43" fmla="*/ 0 h 236"/>
                    <a:gd name="T44" fmla="*/ 0 w 198"/>
                    <a:gd name="T45" fmla="*/ 0 h 236"/>
                    <a:gd name="T46" fmla="*/ 0 w 198"/>
                    <a:gd name="T47" fmla="*/ 0 h 236"/>
                    <a:gd name="T48" fmla="*/ 0 w 198"/>
                    <a:gd name="T49" fmla="*/ 0 h 236"/>
                    <a:gd name="T50" fmla="*/ 0 w 198"/>
                    <a:gd name="T51" fmla="*/ 0 h 236"/>
                    <a:gd name="T52" fmla="*/ 0 w 198"/>
                    <a:gd name="T53" fmla="*/ 0 h 236"/>
                    <a:gd name="T54" fmla="*/ 0 w 198"/>
                    <a:gd name="T55" fmla="*/ 0 h 236"/>
                    <a:gd name="T56" fmla="*/ 0 w 198"/>
                    <a:gd name="T57" fmla="*/ 0 h 236"/>
                    <a:gd name="T58" fmla="*/ 0 w 198"/>
                    <a:gd name="T59" fmla="*/ 0 h 236"/>
                    <a:gd name="T60" fmla="*/ 0 w 198"/>
                    <a:gd name="T61" fmla="*/ 0 h 236"/>
                    <a:gd name="T62" fmla="*/ 0 w 198"/>
                    <a:gd name="T63" fmla="*/ 0 h 236"/>
                    <a:gd name="T64" fmla="*/ 0 w 198"/>
                    <a:gd name="T65" fmla="*/ 0 h 236"/>
                    <a:gd name="T66" fmla="*/ 0 w 198"/>
                    <a:gd name="T67" fmla="*/ 0 h 236"/>
                    <a:gd name="T68" fmla="*/ 0 w 198"/>
                    <a:gd name="T69" fmla="*/ 0 h 236"/>
                    <a:gd name="T70" fmla="*/ 0 w 198"/>
                    <a:gd name="T71" fmla="*/ 0 h 236"/>
                    <a:gd name="T72" fmla="*/ 0 w 198"/>
                    <a:gd name="T73" fmla="*/ 0 h 236"/>
                    <a:gd name="T74" fmla="*/ 0 w 198"/>
                    <a:gd name="T75" fmla="*/ 0 h 236"/>
                    <a:gd name="T76" fmla="*/ 0 w 198"/>
                    <a:gd name="T77" fmla="*/ 0 h 236"/>
                    <a:gd name="T78" fmla="*/ 0 w 198"/>
                    <a:gd name="T79" fmla="*/ 0 h 236"/>
                    <a:gd name="T80" fmla="*/ 0 w 198"/>
                    <a:gd name="T81" fmla="*/ 0 h 236"/>
                    <a:gd name="T82" fmla="*/ 0 w 198"/>
                    <a:gd name="T83" fmla="*/ 0 h 236"/>
                    <a:gd name="T84" fmla="*/ 0 w 198"/>
                    <a:gd name="T85" fmla="*/ 0 h 236"/>
                    <a:gd name="T86" fmla="*/ 0 w 198"/>
                    <a:gd name="T87" fmla="*/ 0 h 236"/>
                    <a:gd name="T88" fmla="*/ 0 w 198"/>
                    <a:gd name="T89" fmla="*/ 0 h 236"/>
                    <a:gd name="T90" fmla="*/ 0 w 198"/>
                    <a:gd name="T91" fmla="*/ 0 h 236"/>
                    <a:gd name="T92" fmla="*/ 0 w 198"/>
                    <a:gd name="T93" fmla="*/ 0 h 236"/>
                    <a:gd name="T94" fmla="*/ 0 w 198"/>
                    <a:gd name="T95" fmla="*/ 0 h 236"/>
                    <a:gd name="T96" fmla="*/ 0 w 198"/>
                    <a:gd name="T97" fmla="*/ 0 h 236"/>
                    <a:gd name="T98" fmla="*/ 0 w 198"/>
                    <a:gd name="T99" fmla="*/ 0 h 236"/>
                    <a:gd name="T100" fmla="*/ 0 w 198"/>
                    <a:gd name="T101" fmla="*/ 0 h 236"/>
                    <a:gd name="T102" fmla="*/ 0 w 198"/>
                    <a:gd name="T103" fmla="*/ 0 h 236"/>
                    <a:gd name="T104" fmla="*/ 0 w 198"/>
                    <a:gd name="T105" fmla="*/ 0 h 236"/>
                    <a:gd name="T106" fmla="*/ 0 w 198"/>
                    <a:gd name="T107" fmla="*/ 0 h 236"/>
                    <a:gd name="T108" fmla="*/ 0 w 198"/>
                    <a:gd name="T109" fmla="*/ 0 h 236"/>
                    <a:gd name="T110" fmla="*/ 0 w 198"/>
                    <a:gd name="T111" fmla="*/ 0 h 236"/>
                    <a:gd name="T112" fmla="*/ 0 w 198"/>
                    <a:gd name="T113" fmla="*/ 0 h 236"/>
                    <a:gd name="T114" fmla="*/ 0 w 198"/>
                    <a:gd name="T115" fmla="*/ 0 h 236"/>
                    <a:gd name="T116" fmla="*/ 0 w 198"/>
                    <a:gd name="T117" fmla="*/ 0 h 236"/>
                    <a:gd name="T118" fmla="*/ 0 w 198"/>
                    <a:gd name="T119" fmla="*/ 0 h 236"/>
                    <a:gd name="T120" fmla="*/ 0 w 198"/>
                    <a:gd name="T121" fmla="*/ 0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36"/>
                    <a:gd name="T185" fmla="*/ 198 w 198"/>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36">
                      <a:moveTo>
                        <a:pt x="73" y="36"/>
                      </a:moveTo>
                      <a:lnTo>
                        <a:pt x="58" y="46"/>
                      </a:lnTo>
                      <a:lnTo>
                        <a:pt x="46" y="58"/>
                      </a:lnTo>
                      <a:lnTo>
                        <a:pt x="33" y="72"/>
                      </a:lnTo>
                      <a:lnTo>
                        <a:pt x="22" y="85"/>
                      </a:lnTo>
                      <a:lnTo>
                        <a:pt x="14" y="100"/>
                      </a:lnTo>
                      <a:lnTo>
                        <a:pt x="7" y="115"/>
                      </a:lnTo>
                      <a:lnTo>
                        <a:pt x="2" y="130"/>
                      </a:lnTo>
                      <a:lnTo>
                        <a:pt x="0" y="146"/>
                      </a:lnTo>
                      <a:lnTo>
                        <a:pt x="2" y="170"/>
                      </a:lnTo>
                      <a:lnTo>
                        <a:pt x="12" y="190"/>
                      </a:lnTo>
                      <a:lnTo>
                        <a:pt x="26" y="207"/>
                      </a:lnTo>
                      <a:lnTo>
                        <a:pt x="43" y="220"/>
                      </a:lnTo>
                      <a:lnTo>
                        <a:pt x="64" y="229"/>
                      </a:lnTo>
                      <a:lnTo>
                        <a:pt x="88" y="235"/>
                      </a:lnTo>
                      <a:lnTo>
                        <a:pt x="110" y="236"/>
                      </a:lnTo>
                      <a:lnTo>
                        <a:pt x="132" y="232"/>
                      </a:lnTo>
                      <a:lnTo>
                        <a:pt x="137" y="232"/>
                      </a:lnTo>
                      <a:lnTo>
                        <a:pt x="142" y="230"/>
                      </a:lnTo>
                      <a:lnTo>
                        <a:pt x="145" y="226"/>
                      </a:lnTo>
                      <a:lnTo>
                        <a:pt x="146" y="221"/>
                      </a:lnTo>
                      <a:lnTo>
                        <a:pt x="145" y="219"/>
                      </a:lnTo>
                      <a:lnTo>
                        <a:pt x="142" y="219"/>
                      </a:lnTo>
                      <a:lnTo>
                        <a:pt x="137" y="217"/>
                      </a:lnTo>
                      <a:lnTo>
                        <a:pt x="131" y="217"/>
                      </a:lnTo>
                      <a:lnTo>
                        <a:pt x="124" y="217"/>
                      </a:lnTo>
                      <a:lnTo>
                        <a:pt x="118" y="217"/>
                      </a:lnTo>
                      <a:lnTo>
                        <a:pt x="112" y="217"/>
                      </a:lnTo>
                      <a:lnTo>
                        <a:pt x="109" y="217"/>
                      </a:lnTo>
                      <a:lnTo>
                        <a:pt x="97" y="216"/>
                      </a:lnTo>
                      <a:lnTo>
                        <a:pt x="87" y="215"/>
                      </a:lnTo>
                      <a:lnTo>
                        <a:pt x="75" y="214"/>
                      </a:lnTo>
                      <a:lnTo>
                        <a:pt x="63" y="211"/>
                      </a:lnTo>
                      <a:lnTo>
                        <a:pt x="51" y="207"/>
                      </a:lnTo>
                      <a:lnTo>
                        <a:pt x="40" y="199"/>
                      </a:lnTo>
                      <a:lnTo>
                        <a:pt x="29" y="189"/>
                      </a:lnTo>
                      <a:lnTo>
                        <a:pt x="17" y="174"/>
                      </a:lnTo>
                      <a:lnTo>
                        <a:pt x="15" y="157"/>
                      </a:lnTo>
                      <a:lnTo>
                        <a:pt x="16" y="141"/>
                      </a:lnTo>
                      <a:lnTo>
                        <a:pt x="21" y="124"/>
                      </a:lnTo>
                      <a:lnTo>
                        <a:pt x="28" y="109"/>
                      </a:lnTo>
                      <a:lnTo>
                        <a:pt x="39" y="96"/>
                      </a:lnTo>
                      <a:lnTo>
                        <a:pt x="50" y="82"/>
                      </a:lnTo>
                      <a:lnTo>
                        <a:pt x="63" y="70"/>
                      </a:lnTo>
                      <a:lnTo>
                        <a:pt x="78" y="59"/>
                      </a:lnTo>
                      <a:lnTo>
                        <a:pt x="94" y="49"/>
                      </a:lnTo>
                      <a:lnTo>
                        <a:pt x="110" y="39"/>
                      </a:lnTo>
                      <a:lnTo>
                        <a:pt x="126" y="31"/>
                      </a:lnTo>
                      <a:lnTo>
                        <a:pt x="142" y="24"/>
                      </a:lnTo>
                      <a:lnTo>
                        <a:pt x="158" y="19"/>
                      </a:lnTo>
                      <a:lnTo>
                        <a:pt x="172" y="13"/>
                      </a:lnTo>
                      <a:lnTo>
                        <a:pt x="186" y="10"/>
                      </a:lnTo>
                      <a:lnTo>
                        <a:pt x="198" y="7"/>
                      </a:lnTo>
                      <a:lnTo>
                        <a:pt x="190" y="3"/>
                      </a:lnTo>
                      <a:lnTo>
                        <a:pt x="177" y="0"/>
                      </a:lnTo>
                      <a:lnTo>
                        <a:pt x="162" y="3"/>
                      </a:lnTo>
                      <a:lnTo>
                        <a:pt x="144" y="6"/>
                      </a:lnTo>
                      <a:lnTo>
                        <a:pt x="124" y="12"/>
                      </a:lnTo>
                      <a:lnTo>
                        <a:pt x="105" y="19"/>
                      </a:lnTo>
                      <a:lnTo>
                        <a:pt x="88" y="28"/>
                      </a:lnTo>
                      <a:lnTo>
                        <a:pt x="73" y="36"/>
                      </a:lnTo>
                      <a:close/>
                    </a:path>
                  </a:pathLst>
                </a:custGeom>
                <a:solidFill>
                  <a:srgbClr val="000000"/>
                </a:solidFill>
                <a:ln w="9525">
                  <a:solidFill>
                    <a:schemeClr val="bg2"/>
                  </a:solidFill>
                  <a:round/>
                  <a:headEnd/>
                  <a:tailEnd/>
                </a:ln>
              </p:spPr>
              <p:txBody>
                <a:bodyPr/>
                <a:lstStyle/>
                <a:p>
                  <a:endParaRPr lang="en-US"/>
                </a:p>
              </p:txBody>
            </p:sp>
            <p:sp>
              <p:nvSpPr>
                <p:cNvPr id="353" name="Freeform 821"/>
                <p:cNvSpPr>
                  <a:spLocks/>
                </p:cNvSpPr>
                <p:nvPr/>
              </p:nvSpPr>
              <p:spPr bwMode="auto">
                <a:xfrm>
                  <a:off x="5233" y="2660"/>
                  <a:ext cx="47" cy="42"/>
                </a:xfrm>
                <a:custGeom>
                  <a:avLst/>
                  <a:gdLst>
                    <a:gd name="T0" fmla="*/ 0 w 128"/>
                    <a:gd name="T1" fmla="*/ 0 h 183"/>
                    <a:gd name="T2" fmla="*/ 0 w 128"/>
                    <a:gd name="T3" fmla="*/ 0 h 183"/>
                    <a:gd name="T4" fmla="*/ 0 w 128"/>
                    <a:gd name="T5" fmla="*/ 0 h 183"/>
                    <a:gd name="T6" fmla="*/ 0 w 128"/>
                    <a:gd name="T7" fmla="*/ 0 h 183"/>
                    <a:gd name="T8" fmla="*/ 0 w 128"/>
                    <a:gd name="T9" fmla="*/ 0 h 183"/>
                    <a:gd name="T10" fmla="*/ 0 w 128"/>
                    <a:gd name="T11" fmla="*/ 0 h 183"/>
                    <a:gd name="T12" fmla="*/ 0 w 128"/>
                    <a:gd name="T13" fmla="*/ 0 h 183"/>
                    <a:gd name="T14" fmla="*/ 0 w 128"/>
                    <a:gd name="T15" fmla="*/ 0 h 183"/>
                    <a:gd name="T16" fmla="*/ 0 w 128"/>
                    <a:gd name="T17" fmla="*/ 0 h 183"/>
                    <a:gd name="T18" fmla="*/ 0 w 128"/>
                    <a:gd name="T19" fmla="*/ 0 h 183"/>
                    <a:gd name="T20" fmla="*/ 0 w 128"/>
                    <a:gd name="T21" fmla="*/ 0 h 183"/>
                    <a:gd name="T22" fmla="*/ 0 w 128"/>
                    <a:gd name="T23" fmla="*/ 0 h 183"/>
                    <a:gd name="T24" fmla="*/ 0 w 128"/>
                    <a:gd name="T25" fmla="*/ 0 h 183"/>
                    <a:gd name="T26" fmla="*/ 0 w 128"/>
                    <a:gd name="T27" fmla="*/ 0 h 183"/>
                    <a:gd name="T28" fmla="*/ 0 w 128"/>
                    <a:gd name="T29" fmla="*/ 0 h 183"/>
                    <a:gd name="T30" fmla="*/ 0 w 128"/>
                    <a:gd name="T31" fmla="*/ 0 h 183"/>
                    <a:gd name="T32" fmla="*/ 0 w 128"/>
                    <a:gd name="T33" fmla="*/ 0 h 183"/>
                    <a:gd name="T34" fmla="*/ 0 w 128"/>
                    <a:gd name="T35" fmla="*/ 0 h 183"/>
                    <a:gd name="T36" fmla="*/ 0 w 128"/>
                    <a:gd name="T37" fmla="*/ 0 h 183"/>
                    <a:gd name="T38" fmla="*/ 0 w 128"/>
                    <a:gd name="T39" fmla="*/ 0 h 183"/>
                    <a:gd name="T40" fmla="*/ 0 w 128"/>
                    <a:gd name="T41" fmla="*/ 0 h 183"/>
                    <a:gd name="T42" fmla="*/ 0 w 128"/>
                    <a:gd name="T43" fmla="*/ 0 h 183"/>
                    <a:gd name="T44" fmla="*/ 0 w 128"/>
                    <a:gd name="T45" fmla="*/ 0 h 183"/>
                    <a:gd name="T46" fmla="*/ 0 w 128"/>
                    <a:gd name="T47" fmla="*/ 0 h 183"/>
                    <a:gd name="T48" fmla="*/ 0 w 128"/>
                    <a:gd name="T49" fmla="*/ 0 h 183"/>
                    <a:gd name="T50" fmla="*/ 0 w 128"/>
                    <a:gd name="T51" fmla="*/ 0 h 183"/>
                    <a:gd name="T52" fmla="*/ 0 w 128"/>
                    <a:gd name="T53" fmla="*/ 0 h 183"/>
                    <a:gd name="T54" fmla="*/ 0 w 128"/>
                    <a:gd name="T55" fmla="*/ 0 h 183"/>
                    <a:gd name="T56" fmla="*/ 0 w 128"/>
                    <a:gd name="T57" fmla="*/ 0 h 183"/>
                    <a:gd name="T58" fmla="*/ 0 w 128"/>
                    <a:gd name="T59" fmla="*/ 0 h 183"/>
                    <a:gd name="T60" fmla="*/ 0 w 128"/>
                    <a:gd name="T61" fmla="*/ 0 h 183"/>
                    <a:gd name="T62" fmla="*/ 0 w 128"/>
                    <a:gd name="T63" fmla="*/ 0 h 183"/>
                    <a:gd name="T64" fmla="*/ 0 w 128"/>
                    <a:gd name="T65" fmla="*/ 0 h 183"/>
                    <a:gd name="T66" fmla="*/ 0 w 128"/>
                    <a:gd name="T67" fmla="*/ 0 h 183"/>
                    <a:gd name="T68" fmla="*/ 0 w 128"/>
                    <a:gd name="T69" fmla="*/ 0 h 183"/>
                    <a:gd name="T70" fmla="*/ 0 w 128"/>
                    <a:gd name="T71" fmla="*/ 0 h 183"/>
                    <a:gd name="T72" fmla="*/ 0 w 128"/>
                    <a:gd name="T73" fmla="*/ 0 h 183"/>
                    <a:gd name="T74" fmla="*/ 0 w 128"/>
                    <a:gd name="T75" fmla="*/ 0 h 183"/>
                    <a:gd name="T76" fmla="*/ 0 w 128"/>
                    <a:gd name="T77" fmla="*/ 0 h 183"/>
                    <a:gd name="T78" fmla="*/ 0 w 128"/>
                    <a:gd name="T79" fmla="*/ 0 h 183"/>
                    <a:gd name="T80" fmla="*/ 0 w 128"/>
                    <a:gd name="T81" fmla="*/ 0 h 1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
                    <a:gd name="T124" fmla="*/ 0 h 183"/>
                    <a:gd name="T125" fmla="*/ 128 w 128"/>
                    <a:gd name="T126" fmla="*/ 183 h 1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 h="183">
                      <a:moveTo>
                        <a:pt x="108" y="61"/>
                      </a:moveTo>
                      <a:lnTo>
                        <a:pt x="111" y="80"/>
                      </a:lnTo>
                      <a:lnTo>
                        <a:pt x="109" y="97"/>
                      </a:lnTo>
                      <a:lnTo>
                        <a:pt x="101" y="110"/>
                      </a:lnTo>
                      <a:lnTo>
                        <a:pt x="89" y="123"/>
                      </a:lnTo>
                      <a:lnTo>
                        <a:pt x="75" y="134"/>
                      </a:lnTo>
                      <a:lnTo>
                        <a:pt x="60" y="145"/>
                      </a:lnTo>
                      <a:lnTo>
                        <a:pt x="43" y="156"/>
                      </a:lnTo>
                      <a:lnTo>
                        <a:pt x="29" y="167"/>
                      </a:lnTo>
                      <a:lnTo>
                        <a:pt x="27" y="170"/>
                      </a:lnTo>
                      <a:lnTo>
                        <a:pt x="26" y="172"/>
                      </a:lnTo>
                      <a:lnTo>
                        <a:pt x="26" y="176"/>
                      </a:lnTo>
                      <a:lnTo>
                        <a:pt x="28" y="179"/>
                      </a:lnTo>
                      <a:lnTo>
                        <a:pt x="30" y="182"/>
                      </a:lnTo>
                      <a:lnTo>
                        <a:pt x="34" y="183"/>
                      </a:lnTo>
                      <a:lnTo>
                        <a:pt x="37" y="183"/>
                      </a:lnTo>
                      <a:lnTo>
                        <a:pt x="41" y="182"/>
                      </a:lnTo>
                      <a:lnTo>
                        <a:pt x="58" y="171"/>
                      </a:lnTo>
                      <a:lnTo>
                        <a:pt x="76" y="160"/>
                      </a:lnTo>
                      <a:lnTo>
                        <a:pt x="92" y="147"/>
                      </a:lnTo>
                      <a:lnTo>
                        <a:pt x="108" y="132"/>
                      </a:lnTo>
                      <a:lnTo>
                        <a:pt x="118" y="116"/>
                      </a:lnTo>
                      <a:lnTo>
                        <a:pt x="125" y="98"/>
                      </a:lnTo>
                      <a:lnTo>
                        <a:pt x="128" y="78"/>
                      </a:lnTo>
                      <a:lnTo>
                        <a:pt x="123" y="58"/>
                      </a:lnTo>
                      <a:lnTo>
                        <a:pt x="112" y="41"/>
                      </a:lnTo>
                      <a:lnTo>
                        <a:pt x="98" y="28"/>
                      </a:lnTo>
                      <a:lnTo>
                        <a:pt x="80" y="16"/>
                      </a:lnTo>
                      <a:lnTo>
                        <a:pt x="61" y="8"/>
                      </a:lnTo>
                      <a:lnTo>
                        <a:pt x="41" y="2"/>
                      </a:lnTo>
                      <a:lnTo>
                        <a:pt x="23" y="0"/>
                      </a:lnTo>
                      <a:lnTo>
                        <a:pt x="9" y="1"/>
                      </a:lnTo>
                      <a:lnTo>
                        <a:pt x="0" y="6"/>
                      </a:lnTo>
                      <a:lnTo>
                        <a:pt x="16" y="10"/>
                      </a:lnTo>
                      <a:lnTo>
                        <a:pt x="33" y="14"/>
                      </a:lnTo>
                      <a:lnTo>
                        <a:pt x="48" y="17"/>
                      </a:lnTo>
                      <a:lnTo>
                        <a:pt x="63" y="22"/>
                      </a:lnTo>
                      <a:lnTo>
                        <a:pt x="77" y="28"/>
                      </a:lnTo>
                      <a:lnTo>
                        <a:pt x="90" y="36"/>
                      </a:lnTo>
                      <a:lnTo>
                        <a:pt x="101" y="46"/>
                      </a:lnTo>
                      <a:lnTo>
                        <a:pt x="108" y="61"/>
                      </a:lnTo>
                      <a:close/>
                    </a:path>
                  </a:pathLst>
                </a:custGeom>
                <a:solidFill>
                  <a:srgbClr val="000000"/>
                </a:solidFill>
                <a:ln w="9525">
                  <a:solidFill>
                    <a:schemeClr val="bg2"/>
                  </a:solidFill>
                  <a:round/>
                  <a:headEnd/>
                  <a:tailEnd/>
                </a:ln>
              </p:spPr>
              <p:txBody>
                <a:bodyPr/>
                <a:lstStyle/>
                <a:p>
                  <a:endParaRPr lang="en-US"/>
                </a:p>
              </p:txBody>
            </p:sp>
            <p:sp>
              <p:nvSpPr>
                <p:cNvPr id="354" name="Freeform 822"/>
                <p:cNvSpPr>
                  <a:spLocks/>
                </p:cNvSpPr>
                <p:nvPr/>
              </p:nvSpPr>
              <p:spPr bwMode="auto">
                <a:xfrm>
                  <a:off x="5070" y="2650"/>
                  <a:ext cx="112" cy="88"/>
                </a:xfrm>
                <a:custGeom>
                  <a:avLst/>
                  <a:gdLst>
                    <a:gd name="T0" fmla="*/ 0 w 323"/>
                    <a:gd name="T1" fmla="*/ 0 h 379"/>
                    <a:gd name="T2" fmla="*/ 0 w 323"/>
                    <a:gd name="T3" fmla="*/ 0 h 379"/>
                    <a:gd name="T4" fmla="*/ 0 w 323"/>
                    <a:gd name="T5" fmla="*/ 0 h 379"/>
                    <a:gd name="T6" fmla="*/ 0 w 323"/>
                    <a:gd name="T7" fmla="*/ 0 h 379"/>
                    <a:gd name="T8" fmla="*/ 0 w 323"/>
                    <a:gd name="T9" fmla="*/ 0 h 379"/>
                    <a:gd name="T10" fmla="*/ 0 w 323"/>
                    <a:gd name="T11" fmla="*/ 0 h 379"/>
                    <a:gd name="T12" fmla="*/ 0 w 323"/>
                    <a:gd name="T13" fmla="*/ 0 h 379"/>
                    <a:gd name="T14" fmla="*/ 0 w 323"/>
                    <a:gd name="T15" fmla="*/ 0 h 379"/>
                    <a:gd name="T16" fmla="*/ 0 w 323"/>
                    <a:gd name="T17" fmla="*/ 0 h 379"/>
                    <a:gd name="T18" fmla="*/ 0 w 323"/>
                    <a:gd name="T19" fmla="*/ 0 h 379"/>
                    <a:gd name="T20" fmla="*/ 0 w 323"/>
                    <a:gd name="T21" fmla="*/ 0 h 379"/>
                    <a:gd name="T22" fmla="*/ 0 w 323"/>
                    <a:gd name="T23" fmla="*/ 0 h 379"/>
                    <a:gd name="T24" fmla="*/ 0 w 323"/>
                    <a:gd name="T25" fmla="*/ 0 h 379"/>
                    <a:gd name="T26" fmla="*/ 0 w 323"/>
                    <a:gd name="T27" fmla="*/ 0 h 379"/>
                    <a:gd name="T28" fmla="*/ 0 w 323"/>
                    <a:gd name="T29" fmla="*/ 0 h 379"/>
                    <a:gd name="T30" fmla="*/ 0 w 323"/>
                    <a:gd name="T31" fmla="*/ 0 h 379"/>
                    <a:gd name="T32" fmla="*/ 0 w 323"/>
                    <a:gd name="T33" fmla="*/ 0 h 379"/>
                    <a:gd name="T34" fmla="*/ 0 w 323"/>
                    <a:gd name="T35" fmla="*/ 0 h 379"/>
                    <a:gd name="T36" fmla="*/ 0 w 323"/>
                    <a:gd name="T37" fmla="*/ 0 h 379"/>
                    <a:gd name="T38" fmla="*/ 0 w 323"/>
                    <a:gd name="T39" fmla="*/ 0 h 379"/>
                    <a:gd name="T40" fmla="*/ 0 w 323"/>
                    <a:gd name="T41" fmla="*/ 0 h 379"/>
                    <a:gd name="T42" fmla="*/ 0 w 323"/>
                    <a:gd name="T43" fmla="*/ 0 h 379"/>
                    <a:gd name="T44" fmla="*/ 0 w 323"/>
                    <a:gd name="T45" fmla="*/ 0 h 379"/>
                    <a:gd name="T46" fmla="*/ 0 w 323"/>
                    <a:gd name="T47" fmla="*/ 0 h 379"/>
                    <a:gd name="T48" fmla="*/ 0 w 323"/>
                    <a:gd name="T49" fmla="*/ 0 h 379"/>
                    <a:gd name="T50" fmla="*/ 0 w 323"/>
                    <a:gd name="T51" fmla="*/ 0 h 379"/>
                    <a:gd name="T52" fmla="*/ 0 w 323"/>
                    <a:gd name="T53" fmla="*/ 0 h 379"/>
                    <a:gd name="T54" fmla="*/ 0 w 323"/>
                    <a:gd name="T55" fmla="*/ 0 h 379"/>
                    <a:gd name="T56" fmla="*/ 0 w 323"/>
                    <a:gd name="T57" fmla="*/ 0 h 379"/>
                    <a:gd name="T58" fmla="*/ 0 w 323"/>
                    <a:gd name="T59" fmla="*/ 0 h 379"/>
                    <a:gd name="T60" fmla="*/ 0 w 323"/>
                    <a:gd name="T61" fmla="*/ 0 h 379"/>
                    <a:gd name="T62" fmla="*/ 0 w 323"/>
                    <a:gd name="T63" fmla="*/ 0 h 379"/>
                    <a:gd name="T64" fmla="*/ 0 w 323"/>
                    <a:gd name="T65" fmla="*/ 0 h 379"/>
                    <a:gd name="T66" fmla="*/ 0 w 323"/>
                    <a:gd name="T67" fmla="*/ 0 h 379"/>
                    <a:gd name="T68" fmla="*/ 0 w 323"/>
                    <a:gd name="T69" fmla="*/ 0 h 379"/>
                    <a:gd name="T70" fmla="*/ 0 w 323"/>
                    <a:gd name="T71" fmla="*/ 0 h 379"/>
                    <a:gd name="T72" fmla="*/ 0 w 323"/>
                    <a:gd name="T73" fmla="*/ 0 h 379"/>
                    <a:gd name="T74" fmla="*/ 0 w 323"/>
                    <a:gd name="T75" fmla="*/ 0 h 379"/>
                    <a:gd name="T76" fmla="*/ 0 w 323"/>
                    <a:gd name="T77" fmla="*/ 0 h 379"/>
                    <a:gd name="T78" fmla="*/ 0 w 323"/>
                    <a:gd name="T79" fmla="*/ 0 h 379"/>
                    <a:gd name="T80" fmla="*/ 0 w 323"/>
                    <a:gd name="T81" fmla="*/ 0 h 379"/>
                    <a:gd name="T82" fmla="*/ 0 w 323"/>
                    <a:gd name="T83" fmla="*/ 0 h 379"/>
                    <a:gd name="T84" fmla="*/ 0 w 323"/>
                    <a:gd name="T85" fmla="*/ 0 h 379"/>
                    <a:gd name="T86" fmla="*/ 0 w 323"/>
                    <a:gd name="T87" fmla="*/ 0 h 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3"/>
                    <a:gd name="T133" fmla="*/ 0 h 379"/>
                    <a:gd name="T134" fmla="*/ 323 w 323"/>
                    <a:gd name="T135" fmla="*/ 379 h 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3" h="379">
                      <a:moveTo>
                        <a:pt x="126" y="50"/>
                      </a:moveTo>
                      <a:lnTo>
                        <a:pt x="101" y="70"/>
                      </a:lnTo>
                      <a:lnTo>
                        <a:pt x="76" y="92"/>
                      </a:lnTo>
                      <a:lnTo>
                        <a:pt x="54" y="115"/>
                      </a:lnTo>
                      <a:lnTo>
                        <a:pt x="34" y="140"/>
                      </a:lnTo>
                      <a:lnTo>
                        <a:pt x="18" y="167"/>
                      </a:lnTo>
                      <a:lnTo>
                        <a:pt x="6" y="196"/>
                      </a:lnTo>
                      <a:lnTo>
                        <a:pt x="0" y="227"/>
                      </a:lnTo>
                      <a:lnTo>
                        <a:pt x="1" y="259"/>
                      </a:lnTo>
                      <a:lnTo>
                        <a:pt x="4" y="267"/>
                      </a:lnTo>
                      <a:lnTo>
                        <a:pt x="7" y="277"/>
                      </a:lnTo>
                      <a:lnTo>
                        <a:pt x="11" y="283"/>
                      </a:lnTo>
                      <a:lnTo>
                        <a:pt x="15" y="291"/>
                      </a:lnTo>
                      <a:lnTo>
                        <a:pt x="21" y="298"/>
                      </a:lnTo>
                      <a:lnTo>
                        <a:pt x="27" y="305"/>
                      </a:lnTo>
                      <a:lnTo>
                        <a:pt x="34" y="311"/>
                      </a:lnTo>
                      <a:lnTo>
                        <a:pt x="41" y="316"/>
                      </a:lnTo>
                      <a:lnTo>
                        <a:pt x="57" y="325"/>
                      </a:lnTo>
                      <a:lnTo>
                        <a:pt x="72" y="333"/>
                      </a:lnTo>
                      <a:lnTo>
                        <a:pt x="87" y="340"/>
                      </a:lnTo>
                      <a:lnTo>
                        <a:pt x="103" y="345"/>
                      </a:lnTo>
                      <a:lnTo>
                        <a:pt x="120" y="351"/>
                      </a:lnTo>
                      <a:lnTo>
                        <a:pt x="136" y="356"/>
                      </a:lnTo>
                      <a:lnTo>
                        <a:pt x="153" y="360"/>
                      </a:lnTo>
                      <a:lnTo>
                        <a:pt x="169" y="364"/>
                      </a:lnTo>
                      <a:lnTo>
                        <a:pt x="187" y="367"/>
                      </a:lnTo>
                      <a:lnTo>
                        <a:pt x="204" y="370"/>
                      </a:lnTo>
                      <a:lnTo>
                        <a:pt x="221" y="372"/>
                      </a:lnTo>
                      <a:lnTo>
                        <a:pt x="238" y="374"/>
                      </a:lnTo>
                      <a:lnTo>
                        <a:pt x="256" y="375"/>
                      </a:lnTo>
                      <a:lnTo>
                        <a:pt x="273" y="376"/>
                      </a:lnTo>
                      <a:lnTo>
                        <a:pt x="290" y="378"/>
                      </a:lnTo>
                      <a:lnTo>
                        <a:pt x="307" y="379"/>
                      </a:lnTo>
                      <a:lnTo>
                        <a:pt x="312" y="379"/>
                      </a:lnTo>
                      <a:lnTo>
                        <a:pt x="317" y="375"/>
                      </a:lnTo>
                      <a:lnTo>
                        <a:pt x="320" y="372"/>
                      </a:lnTo>
                      <a:lnTo>
                        <a:pt x="323" y="366"/>
                      </a:lnTo>
                      <a:lnTo>
                        <a:pt x="323" y="360"/>
                      </a:lnTo>
                      <a:lnTo>
                        <a:pt x="320" y="356"/>
                      </a:lnTo>
                      <a:lnTo>
                        <a:pt x="316" y="352"/>
                      </a:lnTo>
                      <a:lnTo>
                        <a:pt x="311" y="351"/>
                      </a:lnTo>
                      <a:lnTo>
                        <a:pt x="295" y="351"/>
                      </a:lnTo>
                      <a:lnTo>
                        <a:pt x="279" y="351"/>
                      </a:lnTo>
                      <a:lnTo>
                        <a:pt x="263" y="350"/>
                      </a:lnTo>
                      <a:lnTo>
                        <a:pt x="248" y="349"/>
                      </a:lnTo>
                      <a:lnTo>
                        <a:pt x="231" y="348"/>
                      </a:lnTo>
                      <a:lnTo>
                        <a:pt x="215" y="345"/>
                      </a:lnTo>
                      <a:lnTo>
                        <a:pt x="200" y="343"/>
                      </a:lnTo>
                      <a:lnTo>
                        <a:pt x="183" y="341"/>
                      </a:lnTo>
                      <a:lnTo>
                        <a:pt x="168" y="337"/>
                      </a:lnTo>
                      <a:lnTo>
                        <a:pt x="151" y="334"/>
                      </a:lnTo>
                      <a:lnTo>
                        <a:pt x="136" y="329"/>
                      </a:lnTo>
                      <a:lnTo>
                        <a:pt x="121" y="325"/>
                      </a:lnTo>
                      <a:lnTo>
                        <a:pt x="106" y="320"/>
                      </a:lnTo>
                      <a:lnTo>
                        <a:pt x="92" y="313"/>
                      </a:lnTo>
                      <a:lnTo>
                        <a:pt x="76" y="306"/>
                      </a:lnTo>
                      <a:lnTo>
                        <a:pt x="62" y="300"/>
                      </a:lnTo>
                      <a:lnTo>
                        <a:pt x="51" y="291"/>
                      </a:lnTo>
                      <a:lnTo>
                        <a:pt x="41" y="280"/>
                      </a:lnTo>
                      <a:lnTo>
                        <a:pt x="35" y="269"/>
                      </a:lnTo>
                      <a:lnTo>
                        <a:pt x="31" y="255"/>
                      </a:lnTo>
                      <a:lnTo>
                        <a:pt x="31" y="239"/>
                      </a:lnTo>
                      <a:lnTo>
                        <a:pt x="33" y="218"/>
                      </a:lnTo>
                      <a:lnTo>
                        <a:pt x="38" y="197"/>
                      </a:lnTo>
                      <a:lnTo>
                        <a:pt x="42" y="182"/>
                      </a:lnTo>
                      <a:lnTo>
                        <a:pt x="51" y="165"/>
                      </a:lnTo>
                      <a:lnTo>
                        <a:pt x="60" y="150"/>
                      </a:lnTo>
                      <a:lnTo>
                        <a:pt x="68" y="136"/>
                      </a:lnTo>
                      <a:lnTo>
                        <a:pt x="79" y="124"/>
                      </a:lnTo>
                      <a:lnTo>
                        <a:pt x="89" y="111"/>
                      </a:lnTo>
                      <a:lnTo>
                        <a:pt x="101" y="100"/>
                      </a:lnTo>
                      <a:lnTo>
                        <a:pt x="114" y="88"/>
                      </a:lnTo>
                      <a:lnTo>
                        <a:pt x="129" y="76"/>
                      </a:lnTo>
                      <a:lnTo>
                        <a:pt x="144" y="64"/>
                      </a:lnTo>
                      <a:lnTo>
                        <a:pt x="162" y="53"/>
                      </a:lnTo>
                      <a:lnTo>
                        <a:pt x="181" y="41"/>
                      </a:lnTo>
                      <a:lnTo>
                        <a:pt x="201" y="31"/>
                      </a:lnTo>
                      <a:lnTo>
                        <a:pt x="219" y="22"/>
                      </a:lnTo>
                      <a:lnTo>
                        <a:pt x="237" y="14"/>
                      </a:lnTo>
                      <a:lnTo>
                        <a:pt x="253" y="7"/>
                      </a:lnTo>
                      <a:lnTo>
                        <a:pt x="268" y="1"/>
                      </a:lnTo>
                      <a:lnTo>
                        <a:pt x="255" y="0"/>
                      </a:lnTo>
                      <a:lnTo>
                        <a:pt x="238" y="1"/>
                      </a:lnTo>
                      <a:lnTo>
                        <a:pt x="221" y="5"/>
                      </a:lnTo>
                      <a:lnTo>
                        <a:pt x="201" y="11"/>
                      </a:lnTo>
                      <a:lnTo>
                        <a:pt x="181" y="19"/>
                      </a:lnTo>
                      <a:lnTo>
                        <a:pt x="161" y="28"/>
                      </a:lnTo>
                      <a:lnTo>
                        <a:pt x="142" y="39"/>
                      </a:lnTo>
                      <a:lnTo>
                        <a:pt x="126" y="50"/>
                      </a:lnTo>
                      <a:close/>
                    </a:path>
                  </a:pathLst>
                </a:custGeom>
                <a:solidFill>
                  <a:srgbClr val="000000"/>
                </a:solidFill>
                <a:ln w="9525">
                  <a:solidFill>
                    <a:schemeClr val="bg2"/>
                  </a:solidFill>
                  <a:round/>
                  <a:headEnd/>
                  <a:tailEnd/>
                </a:ln>
              </p:spPr>
              <p:txBody>
                <a:bodyPr/>
                <a:lstStyle/>
                <a:p>
                  <a:endParaRPr lang="en-US"/>
                </a:p>
              </p:txBody>
            </p:sp>
            <p:sp>
              <p:nvSpPr>
                <p:cNvPr id="355" name="Freeform 823"/>
                <p:cNvSpPr>
                  <a:spLocks/>
                </p:cNvSpPr>
                <p:nvPr/>
              </p:nvSpPr>
              <p:spPr bwMode="auto">
                <a:xfrm>
                  <a:off x="5229" y="2647"/>
                  <a:ext cx="99" cy="59"/>
                </a:xfrm>
                <a:custGeom>
                  <a:avLst/>
                  <a:gdLst>
                    <a:gd name="T0" fmla="*/ 0 w 282"/>
                    <a:gd name="T1" fmla="*/ 0 h 253"/>
                    <a:gd name="T2" fmla="*/ 0 w 282"/>
                    <a:gd name="T3" fmla="*/ 0 h 253"/>
                    <a:gd name="T4" fmla="*/ 0 w 282"/>
                    <a:gd name="T5" fmla="*/ 0 h 253"/>
                    <a:gd name="T6" fmla="*/ 0 w 282"/>
                    <a:gd name="T7" fmla="*/ 0 h 253"/>
                    <a:gd name="T8" fmla="*/ 0 w 282"/>
                    <a:gd name="T9" fmla="*/ 0 h 253"/>
                    <a:gd name="T10" fmla="*/ 0 w 282"/>
                    <a:gd name="T11" fmla="*/ 0 h 253"/>
                    <a:gd name="T12" fmla="*/ 0 w 282"/>
                    <a:gd name="T13" fmla="*/ 0 h 253"/>
                    <a:gd name="T14" fmla="*/ 0 w 282"/>
                    <a:gd name="T15" fmla="*/ 0 h 253"/>
                    <a:gd name="T16" fmla="*/ 0 w 282"/>
                    <a:gd name="T17" fmla="*/ 0 h 253"/>
                    <a:gd name="T18" fmla="*/ 0 w 282"/>
                    <a:gd name="T19" fmla="*/ 0 h 253"/>
                    <a:gd name="T20" fmla="*/ 0 w 282"/>
                    <a:gd name="T21" fmla="*/ 0 h 253"/>
                    <a:gd name="T22" fmla="*/ 0 w 282"/>
                    <a:gd name="T23" fmla="*/ 0 h 253"/>
                    <a:gd name="T24" fmla="*/ 0 w 282"/>
                    <a:gd name="T25" fmla="*/ 0 h 253"/>
                    <a:gd name="T26" fmla="*/ 0 w 282"/>
                    <a:gd name="T27" fmla="*/ 0 h 253"/>
                    <a:gd name="T28" fmla="*/ 0 w 282"/>
                    <a:gd name="T29" fmla="*/ 0 h 253"/>
                    <a:gd name="T30" fmla="*/ 0 w 282"/>
                    <a:gd name="T31" fmla="*/ 0 h 253"/>
                    <a:gd name="T32" fmla="*/ 0 w 282"/>
                    <a:gd name="T33" fmla="*/ 0 h 253"/>
                    <a:gd name="T34" fmla="*/ 0 w 282"/>
                    <a:gd name="T35" fmla="*/ 0 h 253"/>
                    <a:gd name="T36" fmla="*/ 0 w 282"/>
                    <a:gd name="T37" fmla="*/ 0 h 253"/>
                    <a:gd name="T38" fmla="*/ 0 w 282"/>
                    <a:gd name="T39" fmla="*/ 0 h 253"/>
                    <a:gd name="T40" fmla="*/ 0 w 282"/>
                    <a:gd name="T41" fmla="*/ 0 h 253"/>
                    <a:gd name="T42" fmla="*/ 0 w 282"/>
                    <a:gd name="T43" fmla="*/ 0 h 253"/>
                    <a:gd name="T44" fmla="*/ 0 w 282"/>
                    <a:gd name="T45" fmla="*/ 0 h 253"/>
                    <a:gd name="T46" fmla="*/ 0 w 282"/>
                    <a:gd name="T47" fmla="*/ 0 h 253"/>
                    <a:gd name="T48" fmla="*/ 0 w 282"/>
                    <a:gd name="T49" fmla="*/ 0 h 253"/>
                    <a:gd name="T50" fmla="*/ 0 w 282"/>
                    <a:gd name="T51" fmla="*/ 0 h 253"/>
                    <a:gd name="T52" fmla="*/ 0 w 282"/>
                    <a:gd name="T53" fmla="*/ 0 h 253"/>
                    <a:gd name="T54" fmla="*/ 0 w 282"/>
                    <a:gd name="T55" fmla="*/ 0 h 253"/>
                    <a:gd name="T56" fmla="*/ 0 w 282"/>
                    <a:gd name="T57" fmla="*/ 0 h 253"/>
                    <a:gd name="T58" fmla="*/ 0 w 282"/>
                    <a:gd name="T59" fmla="*/ 0 h 253"/>
                    <a:gd name="T60" fmla="*/ 0 w 282"/>
                    <a:gd name="T61" fmla="*/ 0 h 253"/>
                    <a:gd name="T62" fmla="*/ 0 w 282"/>
                    <a:gd name="T63" fmla="*/ 0 h 253"/>
                    <a:gd name="T64" fmla="*/ 0 w 282"/>
                    <a:gd name="T65" fmla="*/ 0 h 253"/>
                    <a:gd name="T66" fmla="*/ 0 w 282"/>
                    <a:gd name="T67" fmla="*/ 0 h 253"/>
                    <a:gd name="T68" fmla="*/ 0 w 282"/>
                    <a:gd name="T69" fmla="*/ 0 h 253"/>
                    <a:gd name="T70" fmla="*/ 0 w 282"/>
                    <a:gd name="T71" fmla="*/ 0 h 253"/>
                    <a:gd name="T72" fmla="*/ 0 w 282"/>
                    <a:gd name="T73" fmla="*/ 0 h 253"/>
                    <a:gd name="T74" fmla="*/ 0 w 282"/>
                    <a:gd name="T75" fmla="*/ 0 h 253"/>
                    <a:gd name="T76" fmla="*/ 0 w 282"/>
                    <a:gd name="T77" fmla="*/ 0 h 253"/>
                    <a:gd name="T78" fmla="*/ 0 w 282"/>
                    <a:gd name="T79" fmla="*/ 0 h 253"/>
                    <a:gd name="T80" fmla="*/ 0 w 282"/>
                    <a:gd name="T81" fmla="*/ 0 h 253"/>
                    <a:gd name="T82" fmla="*/ 0 w 282"/>
                    <a:gd name="T83" fmla="*/ 0 h 253"/>
                    <a:gd name="T84" fmla="*/ 0 w 282"/>
                    <a:gd name="T85" fmla="*/ 0 h 253"/>
                    <a:gd name="T86" fmla="*/ 0 w 282"/>
                    <a:gd name="T87" fmla="*/ 0 h 253"/>
                    <a:gd name="T88" fmla="*/ 0 w 282"/>
                    <a:gd name="T89" fmla="*/ 0 h 253"/>
                    <a:gd name="T90" fmla="*/ 0 w 282"/>
                    <a:gd name="T91" fmla="*/ 0 h 253"/>
                    <a:gd name="T92" fmla="*/ 0 w 282"/>
                    <a:gd name="T93" fmla="*/ 0 h 253"/>
                    <a:gd name="T94" fmla="*/ 0 w 282"/>
                    <a:gd name="T95" fmla="*/ 0 h 253"/>
                    <a:gd name="T96" fmla="*/ 0 w 282"/>
                    <a:gd name="T97" fmla="*/ 0 h 253"/>
                    <a:gd name="T98" fmla="*/ 0 w 282"/>
                    <a:gd name="T99" fmla="*/ 0 h 253"/>
                    <a:gd name="T100" fmla="*/ 0 w 282"/>
                    <a:gd name="T101" fmla="*/ 0 h 253"/>
                    <a:gd name="T102" fmla="*/ 0 w 282"/>
                    <a:gd name="T103" fmla="*/ 0 h 253"/>
                    <a:gd name="T104" fmla="*/ 0 w 282"/>
                    <a:gd name="T105" fmla="*/ 0 h 253"/>
                    <a:gd name="T106" fmla="*/ 0 w 282"/>
                    <a:gd name="T107" fmla="*/ 0 h 253"/>
                    <a:gd name="T108" fmla="*/ 0 w 282"/>
                    <a:gd name="T109" fmla="*/ 0 h 253"/>
                    <a:gd name="T110" fmla="*/ 0 w 282"/>
                    <a:gd name="T111" fmla="*/ 0 h 253"/>
                    <a:gd name="T112" fmla="*/ 0 w 282"/>
                    <a:gd name="T113" fmla="*/ 0 h 253"/>
                    <a:gd name="T114" fmla="*/ 0 w 282"/>
                    <a:gd name="T115" fmla="*/ 0 h 253"/>
                    <a:gd name="T116" fmla="*/ 0 w 282"/>
                    <a:gd name="T117" fmla="*/ 0 h 253"/>
                    <a:gd name="T118" fmla="*/ 0 w 282"/>
                    <a:gd name="T119" fmla="*/ 0 h 253"/>
                    <a:gd name="T120" fmla="*/ 0 w 282"/>
                    <a:gd name="T121" fmla="*/ 0 h 25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
                    <a:gd name="T184" fmla="*/ 0 h 253"/>
                    <a:gd name="T185" fmla="*/ 282 w 282"/>
                    <a:gd name="T186" fmla="*/ 253 h 25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 h="253">
                      <a:moveTo>
                        <a:pt x="235" y="78"/>
                      </a:moveTo>
                      <a:lnTo>
                        <a:pt x="248" y="92"/>
                      </a:lnTo>
                      <a:lnTo>
                        <a:pt x="255" y="108"/>
                      </a:lnTo>
                      <a:lnTo>
                        <a:pt x="259" y="125"/>
                      </a:lnTo>
                      <a:lnTo>
                        <a:pt x="259" y="144"/>
                      </a:lnTo>
                      <a:lnTo>
                        <a:pt x="257" y="159"/>
                      </a:lnTo>
                      <a:lnTo>
                        <a:pt x="252" y="171"/>
                      </a:lnTo>
                      <a:lnTo>
                        <a:pt x="244" y="184"/>
                      </a:lnTo>
                      <a:lnTo>
                        <a:pt x="236" y="194"/>
                      </a:lnTo>
                      <a:lnTo>
                        <a:pt x="225" y="206"/>
                      </a:lnTo>
                      <a:lnTo>
                        <a:pt x="215" y="215"/>
                      </a:lnTo>
                      <a:lnTo>
                        <a:pt x="204" y="225"/>
                      </a:lnTo>
                      <a:lnTo>
                        <a:pt x="194" y="236"/>
                      </a:lnTo>
                      <a:lnTo>
                        <a:pt x="191" y="239"/>
                      </a:lnTo>
                      <a:lnTo>
                        <a:pt x="190" y="242"/>
                      </a:lnTo>
                      <a:lnTo>
                        <a:pt x="191" y="246"/>
                      </a:lnTo>
                      <a:lnTo>
                        <a:pt x="194" y="249"/>
                      </a:lnTo>
                      <a:lnTo>
                        <a:pt x="197" y="252"/>
                      </a:lnTo>
                      <a:lnTo>
                        <a:pt x="201" y="253"/>
                      </a:lnTo>
                      <a:lnTo>
                        <a:pt x="205" y="252"/>
                      </a:lnTo>
                      <a:lnTo>
                        <a:pt x="209" y="249"/>
                      </a:lnTo>
                      <a:lnTo>
                        <a:pt x="232" y="234"/>
                      </a:lnTo>
                      <a:lnTo>
                        <a:pt x="251" y="215"/>
                      </a:lnTo>
                      <a:lnTo>
                        <a:pt x="267" y="192"/>
                      </a:lnTo>
                      <a:lnTo>
                        <a:pt x="278" y="168"/>
                      </a:lnTo>
                      <a:lnTo>
                        <a:pt x="282" y="141"/>
                      </a:lnTo>
                      <a:lnTo>
                        <a:pt x="279" y="116"/>
                      </a:lnTo>
                      <a:lnTo>
                        <a:pt x="270" y="92"/>
                      </a:lnTo>
                      <a:lnTo>
                        <a:pt x="251" y="70"/>
                      </a:lnTo>
                      <a:lnTo>
                        <a:pt x="237" y="59"/>
                      </a:lnTo>
                      <a:lnTo>
                        <a:pt x="221" y="48"/>
                      </a:lnTo>
                      <a:lnTo>
                        <a:pt x="202" y="39"/>
                      </a:lnTo>
                      <a:lnTo>
                        <a:pt x="183" y="31"/>
                      </a:lnTo>
                      <a:lnTo>
                        <a:pt x="163" y="24"/>
                      </a:lnTo>
                      <a:lnTo>
                        <a:pt x="142" y="18"/>
                      </a:lnTo>
                      <a:lnTo>
                        <a:pt x="122" y="13"/>
                      </a:lnTo>
                      <a:lnTo>
                        <a:pt x="101" y="8"/>
                      </a:lnTo>
                      <a:lnTo>
                        <a:pt x="82" y="5"/>
                      </a:lnTo>
                      <a:lnTo>
                        <a:pt x="63" y="2"/>
                      </a:lnTo>
                      <a:lnTo>
                        <a:pt x="47" y="0"/>
                      </a:lnTo>
                      <a:lnTo>
                        <a:pt x="32" y="0"/>
                      </a:lnTo>
                      <a:lnTo>
                        <a:pt x="19" y="0"/>
                      </a:lnTo>
                      <a:lnTo>
                        <a:pt x="10" y="1"/>
                      </a:lnTo>
                      <a:lnTo>
                        <a:pt x="4" y="4"/>
                      </a:lnTo>
                      <a:lnTo>
                        <a:pt x="0" y="6"/>
                      </a:lnTo>
                      <a:lnTo>
                        <a:pt x="12" y="8"/>
                      </a:lnTo>
                      <a:lnTo>
                        <a:pt x="25" y="9"/>
                      </a:lnTo>
                      <a:lnTo>
                        <a:pt x="38" y="12"/>
                      </a:lnTo>
                      <a:lnTo>
                        <a:pt x="52" y="14"/>
                      </a:lnTo>
                      <a:lnTo>
                        <a:pt x="67" y="16"/>
                      </a:lnTo>
                      <a:lnTo>
                        <a:pt x="82" y="18"/>
                      </a:lnTo>
                      <a:lnTo>
                        <a:pt x="97" y="22"/>
                      </a:lnTo>
                      <a:lnTo>
                        <a:pt x="114" y="25"/>
                      </a:lnTo>
                      <a:lnTo>
                        <a:pt x="129" y="30"/>
                      </a:lnTo>
                      <a:lnTo>
                        <a:pt x="146" y="35"/>
                      </a:lnTo>
                      <a:lnTo>
                        <a:pt x="162" y="40"/>
                      </a:lnTo>
                      <a:lnTo>
                        <a:pt x="177" y="46"/>
                      </a:lnTo>
                      <a:lnTo>
                        <a:pt x="192" y="53"/>
                      </a:lnTo>
                      <a:lnTo>
                        <a:pt x="208" y="60"/>
                      </a:lnTo>
                      <a:lnTo>
                        <a:pt x="222" y="69"/>
                      </a:lnTo>
                      <a:lnTo>
                        <a:pt x="235" y="78"/>
                      </a:lnTo>
                      <a:close/>
                    </a:path>
                  </a:pathLst>
                </a:custGeom>
                <a:solidFill>
                  <a:srgbClr val="000000"/>
                </a:solidFill>
                <a:ln w="9525">
                  <a:solidFill>
                    <a:schemeClr val="bg2"/>
                  </a:solidFill>
                  <a:round/>
                  <a:headEnd/>
                  <a:tailEnd/>
                </a:ln>
              </p:spPr>
              <p:txBody>
                <a:bodyPr/>
                <a:lstStyle/>
                <a:p>
                  <a:endParaRPr lang="en-US"/>
                </a:p>
              </p:txBody>
            </p:sp>
            <p:sp>
              <p:nvSpPr>
                <p:cNvPr id="356" name="Freeform 824"/>
                <p:cNvSpPr>
                  <a:spLocks/>
                </p:cNvSpPr>
                <p:nvPr/>
              </p:nvSpPr>
              <p:spPr bwMode="auto">
                <a:xfrm>
                  <a:off x="5030" y="2680"/>
                  <a:ext cx="40" cy="54"/>
                </a:xfrm>
                <a:custGeom>
                  <a:avLst/>
                  <a:gdLst>
                    <a:gd name="T0" fmla="*/ 0 w 115"/>
                    <a:gd name="T1" fmla="*/ 0 h 236"/>
                    <a:gd name="T2" fmla="*/ 0 w 115"/>
                    <a:gd name="T3" fmla="*/ 0 h 236"/>
                    <a:gd name="T4" fmla="*/ 0 w 115"/>
                    <a:gd name="T5" fmla="*/ 0 h 236"/>
                    <a:gd name="T6" fmla="*/ 0 w 115"/>
                    <a:gd name="T7" fmla="*/ 0 h 236"/>
                    <a:gd name="T8" fmla="*/ 0 w 115"/>
                    <a:gd name="T9" fmla="*/ 0 h 236"/>
                    <a:gd name="T10" fmla="*/ 0 w 115"/>
                    <a:gd name="T11" fmla="*/ 0 h 236"/>
                    <a:gd name="T12" fmla="*/ 0 w 115"/>
                    <a:gd name="T13" fmla="*/ 0 h 236"/>
                    <a:gd name="T14" fmla="*/ 0 w 115"/>
                    <a:gd name="T15" fmla="*/ 0 h 236"/>
                    <a:gd name="T16" fmla="*/ 0 w 115"/>
                    <a:gd name="T17" fmla="*/ 0 h 236"/>
                    <a:gd name="T18" fmla="*/ 0 w 115"/>
                    <a:gd name="T19" fmla="*/ 0 h 236"/>
                    <a:gd name="T20" fmla="*/ 0 w 115"/>
                    <a:gd name="T21" fmla="*/ 0 h 236"/>
                    <a:gd name="T22" fmla="*/ 0 w 115"/>
                    <a:gd name="T23" fmla="*/ 0 h 236"/>
                    <a:gd name="T24" fmla="*/ 0 w 115"/>
                    <a:gd name="T25" fmla="*/ 0 h 236"/>
                    <a:gd name="T26" fmla="*/ 0 w 115"/>
                    <a:gd name="T27" fmla="*/ 0 h 236"/>
                    <a:gd name="T28" fmla="*/ 0 w 115"/>
                    <a:gd name="T29" fmla="*/ 0 h 236"/>
                    <a:gd name="T30" fmla="*/ 0 w 115"/>
                    <a:gd name="T31" fmla="*/ 0 h 236"/>
                    <a:gd name="T32" fmla="*/ 0 w 115"/>
                    <a:gd name="T33" fmla="*/ 0 h 236"/>
                    <a:gd name="T34" fmla="*/ 0 w 115"/>
                    <a:gd name="T35" fmla="*/ 0 h 236"/>
                    <a:gd name="T36" fmla="*/ 0 w 115"/>
                    <a:gd name="T37" fmla="*/ 0 h 236"/>
                    <a:gd name="T38" fmla="*/ 0 w 115"/>
                    <a:gd name="T39" fmla="*/ 0 h 236"/>
                    <a:gd name="T40" fmla="*/ 0 w 115"/>
                    <a:gd name="T41" fmla="*/ 0 h 236"/>
                    <a:gd name="T42" fmla="*/ 0 w 115"/>
                    <a:gd name="T43" fmla="*/ 0 h 236"/>
                    <a:gd name="T44" fmla="*/ 0 w 115"/>
                    <a:gd name="T45" fmla="*/ 0 h 236"/>
                    <a:gd name="T46" fmla="*/ 0 w 115"/>
                    <a:gd name="T47" fmla="*/ 0 h 236"/>
                    <a:gd name="T48" fmla="*/ 0 w 115"/>
                    <a:gd name="T49" fmla="*/ 0 h 236"/>
                    <a:gd name="T50" fmla="*/ 0 w 115"/>
                    <a:gd name="T51" fmla="*/ 0 h 236"/>
                    <a:gd name="T52" fmla="*/ 0 w 115"/>
                    <a:gd name="T53" fmla="*/ 0 h 236"/>
                    <a:gd name="T54" fmla="*/ 0 w 115"/>
                    <a:gd name="T55" fmla="*/ 0 h 236"/>
                    <a:gd name="T56" fmla="*/ 0 w 115"/>
                    <a:gd name="T57" fmla="*/ 0 h 236"/>
                    <a:gd name="T58" fmla="*/ 0 w 115"/>
                    <a:gd name="T59" fmla="*/ 0 h 236"/>
                    <a:gd name="T60" fmla="*/ 0 w 115"/>
                    <a:gd name="T61" fmla="*/ 0 h 236"/>
                    <a:gd name="T62" fmla="*/ 0 w 115"/>
                    <a:gd name="T63" fmla="*/ 0 h 236"/>
                    <a:gd name="T64" fmla="*/ 0 w 115"/>
                    <a:gd name="T65" fmla="*/ 0 h 236"/>
                    <a:gd name="T66" fmla="*/ 0 w 115"/>
                    <a:gd name="T67" fmla="*/ 0 h 236"/>
                    <a:gd name="T68" fmla="*/ 0 w 115"/>
                    <a:gd name="T69" fmla="*/ 0 h 236"/>
                    <a:gd name="T70" fmla="*/ 0 w 115"/>
                    <a:gd name="T71" fmla="*/ 0 h 236"/>
                    <a:gd name="T72" fmla="*/ 0 w 115"/>
                    <a:gd name="T73" fmla="*/ 0 h 236"/>
                    <a:gd name="T74" fmla="*/ 0 w 115"/>
                    <a:gd name="T75" fmla="*/ 0 h 236"/>
                    <a:gd name="T76" fmla="*/ 0 w 115"/>
                    <a:gd name="T77" fmla="*/ 0 h 236"/>
                    <a:gd name="T78" fmla="*/ 0 w 115"/>
                    <a:gd name="T79" fmla="*/ 0 h 236"/>
                    <a:gd name="T80" fmla="*/ 0 w 115"/>
                    <a:gd name="T81" fmla="*/ 0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5"/>
                    <a:gd name="T124" fmla="*/ 0 h 236"/>
                    <a:gd name="T125" fmla="*/ 115 w 115"/>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5" h="236">
                      <a:moveTo>
                        <a:pt x="0" y="128"/>
                      </a:moveTo>
                      <a:lnTo>
                        <a:pt x="0" y="148"/>
                      </a:lnTo>
                      <a:lnTo>
                        <a:pt x="5" y="166"/>
                      </a:lnTo>
                      <a:lnTo>
                        <a:pt x="13" y="184"/>
                      </a:lnTo>
                      <a:lnTo>
                        <a:pt x="24" y="198"/>
                      </a:lnTo>
                      <a:lnTo>
                        <a:pt x="39" y="211"/>
                      </a:lnTo>
                      <a:lnTo>
                        <a:pt x="55" y="223"/>
                      </a:lnTo>
                      <a:lnTo>
                        <a:pt x="74" y="231"/>
                      </a:lnTo>
                      <a:lnTo>
                        <a:pt x="92" y="235"/>
                      </a:lnTo>
                      <a:lnTo>
                        <a:pt x="98" y="236"/>
                      </a:lnTo>
                      <a:lnTo>
                        <a:pt x="104" y="234"/>
                      </a:lnTo>
                      <a:lnTo>
                        <a:pt x="109" y="231"/>
                      </a:lnTo>
                      <a:lnTo>
                        <a:pt x="111" y="226"/>
                      </a:lnTo>
                      <a:lnTo>
                        <a:pt x="111" y="220"/>
                      </a:lnTo>
                      <a:lnTo>
                        <a:pt x="110" y="215"/>
                      </a:lnTo>
                      <a:lnTo>
                        <a:pt x="107" y="210"/>
                      </a:lnTo>
                      <a:lnTo>
                        <a:pt x="101" y="208"/>
                      </a:lnTo>
                      <a:lnTo>
                        <a:pt x="82" y="201"/>
                      </a:lnTo>
                      <a:lnTo>
                        <a:pt x="64" y="192"/>
                      </a:lnTo>
                      <a:lnTo>
                        <a:pt x="50" y="179"/>
                      </a:lnTo>
                      <a:lnTo>
                        <a:pt x="40" y="165"/>
                      </a:lnTo>
                      <a:lnTo>
                        <a:pt x="33" y="148"/>
                      </a:lnTo>
                      <a:lnTo>
                        <a:pt x="29" y="130"/>
                      </a:lnTo>
                      <a:lnTo>
                        <a:pt x="29" y="110"/>
                      </a:lnTo>
                      <a:lnTo>
                        <a:pt x="35" y="89"/>
                      </a:lnTo>
                      <a:lnTo>
                        <a:pt x="43" y="74"/>
                      </a:lnTo>
                      <a:lnTo>
                        <a:pt x="56" y="60"/>
                      </a:lnTo>
                      <a:lnTo>
                        <a:pt x="70" y="46"/>
                      </a:lnTo>
                      <a:lnTo>
                        <a:pt x="85" y="33"/>
                      </a:lnTo>
                      <a:lnTo>
                        <a:pt x="98" y="23"/>
                      </a:lnTo>
                      <a:lnTo>
                        <a:pt x="109" y="12"/>
                      </a:lnTo>
                      <a:lnTo>
                        <a:pt x="115" y="6"/>
                      </a:lnTo>
                      <a:lnTo>
                        <a:pt x="115" y="0"/>
                      </a:lnTo>
                      <a:lnTo>
                        <a:pt x="102" y="4"/>
                      </a:lnTo>
                      <a:lnTo>
                        <a:pt x="85" y="12"/>
                      </a:lnTo>
                      <a:lnTo>
                        <a:pt x="68" y="26"/>
                      </a:lnTo>
                      <a:lnTo>
                        <a:pt x="49" y="42"/>
                      </a:lnTo>
                      <a:lnTo>
                        <a:pt x="32" y="61"/>
                      </a:lnTo>
                      <a:lnTo>
                        <a:pt x="17" y="82"/>
                      </a:lnTo>
                      <a:lnTo>
                        <a:pt x="6" y="105"/>
                      </a:lnTo>
                      <a:lnTo>
                        <a:pt x="0" y="128"/>
                      </a:lnTo>
                      <a:close/>
                    </a:path>
                  </a:pathLst>
                </a:custGeom>
                <a:solidFill>
                  <a:srgbClr val="000000"/>
                </a:solidFill>
                <a:ln w="9525">
                  <a:solidFill>
                    <a:schemeClr val="bg2"/>
                  </a:solidFill>
                  <a:round/>
                  <a:headEnd/>
                  <a:tailEnd/>
                </a:ln>
              </p:spPr>
              <p:txBody>
                <a:bodyPr/>
                <a:lstStyle/>
                <a:p>
                  <a:endParaRPr lang="en-US"/>
                </a:p>
              </p:txBody>
            </p:sp>
            <p:sp>
              <p:nvSpPr>
                <p:cNvPr id="357" name="Freeform 825"/>
                <p:cNvSpPr>
                  <a:spLocks/>
                </p:cNvSpPr>
                <p:nvPr/>
              </p:nvSpPr>
              <p:spPr bwMode="auto">
                <a:xfrm>
                  <a:off x="5311" y="2643"/>
                  <a:ext cx="87" cy="73"/>
                </a:xfrm>
                <a:custGeom>
                  <a:avLst/>
                  <a:gdLst>
                    <a:gd name="T0" fmla="*/ 0 w 245"/>
                    <a:gd name="T1" fmla="*/ 0 h 310"/>
                    <a:gd name="T2" fmla="*/ 0 w 245"/>
                    <a:gd name="T3" fmla="*/ 0 h 310"/>
                    <a:gd name="T4" fmla="*/ 0 w 245"/>
                    <a:gd name="T5" fmla="*/ 0 h 310"/>
                    <a:gd name="T6" fmla="*/ 0 w 245"/>
                    <a:gd name="T7" fmla="*/ 0 h 310"/>
                    <a:gd name="T8" fmla="*/ 0 w 245"/>
                    <a:gd name="T9" fmla="*/ 0 h 310"/>
                    <a:gd name="T10" fmla="*/ 0 w 245"/>
                    <a:gd name="T11" fmla="*/ 0 h 310"/>
                    <a:gd name="T12" fmla="*/ 0 w 245"/>
                    <a:gd name="T13" fmla="*/ 0 h 310"/>
                    <a:gd name="T14" fmla="*/ 0 w 245"/>
                    <a:gd name="T15" fmla="*/ 0 h 310"/>
                    <a:gd name="T16" fmla="*/ 0 w 245"/>
                    <a:gd name="T17" fmla="*/ 0 h 310"/>
                    <a:gd name="T18" fmla="*/ 0 w 245"/>
                    <a:gd name="T19" fmla="*/ 0 h 310"/>
                    <a:gd name="T20" fmla="*/ 0 w 245"/>
                    <a:gd name="T21" fmla="*/ 0 h 310"/>
                    <a:gd name="T22" fmla="*/ 0 w 245"/>
                    <a:gd name="T23" fmla="*/ 0 h 310"/>
                    <a:gd name="T24" fmla="*/ 0 w 245"/>
                    <a:gd name="T25" fmla="*/ 0 h 310"/>
                    <a:gd name="T26" fmla="*/ 0 w 245"/>
                    <a:gd name="T27" fmla="*/ 0 h 310"/>
                    <a:gd name="T28" fmla="*/ 0 w 245"/>
                    <a:gd name="T29" fmla="*/ 0 h 310"/>
                    <a:gd name="T30" fmla="*/ 0 w 245"/>
                    <a:gd name="T31" fmla="*/ 0 h 310"/>
                    <a:gd name="T32" fmla="*/ 0 w 245"/>
                    <a:gd name="T33" fmla="*/ 0 h 310"/>
                    <a:gd name="T34" fmla="*/ 0 w 245"/>
                    <a:gd name="T35" fmla="*/ 0 h 310"/>
                    <a:gd name="T36" fmla="*/ 0 w 245"/>
                    <a:gd name="T37" fmla="*/ 0 h 310"/>
                    <a:gd name="T38" fmla="*/ 0 w 245"/>
                    <a:gd name="T39" fmla="*/ 0 h 310"/>
                    <a:gd name="T40" fmla="*/ 0 w 245"/>
                    <a:gd name="T41" fmla="*/ 0 h 310"/>
                    <a:gd name="T42" fmla="*/ 0 w 245"/>
                    <a:gd name="T43" fmla="*/ 0 h 310"/>
                    <a:gd name="T44" fmla="*/ 0 w 245"/>
                    <a:gd name="T45" fmla="*/ 0 h 310"/>
                    <a:gd name="T46" fmla="*/ 0 w 245"/>
                    <a:gd name="T47" fmla="*/ 0 h 310"/>
                    <a:gd name="T48" fmla="*/ 0 w 245"/>
                    <a:gd name="T49" fmla="*/ 0 h 310"/>
                    <a:gd name="T50" fmla="*/ 0 w 245"/>
                    <a:gd name="T51" fmla="*/ 0 h 310"/>
                    <a:gd name="T52" fmla="*/ 0 w 245"/>
                    <a:gd name="T53" fmla="*/ 0 h 310"/>
                    <a:gd name="T54" fmla="*/ 0 w 245"/>
                    <a:gd name="T55" fmla="*/ 0 h 310"/>
                    <a:gd name="T56" fmla="*/ 0 w 245"/>
                    <a:gd name="T57" fmla="*/ 0 h 310"/>
                    <a:gd name="T58" fmla="*/ 0 w 245"/>
                    <a:gd name="T59" fmla="*/ 0 h 310"/>
                    <a:gd name="T60" fmla="*/ 0 w 245"/>
                    <a:gd name="T61" fmla="*/ 0 h 310"/>
                    <a:gd name="T62" fmla="*/ 0 w 245"/>
                    <a:gd name="T63" fmla="*/ 0 h 310"/>
                    <a:gd name="T64" fmla="*/ 0 w 245"/>
                    <a:gd name="T65" fmla="*/ 0 h 310"/>
                    <a:gd name="T66" fmla="*/ 0 w 245"/>
                    <a:gd name="T67" fmla="*/ 0 h 310"/>
                    <a:gd name="T68" fmla="*/ 0 w 245"/>
                    <a:gd name="T69" fmla="*/ 0 h 310"/>
                    <a:gd name="T70" fmla="*/ 0 w 245"/>
                    <a:gd name="T71" fmla="*/ 0 h 310"/>
                    <a:gd name="T72" fmla="*/ 0 w 245"/>
                    <a:gd name="T73" fmla="*/ 0 h 310"/>
                    <a:gd name="T74" fmla="*/ 0 w 245"/>
                    <a:gd name="T75" fmla="*/ 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310"/>
                    <a:gd name="T116" fmla="*/ 245 w 245"/>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310">
                      <a:moveTo>
                        <a:pt x="200" y="116"/>
                      </a:moveTo>
                      <a:lnTo>
                        <a:pt x="208" y="124"/>
                      </a:lnTo>
                      <a:lnTo>
                        <a:pt x="214" y="133"/>
                      </a:lnTo>
                      <a:lnTo>
                        <a:pt x="220" y="144"/>
                      </a:lnTo>
                      <a:lnTo>
                        <a:pt x="223" y="154"/>
                      </a:lnTo>
                      <a:lnTo>
                        <a:pt x="226" y="164"/>
                      </a:lnTo>
                      <a:lnTo>
                        <a:pt x="224" y="176"/>
                      </a:lnTo>
                      <a:lnTo>
                        <a:pt x="222" y="187"/>
                      </a:lnTo>
                      <a:lnTo>
                        <a:pt x="216" y="198"/>
                      </a:lnTo>
                      <a:lnTo>
                        <a:pt x="208" y="209"/>
                      </a:lnTo>
                      <a:lnTo>
                        <a:pt x="199" y="219"/>
                      </a:lnTo>
                      <a:lnTo>
                        <a:pt x="188" y="229"/>
                      </a:lnTo>
                      <a:lnTo>
                        <a:pt x="177" y="238"/>
                      </a:lnTo>
                      <a:lnTo>
                        <a:pt x="166" y="246"/>
                      </a:lnTo>
                      <a:lnTo>
                        <a:pt x="154" y="255"/>
                      </a:lnTo>
                      <a:lnTo>
                        <a:pt x="142" y="264"/>
                      </a:lnTo>
                      <a:lnTo>
                        <a:pt x="132" y="275"/>
                      </a:lnTo>
                      <a:lnTo>
                        <a:pt x="128" y="278"/>
                      </a:lnTo>
                      <a:lnTo>
                        <a:pt x="126" y="283"/>
                      </a:lnTo>
                      <a:lnTo>
                        <a:pt x="124" y="287"/>
                      </a:lnTo>
                      <a:lnTo>
                        <a:pt x="121" y="292"/>
                      </a:lnTo>
                      <a:lnTo>
                        <a:pt x="120" y="296"/>
                      </a:lnTo>
                      <a:lnTo>
                        <a:pt x="120" y="301"/>
                      </a:lnTo>
                      <a:lnTo>
                        <a:pt x="122" y="306"/>
                      </a:lnTo>
                      <a:lnTo>
                        <a:pt x="126" y="309"/>
                      </a:lnTo>
                      <a:lnTo>
                        <a:pt x="131" y="310"/>
                      </a:lnTo>
                      <a:lnTo>
                        <a:pt x="135" y="310"/>
                      </a:lnTo>
                      <a:lnTo>
                        <a:pt x="139" y="309"/>
                      </a:lnTo>
                      <a:lnTo>
                        <a:pt x="142" y="306"/>
                      </a:lnTo>
                      <a:lnTo>
                        <a:pt x="154" y="292"/>
                      </a:lnTo>
                      <a:lnTo>
                        <a:pt x="167" y="280"/>
                      </a:lnTo>
                      <a:lnTo>
                        <a:pt x="180" y="269"/>
                      </a:lnTo>
                      <a:lnTo>
                        <a:pt x="194" y="257"/>
                      </a:lnTo>
                      <a:lnTo>
                        <a:pt x="207" y="246"/>
                      </a:lnTo>
                      <a:lnTo>
                        <a:pt x="220" y="233"/>
                      </a:lnTo>
                      <a:lnTo>
                        <a:pt x="230" y="219"/>
                      </a:lnTo>
                      <a:lnTo>
                        <a:pt x="238" y="204"/>
                      </a:lnTo>
                      <a:lnTo>
                        <a:pt x="244" y="186"/>
                      </a:lnTo>
                      <a:lnTo>
                        <a:pt x="245" y="169"/>
                      </a:lnTo>
                      <a:lnTo>
                        <a:pt x="243" y="152"/>
                      </a:lnTo>
                      <a:lnTo>
                        <a:pt x="237" y="134"/>
                      </a:lnTo>
                      <a:lnTo>
                        <a:pt x="228" y="119"/>
                      </a:lnTo>
                      <a:lnTo>
                        <a:pt x="217" y="105"/>
                      </a:lnTo>
                      <a:lnTo>
                        <a:pt x="203" y="93"/>
                      </a:lnTo>
                      <a:lnTo>
                        <a:pt x="188" y="83"/>
                      </a:lnTo>
                      <a:lnTo>
                        <a:pt x="176" y="76"/>
                      </a:lnTo>
                      <a:lnTo>
                        <a:pt x="163" y="69"/>
                      </a:lnTo>
                      <a:lnTo>
                        <a:pt x="151" y="61"/>
                      </a:lnTo>
                      <a:lnTo>
                        <a:pt x="136" y="54"/>
                      </a:lnTo>
                      <a:lnTo>
                        <a:pt x="122" y="46"/>
                      </a:lnTo>
                      <a:lnTo>
                        <a:pt x="107" y="39"/>
                      </a:lnTo>
                      <a:lnTo>
                        <a:pt x="93" y="31"/>
                      </a:lnTo>
                      <a:lnTo>
                        <a:pt x="79" y="24"/>
                      </a:lnTo>
                      <a:lnTo>
                        <a:pt x="66" y="18"/>
                      </a:lnTo>
                      <a:lnTo>
                        <a:pt x="53" y="13"/>
                      </a:lnTo>
                      <a:lnTo>
                        <a:pt x="40" y="8"/>
                      </a:lnTo>
                      <a:lnTo>
                        <a:pt x="30" y="5"/>
                      </a:lnTo>
                      <a:lnTo>
                        <a:pt x="20" y="1"/>
                      </a:lnTo>
                      <a:lnTo>
                        <a:pt x="12" y="0"/>
                      </a:lnTo>
                      <a:lnTo>
                        <a:pt x="5" y="0"/>
                      </a:lnTo>
                      <a:lnTo>
                        <a:pt x="0" y="2"/>
                      </a:lnTo>
                      <a:lnTo>
                        <a:pt x="11" y="8"/>
                      </a:lnTo>
                      <a:lnTo>
                        <a:pt x="23" y="14"/>
                      </a:lnTo>
                      <a:lnTo>
                        <a:pt x="36" y="20"/>
                      </a:lnTo>
                      <a:lnTo>
                        <a:pt x="47" y="25"/>
                      </a:lnTo>
                      <a:lnTo>
                        <a:pt x="60" y="31"/>
                      </a:lnTo>
                      <a:lnTo>
                        <a:pt x="73" y="37"/>
                      </a:lnTo>
                      <a:lnTo>
                        <a:pt x="86" y="44"/>
                      </a:lnTo>
                      <a:lnTo>
                        <a:pt x="99" y="51"/>
                      </a:lnTo>
                      <a:lnTo>
                        <a:pt x="113" y="57"/>
                      </a:lnTo>
                      <a:lnTo>
                        <a:pt x="126" y="64"/>
                      </a:lnTo>
                      <a:lnTo>
                        <a:pt x="139" y="71"/>
                      </a:lnTo>
                      <a:lnTo>
                        <a:pt x="152" y="79"/>
                      </a:lnTo>
                      <a:lnTo>
                        <a:pt x="165" y="88"/>
                      </a:lnTo>
                      <a:lnTo>
                        <a:pt x="176" y="96"/>
                      </a:lnTo>
                      <a:lnTo>
                        <a:pt x="188" y="106"/>
                      </a:lnTo>
                      <a:lnTo>
                        <a:pt x="200" y="116"/>
                      </a:lnTo>
                      <a:close/>
                    </a:path>
                  </a:pathLst>
                </a:custGeom>
                <a:solidFill>
                  <a:srgbClr val="000000"/>
                </a:solidFill>
                <a:ln w="9525">
                  <a:solidFill>
                    <a:schemeClr val="bg2"/>
                  </a:solidFill>
                  <a:round/>
                  <a:headEnd/>
                  <a:tailEnd/>
                </a:ln>
              </p:spPr>
              <p:txBody>
                <a:bodyPr/>
                <a:lstStyle/>
                <a:p>
                  <a:endParaRPr lang="en-US"/>
                </a:p>
              </p:txBody>
            </p:sp>
          </p:grpSp>
          <p:pic>
            <p:nvPicPr>
              <p:cNvPr id="345" name="Picture 826" descr="access_point_stylized_gray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 y="3642"/>
                <a:ext cx="43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8" name="Line 827"/>
            <p:cNvSpPr>
              <a:spLocks noChangeShapeType="1"/>
            </p:cNvSpPr>
            <p:nvPr/>
          </p:nvSpPr>
          <p:spPr bwMode="auto">
            <a:xfrm rot="5400000" flipV="1">
              <a:off x="7991475" y="5440363"/>
              <a:ext cx="3175" cy="8572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59" name="Group 828"/>
            <p:cNvGrpSpPr>
              <a:grpSpLocks/>
            </p:cNvGrpSpPr>
            <p:nvPr/>
          </p:nvGrpSpPr>
          <p:grpSpPr bwMode="auto">
            <a:xfrm>
              <a:off x="5254625" y="2038350"/>
              <a:ext cx="504825" cy="401638"/>
              <a:chOff x="2896" y="396"/>
              <a:chExt cx="1848" cy="1887"/>
            </a:xfrm>
          </p:grpSpPr>
          <p:pic>
            <p:nvPicPr>
              <p:cNvPr id="360" name="Picture 829" descr="laptop_keyboa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064" flipH="1">
                <a:off x="2966" y="1553"/>
                <a:ext cx="1526" cy="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 name="Freeform 830"/>
              <p:cNvSpPr>
                <a:spLocks/>
              </p:cNvSpPr>
              <p:nvPr/>
            </p:nvSpPr>
            <p:spPr bwMode="auto">
              <a:xfrm>
                <a:off x="3472" y="844"/>
                <a:ext cx="1228" cy="953"/>
              </a:xfrm>
              <a:custGeom>
                <a:avLst/>
                <a:gdLst>
                  <a:gd name="T0" fmla="*/ 0 w 2982"/>
                  <a:gd name="T1" fmla="*/ 0 h 2442"/>
                  <a:gd name="T2" fmla="*/ 0 w 2982"/>
                  <a:gd name="T3" fmla="*/ 0 h 2442"/>
                  <a:gd name="T4" fmla="*/ 0 w 2982"/>
                  <a:gd name="T5" fmla="*/ 0 h 2442"/>
                  <a:gd name="T6" fmla="*/ 0 w 2982"/>
                  <a:gd name="T7" fmla="*/ 0 h 2442"/>
                  <a:gd name="T8" fmla="*/ 0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62" name="Picture 831"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2" y="868"/>
                <a:ext cx="1117" cy="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3" name="Freeform 832"/>
              <p:cNvSpPr>
                <a:spLocks/>
              </p:cNvSpPr>
              <p:nvPr/>
            </p:nvSpPr>
            <p:spPr bwMode="auto">
              <a:xfrm>
                <a:off x="3695" y="816"/>
                <a:ext cx="1042" cy="177"/>
              </a:xfrm>
              <a:custGeom>
                <a:avLst/>
                <a:gdLst>
                  <a:gd name="T0" fmla="*/ 0 w 2528"/>
                  <a:gd name="T1" fmla="*/ 0 h 455"/>
                  <a:gd name="T2" fmla="*/ 0 w 2528"/>
                  <a:gd name="T3" fmla="*/ 0 h 455"/>
                  <a:gd name="T4" fmla="*/ 0 w 2528"/>
                  <a:gd name="T5" fmla="*/ 0 h 455"/>
                  <a:gd name="T6" fmla="*/ 0 w 2528"/>
                  <a:gd name="T7" fmla="*/ 0 h 455"/>
                  <a:gd name="T8" fmla="*/ 0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chemeClr val="bg2"/>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 name="Freeform 833"/>
              <p:cNvSpPr>
                <a:spLocks/>
              </p:cNvSpPr>
              <p:nvPr/>
            </p:nvSpPr>
            <p:spPr bwMode="auto">
              <a:xfrm>
                <a:off x="3461" y="814"/>
                <a:ext cx="289" cy="739"/>
              </a:xfrm>
              <a:custGeom>
                <a:avLst/>
                <a:gdLst>
                  <a:gd name="T0" fmla="*/ 0 w 702"/>
                  <a:gd name="T1" fmla="*/ 0 h 1893"/>
                  <a:gd name="T2" fmla="*/ 0 w 702"/>
                  <a:gd name="T3" fmla="*/ 0 h 1893"/>
                  <a:gd name="T4" fmla="*/ 0 w 702"/>
                  <a:gd name="T5" fmla="*/ 0 h 1893"/>
                  <a:gd name="T6" fmla="*/ 0 w 702"/>
                  <a:gd name="T7" fmla="*/ 0 h 1893"/>
                  <a:gd name="T8" fmla="*/ 0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5" name="Freeform 834"/>
              <p:cNvSpPr>
                <a:spLocks/>
              </p:cNvSpPr>
              <p:nvPr/>
            </p:nvSpPr>
            <p:spPr bwMode="auto">
              <a:xfrm>
                <a:off x="4418" y="946"/>
                <a:ext cx="311" cy="853"/>
              </a:xfrm>
              <a:custGeom>
                <a:avLst/>
                <a:gdLst>
                  <a:gd name="T0" fmla="*/ 0 w 756"/>
                  <a:gd name="T1" fmla="*/ 0 h 2184"/>
                  <a:gd name="T2" fmla="*/ 0 w 756"/>
                  <a:gd name="T3" fmla="*/ 0 h 2184"/>
                  <a:gd name="T4" fmla="*/ 0 w 756"/>
                  <a:gd name="T5" fmla="*/ 0 h 2184"/>
                  <a:gd name="T6" fmla="*/ 0 w 756"/>
                  <a:gd name="T7" fmla="*/ 0 h 2184"/>
                  <a:gd name="T8" fmla="*/ 0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6" name="Freeform 835"/>
              <p:cNvSpPr>
                <a:spLocks/>
              </p:cNvSpPr>
              <p:nvPr/>
            </p:nvSpPr>
            <p:spPr bwMode="auto">
              <a:xfrm>
                <a:off x="3457" y="1515"/>
                <a:ext cx="1143" cy="288"/>
              </a:xfrm>
              <a:custGeom>
                <a:avLst/>
                <a:gdLst>
                  <a:gd name="T0" fmla="*/ 0 w 2773"/>
                  <a:gd name="T1" fmla="*/ 0 h 738"/>
                  <a:gd name="T2" fmla="*/ 0 w 2773"/>
                  <a:gd name="T3" fmla="*/ 0 h 738"/>
                  <a:gd name="T4" fmla="*/ 0 w 2773"/>
                  <a:gd name="T5" fmla="*/ 0 h 738"/>
                  <a:gd name="T6" fmla="*/ 0 w 2773"/>
                  <a:gd name="T7" fmla="*/ 0 h 738"/>
                  <a:gd name="T8" fmla="*/ 0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7" name="Freeform 836"/>
              <p:cNvSpPr>
                <a:spLocks/>
              </p:cNvSpPr>
              <p:nvPr/>
            </p:nvSpPr>
            <p:spPr bwMode="auto">
              <a:xfrm>
                <a:off x="4452" y="954"/>
                <a:ext cx="292" cy="855"/>
              </a:xfrm>
              <a:custGeom>
                <a:avLst/>
                <a:gdLst>
                  <a:gd name="T0" fmla="*/ 0 w 637"/>
                  <a:gd name="T1" fmla="*/ 0 h 1659"/>
                  <a:gd name="T2" fmla="*/ 0 w 637"/>
                  <a:gd name="T3" fmla="*/ 0 h 1659"/>
                  <a:gd name="T4" fmla="*/ 0 w 637"/>
                  <a:gd name="T5" fmla="*/ 1 h 1659"/>
                  <a:gd name="T6" fmla="*/ 0 w 637"/>
                  <a:gd name="T7" fmla="*/ 1 h 1659"/>
                  <a:gd name="T8" fmla="*/ 0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8" name="Freeform 837"/>
              <p:cNvSpPr>
                <a:spLocks/>
              </p:cNvSpPr>
              <p:nvPr/>
            </p:nvSpPr>
            <p:spPr bwMode="auto">
              <a:xfrm>
                <a:off x="3459" y="1553"/>
                <a:ext cx="1016" cy="284"/>
              </a:xfrm>
              <a:custGeom>
                <a:avLst/>
                <a:gdLst>
                  <a:gd name="T0" fmla="*/ 0 w 2216"/>
                  <a:gd name="T1" fmla="*/ 0 h 550"/>
                  <a:gd name="T2" fmla="*/ 0 w 2216"/>
                  <a:gd name="T3" fmla="*/ 1 h 550"/>
                  <a:gd name="T4" fmla="*/ 0 w 2216"/>
                  <a:gd name="T5" fmla="*/ 1 h 550"/>
                  <a:gd name="T6" fmla="*/ 0 w 2216"/>
                  <a:gd name="T7" fmla="*/ 1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chemeClr val="bg2"/>
                  </a:gs>
                  <a:gs pos="100000">
                    <a:srgbClr val="DDDDDD"/>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9" name="Freeform 838"/>
              <p:cNvSpPr>
                <a:spLocks/>
              </p:cNvSpPr>
              <p:nvPr/>
            </p:nvSpPr>
            <p:spPr bwMode="auto">
              <a:xfrm>
                <a:off x="3442" y="1857"/>
                <a:ext cx="345" cy="169"/>
              </a:xfrm>
              <a:custGeom>
                <a:avLst/>
                <a:gdLst>
                  <a:gd name="T0" fmla="*/ 0 w 752"/>
                  <a:gd name="T1" fmla="*/ 0 h 327"/>
                  <a:gd name="T2" fmla="*/ 0 w 752"/>
                  <a:gd name="T3" fmla="*/ 1 h 327"/>
                  <a:gd name="T4" fmla="*/ 0 w 752"/>
                  <a:gd name="T5" fmla="*/ 1 h 327"/>
                  <a:gd name="T6" fmla="*/ 0 w 752"/>
                  <a:gd name="T7" fmla="*/ 1 h 327"/>
                  <a:gd name="T8" fmla="*/ 0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0" name="Freeform 839"/>
              <p:cNvSpPr>
                <a:spLocks/>
              </p:cNvSpPr>
              <p:nvPr/>
            </p:nvSpPr>
            <p:spPr bwMode="auto">
              <a:xfrm>
                <a:off x="3449" y="1860"/>
                <a:ext cx="333" cy="160"/>
              </a:xfrm>
              <a:custGeom>
                <a:avLst/>
                <a:gdLst>
                  <a:gd name="T0" fmla="*/ 0 w 726"/>
                  <a:gd name="T1" fmla="*/ 0 h 311"/>
                  <a:gd name="T2" fmla="*/ 0 w 726"/>
                  <a:gd name="T3" fmla="*/ 1 h 311"/>
                  <a:gd name="T4" fmla="*/ 0 w 726"/>
                  <a:gd name="T5" fmla="*/ 1 h 311"/>
                  <a:gd name="T6" fmla="*/ 0 w 726"/>
                  <a:gd name="T7" fmla="*/ 1 h 311"/>
                  <a:gd name="T8" fmla="*/ 0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1" name="Freeform 840"/>
              <p:cNvSpPr>
                <a:spLocks/>
              </p:cNvSpPr>
              <p:nvPr/>
            </p:nvSpPr>
            <p:spPr bwMode="auto">
              <a:xfrm>
                <a:off x="3473" y="1923"/>
                <a:ext cx="119" cy="52"/>
              </a:xfrm>
              <a:custGeom>
                <a:avLst/>
                <a:gdLst>
                  <a:gd name="T0" fmla="*/ 0 w 258"/>
                  <a:gd name="T1" fmla="*/ 1 h 100"/>
                  <a:gd name="T2" fmla="*/ 0 w 258"/>
                  <a:gd name="T3" fmla="*/ 0 h 100"/>
                  <a:gd name="T4" fmla="*/ 0 w 258"/>
                  <a:gd name="T5" fmla="*/ 1 h 100"/>
                  <a:gd name="T6" fmla="*/ 0 w 258"/>
                  <a:gd name="T7" fmla="*/ 1 h 100"/>
                  <a:gd name="T8" fmla="*/ 0 w 258"/>
                  <a:gd name="T9" fmla="*/ 1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2" name="Freeform 841"/>
              <p:cNvSpPr>
                <a:spLocks/>
              </p:cNvSpPr>
              <p:nvPr/>
            </p:nvSpPr>
            <p:spPr bwMode="auto">
              <a:xfrm>
                <a:off x="3469" y="1947"/>
                <a:ext cx="89" cy="32"/>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3" name="Freeform 842"/>
              <p:cNvSpPr>
                <a:spLocks/>
              </p:cNvSpPr>
              <p:nvPr/>
            </p:nvSpPr>
            <p:spPr bwMode="auto">
              <a:xfrm>
                <a:off x="3570" y="1956"/>
                <a:ext cx="119" cy="53"/>
              </a:xfrm>
              <a:custGeom>
                <a:avLst/>
                <a:gdLst>
                  <a:gd name="T0" fmla="*/ 0 w 258"/>
                  <a:gd name="T1" fmla="*/ 1 h 102"/>
                  <a:gd name="T2" fmla="*/ 0 w 258"/>
                  <a:gd name="T3" fmla="*/ 0 h 102"/>
                  <a:gd name="T4" fmla="*/ 0 w 258"/>
                  <a:gd name="T5" fmla="*/ 1 h 102"/>
                  <a:gd name="T6" fmla="*/ 0 w 258"/>
                  <a:gd name="T7" fmla="*/ 1 h 102"/>
                  <a:gd name="T8" fmla="*/ 0 w 258"/>
                  <a:gd name="T9" fmla="*/ 1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4" name="Freeform 843"/>
              <p:cNvSpPr>
                <a:spLocks/>
              </p:cNvSpPr>
              <p:nvPr/>
            </p:nvSpPr>
            <p:spPr bwMode="auto">
              <a:xfrm>
                <a:off x="3566" y="1981"/>
                <a:ext cx="89" cy="33"/>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5" name="Freeform 844"/>
              <p:cNvSpPr>
                <a:spLocks/>
              </p:cNvSpPr>
              <p:nvPr/>
            </p:nvSpPr>
            <p:spPr bwMode="auto">
              <a:xfrm>
                <a:off x="4032" y="1882"/>
                <a:ext cx="418" cy="371"/>
              </a:xfrm>
              <a:custGeom>
                <a:avLst/>
                <a:gdLst>
                  <a:gd name="T0" fmla="*/ 0 w 990"/>
                  <a:gd name="T1" fmla="*/ 0 h 792"/>
                  <a:gd name="T2" fmla="*/ 0 w 990"/>
                  <a:gd name="T3" fmla="*/ 0 h 792"/>
                  <a:gd name="T4" fmla="*/ 0 w 990"/>
                  <a:gd name="T5" fmla="*/ 0 h 792"/>
                  <a:gd name="T6" fmla="*/ 0 w 990"/>
                  <a:gd name="T7" fmla="*/ 0 h 792"/>
                  <a:gd name="T8" fmla="*/ 0 w 990"/>
                  <a:gd name="T9" fmla="*/ 0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6" name="Freeform 845"/>
              <p:cNvSpPr>
                <a:spLocks/>
              </p:cNvSpPr>
              <p:nvPr/>
            </p:nvSpPr>
            <p:spPr bwMode="auto">
              <a:xfrm>
                <a:off x="2966" y="1912"/>
                <a:ext cx="1069" cy="338"/>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w="9525">
                <a:solidFill>
                  <a:schemeClr val="bg2"/>
                </a:solidFill>
                <a:round/>
                <a:headEnd/>
                <a:tailEnd/>
              </a:ln>
            </p:spPr>
            <p:txBody>
              <a:bodyPr/>
              <a:lstStyle/>
              <a:p>
                <a:endParaRPr lang="en-US"/>
              </a:p>
            </p:txBody>
          </p:sp>
          <p:sp>
            <p:nvSpPr>
              <p:cNvPr id="377" name="Freeform 846"/>
              <p:cNvSpPr>
                <a:spLocks/>
              </p:cNvSpPr>
              <p:nvPr/>
            </p:nvSpPr>
            <p:spPr bwMode="auto">
              <a:xfrm>
                <a:off x="2967" y="1850"/>
                <a:ext cx="12" cy="68"/>
              </a:xfrm>
              <a:custGeom>
                <a:avLst/>
                <a:gdLst>
                  <a:gd name="T0" fmla="*/ 0 w 26"/>
                  <a:gd name="T1" fmla="*/ 0 h 147"/>
                  <a:gd name="T2" fmla="*/ 0 w 26"/>
                  <a:gd name="T3" fmla="*/ 0 h 147"/>
                  <a:gd name="T4" fmla="*/ 0 w 26"/>
                  <a:gd name="T5" fmla="*/ 0 h 147"/>
                  <a:gd name="T6" fmla="*/ 0 w 26"/>
                  <a:gd name="T7" fmla="*/ 0 h 147"/>
                  <a:gd name="T8" fmla="*/ 0 w 26"/>
                  <a:gd name="T9" fmla="*/ 0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8" name="Freeform 847"/>
              <p:cNvSpPr>
                <a:spLocks/>
              </p:cNvSpPr>
              <p:nvPr/>
            </p:nvSpPr>
            <p:spPr bwMode="auto">
              <a:xfrm>
                <a:off x="2968" y="1571"/>
                <a:ext cx="496" cy="283"/>
              </a:xfrm>
              <a:custGeom>
                <a:avLst/>
                <a:gdLst>
                  <a:gd name="T0" fmla="*/ 0 w 1176"/>
                  <a:gd name="T1" fmla="*/ 0 h 606"/>
                  <a:gd name="T2" fmla="*/ 0 w 1176"/>
                  <a:gd name="T3" fmla="*/ 0 h 606"/>
                  <a:gd name="T4" fmla="*/ 0 w 1176"/>
                  <a:gd name="T5" fmla="*/ 0 h 606"/>
                  <a:gd name="T6" fmla="*/ 0 w 1176"/>
                  <a:gd name="T7" fmla="*/ 0 h 606"/>
                  <a:gd name="T8" fmla="*/ 0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 name="Freeform 848"/>
              <p:cNvSpPr>
                <a:spLocks/>
              </p:cNvSpPr>
              <p:nvPr/>
            </p:nvSpPr>
            <p:spPr bwMode="auto">
              <a:xfrm>
                <a:off x="3001" y="1864"/>
                <a:ext cx="1013" cy="325"/>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0" name="Freeform 849"/>
              <p:cNvSpPr>
                <a:spLocks/>
              </p:cNvSpPr>
              <p:nvPr/>
            </p:nvSpPr>
            <p:spPr bwMode="auto">
              <a:xfrm flipV="1">
                <a:off x="4013" y="1841"/>
                <a:ext cx="413" cy="337"/>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1" name="Freeform 850"/>
              <p:cNvSpPr>
                <a:spLocks/>
              </p:cNvSpPr>
              <p:nvPr/>
            </p:nvSpPr>
            <p:spPr bwMode="auto">
              <a:xfrm>
                <a:off x="3530" y="862"/>
                <a:ext cx="1124" cy="872"/>
              </a:xfrm>
              <a:custGeom>
                <a:avLst/>
                <a:gdLst>
                  <a:gd name="T0" fmla="*/ 214 w 1124"/>
                  <a:gd name="T1" fmla="*/ 0 h 872"/>
                  <a:gd name="T2" fmla="*/ 1124 w 1124"/>
                  <a:gd name="T3" fmla="*/ 128 h 872"/>
                  <a:gd name="T4" fmla="*/ 884 w 1124"/>
                  <a:gd name="T5" fmla="*/ 872 h 872"/>
                  <a:gd name="T6" fmla="*/ 0 w 1124"/>
                  <a:gd name="T7" fmla="*/ 656 h 872"/>
                  <a:gd name="T8" fmla="*/ 214 w 1124"/>
                  <a:gd name="T9" fmla="*/ 0 h 872"/>
                  <a:gd name="T10" fmla="*/ 0 60000 65536"/>
                  <a:gd name="T11" fmla="*/ 0 60000 65536"/>
                  <a:gd name="T12" fmla="*/ 0 60000 65536"/>
                  <a:gd name="T13" fmla="*/ 0 60000 65536"/>
                  <a:gd name="T14" fmla="*/ 0 60000 65536"/>
                  <a:gd name="T15" fmla="*/ 0 w 1124"/>
                  <a:gd name="T16" fmla="*/ 0 h 872"/>
                  <a:gd name="T17" fmla="*/ 1124 w 1124"/>
                  <a:gd name="T18" fmla="*/ 872 h 872"/>
                </a:gdLst>
                <a:ahLst/>
                <a:cxnLst>
                  <a:cxn ang="T10">
                    <a:pos x="T0" y="T1"/>
                  </a:cxn>
                  <a:cxn ang="T11">
                    <a:pos x="T2" y="T3"/>
                  </a:cxn>
                  <a:cxn ang="T12">
                    <a:pos x="T4" y="T5"/>
                  </a:cxn>
                  <a:cxn ang="T13">
                    <a:pos x="T6" y="T7"/>
                  </a:cxn>
                  <a:cxn ang="T14">
                    <a:pos x="T8" y="T9"/>
                  </a:cxn>
                </a:cxnLst>
                <a:rect l="T15" t="T16" r="T17" b="T18"/>
                <a:pathLst>
                  <a:path w="1124" h="872">
                    <a:moveTo>
                      <a:pt x="214" y="0"/>
                    </a:moveTo>
                    <a:lnTo>
                      <a:pt x="1124" y="128"/>
                    </a:lnTo>
                    <a:lnTo>
                      <a:pt x="884" y="872"/>
                    </a:lnTo>
                    <a:lnTo>
                      <a:pt x="0" y="656"/>
                    </a:lnTo>
                    <a:lnTo>
                      <a:pt x="214" y="0"/>
                    </a:lnTo>
                    <a:close/>
                  </a:path>
                </a:pathLst>
              </a:custGeom>
              <a:gradFill rotWithShape="1">
                <a:gsLst>
                  <a:gs pos="0">
                    <a:srgbClr val="DDDDDD">
                      <a:alpha val="81000"/>
                    </a:srgbClr>
                  </a:gs>
                  <a:gs pos="100000">
                    <a:srgbClr val="666666">
                      <a:alpha val="79999"/>
                    </a:srgbClr>
                  </a:gs>
                </a:gsLst>
                <a:lin ang="5400000" scaled="1"/>
              </a:gradFill>
              <a:ln w="9525">
                <a:solidFill>
                  <a:schemeClr val="tx1"/>
                </a:solidFill>
                <a:round/>
                <a:headEnd/>
                <a:tailEnd/>
              </a:ln>
            </p:spPr>
            <p:txBody>
              <a:bodyPr/>
              <a:lstStyle/>
              <a:p>
                <a:endParaRPr lang="en-US"/>
              </a:p>
            </p:txBody>
          </p:sp>
          <p:pic>
            <p:nvPicPr>
              <p:cNvPr id="382" name="Picture 851" descr="grayed_radia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6" y="396"/>
                <a:ext cx="180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83" name="Group 852"/>
            <p:cNvGrpSpPr>
              <a:grpSpLocks/>
            </p:cNvGrpSpPr>
            <p:nvPr/>
          </p:nvGrpSpPr>
          <p:grpSpPr bwMode="auto">
            <a:xfrm>
              <a:off x="5537200" y="3054350"/>
              <a:ext cx="504825" cy="401638"/>
              <a:chOff x="2896" y="396"/>
              <a:chExt cx="1848" cy="1887"/>
            </a:xfrm>
          </p:grpSpPr>
          <p:pic>
            <p:nvPicPr>
              <p:cNvPr id="384" name="Picture 853" descr="laptop_keyboa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064" flipH="1">
                <a:off x="2966" y="1553"/>
                <a:ext cx="1526" cy="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5" name="Freeform 854"/>
              <p:cNvSpPr>
                <a:spLocks/>
              </p:cNvSpPr>
              <p:nvPr/>
            </p:nvSpPr>
            <p:spPr bwMode="auto">
              <a:xfrm>
                <a:off x="3472" y="844"/>
                <a:ext cx="1228" cy="953"/>
              </a:xfrm>
              <a:custGeom>
                <a:avLst/>
                <a:gdLst>
                  <a:gd name="T0" fmla="*/ 0 w 2982"/>
                  <a:gd name="T1" fmla="*/ 0 h 2442"/>
                  <a:gd name="T2" fmla="*/ 0 w 2982"/>
                  <a:gd name="T3" fmla="*/ 0 h 2442"/>
                  <a:gd name="T4" fmla="*/ 0 w 2982"/>
                  <a:gd name="T5" fmla="*/ 0 h 2442"/>
                  <a:gd name="T6" fmla="*/ 0 w 2982"/>
                  <a:gd name="T7" fmla="*/ 0 h 2442"/>
                  <a:gd name="T8" fmla="*/ 0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386" name="Picture 855"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2" y="868"/>
                <a:ext cx="1117" cy="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7" name="Freeform 856"/>
              <p:cNvSpPr>
                <a:spLocks/>
              </p:cNvSpPr>
              <p:nvPr/>
            </p:nvSpPr>
            <p:spPr bwMode="auto">
              <a:xfrm>
                <a:off x="3695" y="816"/>
                <a:ext cx="1042" cy="177"/>
              </a:xfrm>
              <a:custGeom>
                <a:avLst/>
                <a:gdLst>
                  <a:gd name="T0" fmla="*/ 0 w 2528"/>
                  <a:gd name="T1" fmla="*/ 0 h 455"/>
                  <a:gd name="T2" fmla="*/ 0 w 2528"/>
                  <a:gd name="T3" fmla="*/ 0 h 455"/>
                  <a:gd name="T4" fmla="*/ 0 w 2528"/>
                  <a:gd name="T5" fmla="*/ 0 h 455"/>
                  <a:gd name="T6" fmla="*/ 0 w 2528"/>
                  <a:gd name="T7" fmla="*/ 0 h 455"/>
                  <a:gd name="T8" fmla="*/ 0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chemeClr val="bg2"/>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8" name="Freeform 857"/>
              <p:cNvSpPr>
                <a:spLocks/>
              </p:cNvSpPr>
              <p:nvPr/>
            </p:nvSpPr>
            <p:spPr bwMode="auto">
              <a:xfrm>
                <a:off x="3461" y="814"/>
                <a:ext cx="289" cy="739"/>
              </a:xfrm>
              <a:custGeom>
                <a:avLst/>
                <a:gdLst>
                  <a:gd name="T0" fmla="*/ 0 w 702"/>
                  <a:gd name="T1" fmla="*/ 0 h 1893"/>
                  <a:gd name="T2" fmla="*/ 0 w 702"/>
                  <a:gd name="T3" fmla="*/ 0 h 1893"/>
                  <a:gd name="T4" fmla="*/ 0 w 702"/>
                  <a:gd name="T5" fmla="*/ 0 h 1893"/>
                  <a:gd name="T6" fmla="*/ 0 w 702"/>
                  <a:gd name="T7" fmla="*/ 0 h 1893"/>
                  <a:gd name="T8" fmla="*/ 0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9" name="Freeform 858"/>
              <p:cNvSpPr>
                <a:spLocks/>
              </p:cNvSpPr>
              <p:nvPr/>
            </p:nvSpPr>
            <p:spPr bwMode="auto">
              <a:xfrm>
                <a:off x="4418" y="946"/>
                <a:ext cx="311" cy="853"/>
              </a:xfrm>
              <a:custGeom>
                <a:avLst/>
                <a:gdLst>
                  <a:gd name="T0" fmla="*/ 0 w 756"/>
                  <a:gd name="T1" fmla="*/ 0 h 2184"/>
                  <a:gd name="T2" fmla="*/ 0 w 756"/>
                  <a:gd name="T3" fmla="*/ 0 h 2184"/>
                  <a:gd name="T4" fmla="*/ 0 w 756"/>
                  <a:gd name="T5" fmla="*/ 0 h 2184"/>
                  <a:gd name="T6" fmla="*/ 0 w 756"/>
                  <a:gd name="T7" fmla="*/ 0 h 2184"/>
                  <a:gd name="T8" fmla="*/ 0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0" name="Freeform 859"/>
              <p:cNvSpPr>
                <a:spLocks/>
              </p:cNvSpPr>
              <p:nvPr/>
            </p:nvSpPr>
            <p:spPr bwMode="auto">
              <a:xfrm>
                <a:off x="3457" y="1515"/>
                <a:ext cx="1143" cy="288"/>
              </a:xfrm>
              <a:custGeom>
                <a:avLst/>
                <a:gdLst>
                  <a:gd name="T0" fmla="*/ 0 w 2773"/>
                  <a:gd name="T1" fmla="*/ 0 h 738"/>
                  <a:gd name="T2" fmla="*/ 0 w 2773"/>
                  <a:gd name="T3" fmla="*/ 0 h 738"/>
                  <a:gd name="T4" fmla="*/ 0 w 2773"/>
                  <a:gd name="T5" fmla="*/ 0 h 738"/>
                  <a:gd name="T6" fmla="*/ 0 w 2773"/>
                  <a:gd name="T7" fmla="*/ 0 h 738"/>
                  <a:gd name="T8" fmla="*/ 0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1" name="Freeform 860"/>
              <p:cNvSpPr>
                <a:spLocks/>
              </p:cNvSpPr>
              <p:nvPr/>
            </p:nvSpPr>
            <p:spPr bwMode="auto">
              <a:xfrm>
                <a:off x="4452" y="954"/>
                <a:ext cx="292" cy="855"/>
              </a:xfrm>
              <a:custGeom>
                <a:avLst/>
                <a:gdLst>
                  <a:gd name="T0" fmla="*/ 0 w 637"/>
                  <a:gd name="T1" fmla="*/ 0 h 1659"/>
                  <a:gd name="T2" fmla="*/ 0 w 637"/>
                  <a:gd name="T3" fmla="*/ 0 h 1659"/>
                  <a:gd name="T4" fmla="*/ 0 w 637"/>
                  <a:gd name="T5" fmla="*/ 1 h 1659"/>
                  <a:gd name="T6" fmla="*/ 0 w 637"/>
                  <a:gd name="T7" fmla="*/ 1 h 1659"/>
                  <a:gd name="T8" fmla="*/ 0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2" name="Freeform 861"/>
              <p:cNvSpPr>
                <a:spLocks/>
              </p:cNvSpPr>
              <p:nvPr/>
            </p:nvSpPr>
            <p:spPr bwMode="auto">
              <a:xfrm>
                <a:off x="3459" y="1553"/>
                <a:ext cx="1016" cy="284"/>
              </a:xfrm>
              <a:custGeom>
                <a:avLst/>
                <a:gdLst>
                  <a:gd name="T0" fmla="*/ 0 w 2216"/>
                  <a:gd name="T1" fmla="*/ 0 h 550"/>
                  <a:gd name="T2" fmla="*/ 0 w 2216"/>
                  <a:gd name="T3" fmla="*/ 1 h 550"/>
                  <a:gd name="T4" fmla="*/ 0 w 2216"/>
                  <a:gd name="T5" fmla="*/ 1 h 550"/>
                  <a:gd name="T6" fmla="*/ 0 w 2216"/>
                  <a:gd name="T7" fmla="*/ 1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chemeClr val="bg2"/>
                  </a:gs>
                  <a:gs pos="100000">
                    <a:srgbClr val="DDDDDD"/>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3" name="Freeform 862"/>
              <p:cNvSpPr>
                <a:spLocks/>
              </p:cNvSpPr>
              <p:nvPr/>
            </p:nvSpPr>
            <p:spPr bwMode="auto">
              <a:xfrm>
                <a:off x="3442" y="1857"/>
                <a:ext cx="345" cy="169"/>
              </a:xfrm>
              <a:custGeom>
                <a:avLst/>
                <a:gdLst>
                  <a:gd name="T0" fmla="*/ 0 w 752"/>
                  <a:gd name="T1" fmla="*/ 0 h 327"/>
                  <a:gd name="T2" fmla="*/ 0 w 752"/>
                  <a:gd name="T3" fmla="*/ 1 h 327"/>
                  <a:gd name="T4" fmla="*/ 0 w 752"/>
                  <a:gd name="T5" fmla="*/ 1 h 327"/>
                  <a:gd name="T6" fmla="*/ 0 w 752"/>
                  <a:gd name="T7" fmla="*/ 1 h 327"/>
                  <a:gd name="T8" fmla="*/ 0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4" name="Freeform 863"/>
              <p:cNvSpPr>
                <a:spLocks/>
              </p:cNvSpPr>
              <p:nvPr/>
            </p:nvSpPr>
            <p:spPr bwMode="auto">
              <a:xfrm>
                <a:off x="3449" y="1860"/>
                <a:ext cx="333" cy="160"/>
              </a:xfrm>
              <a:custGeom>
                <a:avLst/>
                <a:gdLst>
                  <a:gd name="T0" fmla="*/ 0 w 726"/>
                  <a:gd name="T1" fmla="*/ 0 h 311"/>
                  <a:gd name="T2" fmla="*/ 0 w 726"/>
                  <a:gd name="T3" fmla="*/ 1 h 311"/>
                  <a:gd name="T4" fmla="*/ 0 w 726"/>
                  <a:gd name="T5" fmla="*/ 1 h 311"/>
                  <a:gd name="T6" fmla="*/ 0 w 726"/>
                  <a:gd name="T7" fmla="*/ 1 h 311"/>
                  <a:gd name="T8" fmla="*/ 0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5" name="Freeform 864"/>
              <p:cNvSpPr>
                <a:spLocks/>
              </p:cNvSpPr>
              <p:nvPr/>
            </p:nvSpPr>
            <p:spPr bwMode="auto">
              <a:xfrm>
                <a:off x="3473" y="1923"/>
                <a:ext cx="119" cy="52"/>
              </a:xfrm>
              <a:custGeom>
                <a:avLst/>
                <a:gdLst>
                  <a:gd name="T0" fmla="*/ 0 w 258"/>
                  <a:gd name="T1" fmla="*/ 1 h 100"/>
                  <a:gd name="T2" fmla="*/ 0 w 258"/>
                  <a:gd name="T3" fmla="*/ 0 h 100"/>
                  <a:gd name="T4" fmla="*/ 0 w 258"/>
                  <a:gd name="T5" fmla="*/ 1 h 100"/>
                  <a:gd name="T6" fmla="*/ 0 w 258"/>
                  <a:gd name="T7" fmla="*/ 1 h 100"/>
                  <a:gd name="T8" fmla="*/ 0 w 258"/>
                  <a:gd name="T9" fmla="*/ 1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6" name="Freeform 865"/>
              <p:cNvSpPr>
                <a:spLocks/>
              </p:cNvSpPr>
              <p:nvPr/>
            </p:nvSpPr>
            <p:spPr bwMode="auto">
              <a:xfrm>
                <a:off x="3469" y="1947"/>
                <a:ext cx="89" cy="32"/>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7" name="Freeform 866"/>
              <p:cNvSpPr>
                <a:spLocks/>
              </p:cNvSpPr>
              <p:nvPr/>
            </p:nvSpPr>
            <p:spPr bwMode="auto">
              <a:xfrm>
                <a:off x="3570" y="1956"/>
                <a:ext cx="119" cy="53"/>
              </a:xfrm>
              <a:custGeom>
                <a:avLst/>
                <a:gdLst>
                  <a:gd name="T0" fmla="*/ 0 w 258"/>
                  <a:gd name="T1" fmla="*/ 1 h 102"/>
                  <a:gd name="T2" fmla="*/ 0 w 258"/>
                  <a:gd name="T3" fmla="*/ 0 h 102"/>
                  <a:gd name="T4" fmla="*/ 0 w 258"/>
                  <a:gd name="T5" fmla="*/ 1 h 102"/>
                  <a:gd name="T6" fmla="*/ 0 w 258"/>
                  <a:gd name="T7" fmla="*/ 1 h 102"/>
                  <a:gd name="T8" fmla="*/ 0 w 258"/>
                  <a:gd name="T9" fmla="*/ 1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8" name="Freeform 867"/>
              <p:cNvSpPr>
                <a:spLocks/>
              </p:cNvSpPr>
              <p:nvPr/>
            </p:nvSpPr>
            <p:spPr bwMode="auto">
              <a:xfrm>
                <a:off x="3566" y="1981"/>
                <a:ext cx="89" cy="33"/>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9" name="Freeform 868"/>
              <p:cNvSpPr>
                <a:spLocks/>
              </p:cNvSpPr>
              <p:nvPr/>
            </p:nvSpPr>
            <p:spPr bwMode="auto">
              <a:xfrm>
                <a:off x="4032" y="1882"/>
                <a:ext cx="418" cy="371"/>
              </a:xfrm>
              <a:custGeom>
                <a:avLst/>
                <a:gdLst>
                  <a:gd name="T0" fmla="*/ 0 w 990"/>
                  <a:gd name="T1" fmla="*/ 0 h 792"/>
                  <a:gd name="T2" fmla="*/ 0 w 990"/>
                  <a:gd name="T3" fmla="*/ 0 h 792"/>
                  <a:gd name="T4" fmla="*/ 0 w 990"/>
                  <a:gd name="T5" fmla="*/ 0 h 792"/>
                  <a:gd name="T6" fmla="*/ 0 w 990"/>
                  <a:gd name="T7" fmla="*/ 0 h 792"/>
                  <a:gd name="T8" fmla="*/ 0 w 990"/>
                  <a:gd name="T9" fmla="*/ 0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0" name="Freeform 869"/>
              <p:cNvSpPr>
                <a:spLocks/>
              </p:cNvSpPr>
              <p:nvPr/>
            </p:nvSpPr>
            <p:spPr bwMode="auto">
              <a:xfrm>
                <a:off x="2966" y="1912"/>
                <a:ext cx="1069" cy="338"/>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w="9525">
                <a:solidFill>
                  <a:schemeClr val="bg2"/>
                </a:solidFill>
                <a:round/>
                <a:headEnd/>
                <a:tailEnd/>
              </a:ln>
            </p:spPr>
            <p:txBody>
              <a:bodyPr/>
              <a:lstStyle/>
              <a:p>
                <a:endParaRPr lang="en-US"/>
              </a:p>
            </p:txBody>
          </p:sp>
          <p:sp>
            <p:nvSpPr>
              <p:cNvPr id="401" name="Freeform 870"/>
              <p:cNvSpPr>
                <a:spLocks/>
              </p:cNvSpPr>
              <p:nvPr/>
            </p:nvSpPr>
            <p:spPr bwMode="auto">
              <a:xfrm>
                <a:off x="2967" y="1850"/>
                <a:ext cx="12" cy="68"/>
              </a:xfrm>
              <a:custGeom>
                <a:avLst/>
                <a:gdLst>
                  <a:gd name="T0" fmla="*/ 0 w 26"/>
                  <a:gd name="T1" fmla="*/ 0 h 147"/>
                  <a:gd name="T2" fmla="*/ 0 w 26"/>
                  <a:gd name="T3" fmla="*/ 0 h 147"/>
                  <a:gd name="T4" fmla="*/ 0 w 26"/>
                  <a:gd name="T5" fmla="*/ 0 h 147"/>
                  <a:gd name="T6" fmla="*/ 0 w 26"/>
                  <a:gd name="T7" fmla="*/ 0 h 147"/>
                  <a:gd name="T8" fmla="*/ 0 w 26"/>
                  <a:gd name="T9" fmla="*/ 0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 name="Freeform 871"/>
              <p:cNvSpPr>
                <a:spLocks/>
              </p:cNvSpPr>
              <p:nvPr/>
            </p:nvSpPr>
            <p:spPr bwMode="auto">
              <a:xfrm>
                <a:off x="2968" y="1571"/>
                <a:ext cx="496" cy="283"/>
              </a:xfrm>
              <a:custGeom>
                <a:avLst/>
                <a:gdLst>
                  <a:gd name="T0" fmla="*/ 0 w 1176"/>
                  <a:gd name="T1" fmla="*/ 0 h 606"/>
                  <a:gd name="T2" fmla="*/ 0 w 1176"/>
                  <a:gd name="T3" fmla="*/ 0 h 606"/>
                  <a:gd name="T4" fmla="*/ 0 w 1176"/>
                  <a:gd name="T5" fmla="*/ 0 h 606"/>
                  <a:gd name="T6" fmla="*/ 0 w 1176"/>
                  <a:gd name="T7" fmla="*/ 0 h 606"/>
                  <a:gd name="T8" fmla="*/ 0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3" name="Freeform 872"/>
              <p:cNvSpPr>
                <a:spLocks/>
              </p:cNvSpPr>
              <p:nvPr/>
            </p:nvSpPr>
            <p:spPr bwMode="auto">
              <a:xfrm>
                <a:off x="3001" y="1864"/>
                <a:ext cx="1013" cy="325"/>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4" name="Freeform 873"/>
              <p:cNvSpPr>
                <a:spLocks/>
              </p:cNvSpPr>
              <p:nvPr/>
            </p:nvSpPr>
            <p:spPr bwMode="auto">
              <a:xfrm flipV="1">
                <a:off x="4013" y="1841"/>
                <a:ext cx="413" cy="337"/>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5" name="Freeform 874"/>
              <p:cNvSpPr>
                <a:spLocks/>
              </p:cNvSpPr>
              <p:nvPr/>
            </p:nvSpPr>
            <p:spPr bwMode="auto">
              <a:xfrm>
                <a:off x="3530" y="862"/>
                <a:ext cx="1124" cy="872"/>
              </a:xfrm>
              <a:custGeom>
                <a:avLst/>
                <a:gdLst>
                  <a:gd name="T0" fmla="*/ 214 w 1124"/>
                  <a:gd name="T1" fmla="*/ 0 h 872"/>
                  <a:gd name="T2" fmla="*/ 1124 w 1124"/>
                  <a:gd name="T3" fmla="*/ 128 h 872"/>
                  <a:gd name="T4" fmla="*/ 884 w 1124"/>
                  <a:gd name="T5" fmla="*/ 872 h 872"/>
                  <a:gd name="T6" fmla="*/ 0 w 1124"/>
                  <a:gd name="T7" fmla="*/ 656 h 872"/>
                  <a:gd name="T8" fmla="*/ 214 w 1124"/>
                  <a:gd name="T9" fmla="*/ 0 h 872"/>
                  <a:gd name="T10" fmla="*/ 0 60000 65536"/>
                  <a:gd name="T11" fmla="*/ 0 60000 65536"/>
                  <a:gd name="T12" fmla="*/ 0 60000 65536"/>
                  <a:gd name="T13" fmla="*/ 0 60000 65536"/>
                  <a:gd name="T14" fmla="*/ 0 60000 65536"/>
                  <a:gd name="T15" fmla="*/ 0 w 1124"/>
                  <a:gd name="T16" fmla="*/ 0 h 872"/>
                  <a:gd name="T17" fmla="*/ 1124 w 1124"/>
                  <a:gd name="T18" fmla="*/ 872 h 872"/>
                </a:gdLst>
                <a:ahLst/>
                <a:cxnLst>
                  <a:cxn ang="T10">
                    <a:pos x="T0" y="T1"/>
                  </a:cxn>
                  <a:cxn ang="T11">
                    <a:pos x="T2" y="T3"/>
                  </a:cxn>
                  <a:cxn ang="T12">
                    <a:pos x="T4" y="T5"/>
                  </a:cxn>
                  <a:cxn ang="T13">
                    <a:pos x="T6" y="T7"/>
                  </a:cxn>
                  <a:cxn ang="T14">
                    <a:pos x="T8" y="T9"/>
                  </a:cxn>
                </a:cxnLst>
                <a:rect l="T15" t="T16" r="T17" b="T18"/>
                <a:pathLst>
                  <a:path w="1124" h="872">
                    <a:moveTo>
                      <a:pt x="214" y="0"/>
                    </a:moveTo>
                    <a:lnTo>
                      <a:pt x="1124" y="128"/>
                    </a:lnTo>
                    <a:lnTo>
                      <a:pt x="884" y="872"/>
                    </a:lnTo>
                    <a:lnTo>
                      <a:pt x="0" y="656"/>
                    </a:lnTo>
                    <a:lnTo>
                      <a:pt x="214" y="0"/>
                    </a:lnTo>
                    <a:close/>
                  </a:path>
                </a:pathLst>
              </a:custGeom>
              <a:gradFill rotWithShape="1">
                <a:gsLst>
                  <a:gs pos="0">
                    <a:srgbClr val="DDDDDD">
                      <a:alpha val="81000"/>
                    </a:srgbClr>
                  </a:gs>
                  <a:gs pos="100000">
                    <a:srgbClr val="666666">
                      <a:alpha val="79999"/>
                    </a:srgbClr>
                  </a:gs>
                </a:gsLst>
                <a:lin ang="5400000" scaled="1"/>
              </a:gradFill>
              <a:ln w="9525">
                <a:solidFill>
                  <a:schemeClr val="tx1"/>
                </a:solidFill>
                <a:round/>
                <a:headEnd/>
                <a:tailEnd/>
              </a:ln>
            </p:spPr>
            <p:txBody>
              <a:bodyPr/>
              <a:lstStyle/>
              <a:p>
                <a:endParaRPr lang="en-US"/>
              </a:p>
            </p:txBody>
          </p:sp>
          <p:pic>
            <p:nvPicPr>
              <p:cNvPr id="406" name="Picture 875" descr="grayed_radia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6" y="396"/>
                <a:ext cx="180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07" name="Group 876"/>
            <p:cNvGrpSpPr>
              <a:grpSpLocks/>
            </p:cNvGrpSpPr>
            <p:nvPr/>
          </p:nvGrpSpPr>
          <p:grpSpPr bwMode="auto">
            <a:xfrm>
              <a:off x="6959600" y="5495925"/>
              <a:ext cx="504825" cy="401638"/>
              <a:chOff x="2896" y="396"/>
              <a:chExt cx="1848" cy="1887"/>
            </a:xfrm>
          </p:grpSpPr>
          <p:pic>
            <p:nvPicPr>
              <p:cNvPr id="408" name="Picture 877" descr="laptop_keyboa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064" flipH="1">
                <a:off x="2966" y="1553"/>
                <a:ext cx="1526" cy="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 name="Freeform 878"/>
              <p:cNvSpPr>
                <a:spLocks/>
              </p:cNvSpPr>
              <p:nvPr/>
            </p:nvSpPr>
            <p:spPr bwMode="auto">
              <a:xfrm>
                <a:off x="3472" y="844"/>
                <a:ext cx="1228" cy="953"/>
              </a:xfrm>
              <a:custGeom>
                <a:avLst/>
                <a:gdLst>
                  <a:gd name="T0" fmla="*/ 0 w 2982"/>
                  <a:gd name="T1" fmla="*/ 0 h 2442"/>
                  <a:gd name="T2" fmla="*/ 0 w 2982"/>
                  <a:gd name="T3" fmla="*/ 0 h 2442"/>
                  <a:gd name="T4" fmla="*/ 0 w 2982"/>
                  <a:gd name="T5" fmla="*/ 0 h 2442"/>
                  <a:gd name="T6" fmla="*/ 0 w 2982"/>
                  <a:gd name="T7" fmla="*/ 0 h 2442"/>
                  <a:gd name="T8" fmla="*/ 0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410" name="Picture 879"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2" y="868"/>
                <a:ext cx="1117" cy="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 name="Freeform 880"/>
              <p:cNvSpPr>
                <a:spLocks/>
              </p:cNvSpPr>
              <p:nvPr/>
            </p:nvSpPr>
            <p:spPr bwMode="auto">
              <a:xfrm>
                <a:off x="3695" y="816"/>
                <a:ext cx="1042" cy="177"/>
              </a:xfrm>
              <a:custGeom>
                <a:avLst/>
                <a:gdLst>
                  <a:gd name="T0" fmla="*/ 0 w 2528"/>
                  <a:gd name="T1" fmla="*/ 0 h 455"/>
                  <a:gd name="T2" fmla="*/ 0 w 2528"/>
                  <a:gd name="T3" fmla="*/ 0 h 455"/>
                  <a:gd name="T4" fmla="*/ 0 w 2528"/>
                  <a:gd name="T5" fmla="*/ 0 h 455"/>
                  <a:gd name="T6" fmla="*/ 0 w 2528"/>
                  <a:gd name="T7" fmla="*/ 0 h 455"/>
                  <a:gd name="T8" fmla="*/ 0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chemeClr val="bg2"/>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 name="Freeform 881"/>
              <p:cNvSpPr>
                <a:spLocks/>
              </p:cNvSpPr>
              <p:nvPr/>
            </p:nvSpPr>
            <p:spPr bwMode="auto">
              <a:xfrm>
                <a:off x="3461" y="814"/>
                <a:ext cx="289" cy="739"/>
              </a:xfrm>
              <a:custGeom>
                <a:avLst/>
                <a:gdLst>
                  <a:gd name="T0" fmla="*/ 0 w 702"/>
                  <a:gd name="T1" fmla="*/ 0 h 1893"/>
                  <a:gd name="T2" fmla="*/ 0 w 702"/>
                  <a:gd name="T3" fmla="*/ 0 h 1893"/>
                  <a:gd name="T4" fmla="*/ 0 w 702"/>
                  <a:gd name="T5" fmla="*/ 0 h 1893"/>
                  <a:gd name="T6" fmla="*/ 0 w 702"/>
                  <a:gd name="T7" fmla="*/ 0 h 1893"/>
                  <a:gd name="T8" fmla="*/ 0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 name="Freeform 882"/>
              <p:cNvSpPr>
                <a:spLocks/>
              </p:cNvSpPr>
              <p:nvPr/>
            </p:nvSpPr>
            <p:spPr bwMode="auto">
              <a:xfrm>
                <a:off x="4418" y="946"/>
                <a:ext cx="311" cy="853"/>
              </a:xfrm>
              <a:custGeom>
                <a:avLst/>
                <a:gdLst>
                  <a:gd name="T0" fmla="*/ 0 w 756"/>
                  <a:gd name="T1" fmla="*/ 0 h 2184"/>
                  <a:gd name="T2" fmla="*/ 0 w 756"/>
                  <a:gd name="T3" fmla="*/ 0 h 2184"/>
                  <a:gd name="T4" fmla="*/ 0 w 756"/>
                  <a:gd name="T5" fmla="*/ 0 h 2184"/>
                  <a:gd name="T6" fmla="*/ 0 w 756"/>
                  <a:gd name="T7" fmla="*/ 0 h 2184"/>
                  <a:gd name="T8" fmla="*/ 0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4" name="Freeform 883"/>
              <p:cNvSpPr>
                <a:spLocks/>
              </p:cNvSpPr>
              <p:nvPr/>
            </p:nvSpPr>
            <p:spPr bwMode="auto">
              <a:xfrm>
                <a:off x="3457" y="1515"/>
                <a:ext cx="1143" cy="288"/>
              </a:xfrm>
              <a:custGeom>
                <a:avLst/>
                <a:gdLst>
                  <a:gd name="T0" fmla="*/ 0 w 2773"/>
                  <a:gd name="T1" fmla="*/ 0 h 738"/>
                  <a:gd name="T2" fmla="*/ 0 w 2773"/>
                  <a:gd name="T3" fmla="*/ 0 h 738"/>
                  <a:gd name="T4" fmla="*/ 0 w 2773"/>
                  <a:gd name="T5" fmla="*/ 0 h 738"/>
                  <a:gd name="T6" fmla="*/ 0 w 2773"/>
                  <a:gd name="T7" fmla="*/ 0 h 738"/>
                  <a:gd name="T8" fmla="*/ 0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5" name="Freeform 884"/>
              <p:cNvSpPr>
                <a:spLocks/>
              </p:cNvSpPr>
              <p:nvPr/>
            </p:nvSpPr>
            <p:spPr bwMode="auto">
              <a:xfrm>
                <a:off x="4452" y="954"/>
                <a:ext cx="292" cy="855"/>
              </a:xfrm>
              <a:custGeom>
                <a:avLst/>
                <a:gdLst>
                  <a:gd name="T0" fmla="*/ 0 w 637"/>
                  <a:gd name="T1" fmla="*/ 0 h 1659"/>
                  <a:gd name="T2" fmla="*/ 0 w 637"/>
                  <a:gd name="T3" fmla="*/ 0 h 1659"/>
                  <a:gd name="T4" fmla="*/ 0 w 637"/>
                  <a:gd name="T5" fmla="*/ 1 h 1659"/>
                  <a:gd name="T6" fmla="*/ 0 w 637"/>
                  <a:gd name="T7" fmla="*/ 1 h 1659"/>
                  <a:gd name="T8" fmla="*/ 0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6" name="Freeform 885"/>
              <p:cNvSpPr>
                <a:spLocks/>
              </p:cNvSpPr>
              <p:nvPr/>
            </p:nvSpPr>
            <p:spPr bwMode="auto">
              <a:xfrm>
                <a:off x="3459" y="1553"/>
                <a:ext cx="1016" cy="284"/>
              </a:xfrm>
              <a:custGeom>
                <a:avLst/>
                <a:gdLst>
                  <a:gd name="T0" fmla="*/ 0 w 2216"/>
                  <a:gd name="T1" fmla="*/ 0 h 550"/>
                  <a:gd name="T2" fmla="*/ 0 w 2216"/>
                  <a:gd name="T3" fmla="*/ 1 h 550"/>
                  <a:gd name="T4" fmla="*/ 0 w 2216"/>
                  <a:gd name="T5" fmla="*/ 1 h 550"/>
                  <a:gd name="T6" fmla="*/ 0 w 2216"/>
                  <a:gd name="T7" fmla="*/ 1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chemeClr val="bg2"/>
                  </a:gs>
                  <a:gs pos="100000">
                    <a:srgbClr val="DDDDDD"/>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7" name="Freeform 886"/>
              <p:cNvSpPr>
                <a:spLocks/>
              </p:cNvSpPr>
              <p:nvPr/>
            </p:nvSpPr>
            <p:spPr bwMode="auto">
              <a:xfrm>
                <a:off x="3442" y="1857"/>
                <a:ext cx="345" cy="169"/>
              </a:xfrm>
              <a:custGeom>
                <a:avLst/>
                <a:gdLst>
                  <a:gd name="T0" fmla="*/ 0 w 752"/>
                  <a:gd name="T1" fmla="*/ 0 h 327"/>
                  <a:gd name="T2" fmla="*/ 0 w 752"/>
                  <a:gd name="T3" fmla="*/ 1 h 327"/>
                  <a:gd name="T4" fmla="*/ 0 w 752"/>
                  <a:gd name="T5" fmla="*/ 1 h 327"/>
                  <a:gd name="T6" fmla="*/ 0 w 752"/>
                  <a:gd name="T7" fmla="*/ 1 h 327"/>
                  <a:gd name="T8" fmla="*/ 0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 name="Freeform 887"/>
              <p:cNvSpPr>
                <a:spLocks/>
              </p:cNvSpPr>
              <p:nvPr/>
            </p:nvSpPr>
            <p:spPr bwMode="auto">
              <a:xfrm>
                <a:off x="3449" y="1860"/>
                <a:ext cx="333" cy="160"/>
              </a:xfrm>
              <a:custGeom>
                <a:avLst/>
                <a:gdLst>
                  <a:gd name="T0" fmla="*/ 0 w 726"/>
                  <a:gd name="T1" fmla="*/ 0 h 311"/>
                  <a:gd name="T2" fmla="*/ 0 w 726"/>
                  <a:gd name="T3" fmla="*/ 1 h 311"/>
                  <a:gd name="T4" fmla="*/ 0 w 726"/>
                  <a:gd name="T5" fmla="*/ 1 h 311"/>
                  <a:gd name="T6" fmla="*/ 0 w 726"/>
                  <a:gd name="T7" fmla="*/ 1 h 311"/>
                  <a:gd name="T8" fmla="*/ 0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 name="Freeform 888"/>
              <p:cNvSpPr>
                <a:spLocks/>
              </p:cNvSpPr>
              <p:nvPr/>
            </p:nvSpPr>
            <p:spPr bwMode="auto">
              <a:xfrm>
                <a:off x="3473" y="1923"/>
                <a:ext cx="119" cy="52"/>
              </a:xfrm>
              <a:custGeom>
                <a:avLst/>
                <a:gdLst>
                  <a:gd name="T0" fmla="*/ 0 w 258"/>
                  <a:gd name="T1" fmla="*/ 1 h 100"/>
                  <a:gd name="T2" fmla="*/ 0 w 258"/>
                  <a:gd name="T3" fmla="*/ 0 h 100"/>
                  <a:gd name="T4" fmla="*/ 0 w 258"/>
                  <a:gd name="T5" fmla="*/ 1 h 100"/>
                  <a:gd name="T6" fmla="*/ 0 w 258"/>
                  <a:gd name="T7" fmla="*/ 1 h 100"/>
                  <a:gd name="T8" fmla="*/ 0 w 258"/>
                  <a:gd name="T9" fmla="*/ 1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 name="Freeform 889"/>
              <p:cNvSpPr>
                <a:spLocks/>
              </p:cNvSpPr>
              <p:nvPr/>
            </p:nvSpPr>
            <p:spPr bwMode="auto">
              <a:xfrm>
                <a:off x="3469" y="1947"/>
                <a:ext cx="89" cy="32"/>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1" name="Freeform 890"/>
              <p:cNvSpPr>
                <a:spLocks/>
              </p:cNvSpPr>
              <p:nvPr/>
            </p:nvSpPr>
            <p:spPr bwMode="auto">
              <a:xfrm>
                <a:off x="3570" y="1956"/>
                <a:ext cx="119" cy="53"/>
              </a:xfrm>
              <a:custGeom>
                <a:avLst/>
                <a:gdLst>
                  <a:gd name="T0" fmla="*/ 0 w 258"/>
                  <a:gd name="T1" fmla="*/ 1 h 102"/>
                  <a:gd name="T2" fmla="*/ 0 w 258"/>
                  <a:gd name="T3" fmla="*/ 0 h 102"/>
                  <a:gd name="T4" fmla="*/ 0 w 258"/>
                  <a:gd name="T5" fmla="*/ 1 h 102"/>
                  <a:gd name="T6" fmla="*/ 0 w 258"/>
                  <a:gd name="T7" fmla="*/ 1 h 102"/>
                  <a:gd name="T8" fmla="*/ 0 w 258"/>
                  <a:gd name="T9" fmla="*/ 1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2" name="Freeform 891"/>
              <p:cNvSpPr>
                <a:spLocks/>
              </p:cNvSpPr>
              <p:nvPr/>
            </p:nvSpPr>
            <p:spPr bwMode="auto">
              <a:xfrm>
                <a:off x="3566" y="1981"/>
                <a:ext cx="89" cy="33"/>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 name="Freeform 892"/>
              <p:cNvSpPr>
                <a:spLocks/>
              </p:cNvSpPr>
              <p:nvPr/>
            </p:nvSpPr>
            <p:spPr bwMode="auto">
              <a:xfrm>
                <a:off x="4032" y="1882"/>
                <a:ext cx="418" cy="371"/>
              </a:xfrm>
              <a:custGeom>
                <a:avLst/>
                <a:gdLst>
                  <a:gd name="T0" fmla="*/ 0 w 990"/>
                  <a:gd name="T1" fmla="*/ 0 h 792"/>
                  <a:gd name="T2" fmla="*/ 0 w 990"/>
                  <a:gd name="T3" fmla="*/ 0 h 792"/>
                  <a:gd name="T4" fmla="*/ 0 w 990"/>
                  <a:gd name="T5" fmla="*/ 0 h 792"/>
                  <a:gd name="T6" fmla="*/ 0 w 990"/>
                  <a:gd name="T7" fmla="*/ 0 h 792"/>
                  <a:gd name="T8" fmla="*/ 0 w 990"/>
                  <a:gd name="T9" fmla="*/ 0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4" name="Freeform 893"/>
              <p:cNvSpPr>
                <a:spLocks/>
              </p:cNvSpPr>
              <p:nvPr/>
            </p:nvSpPr>
            <p:spPr bwMode="auto">
              <a:xfrm>
                <a:off x="2966" y="1912"/>
                <a:ext cx="1069" cy="338"/>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w="9525">
                <a:solidFill>
                  <a:schemeClr val="bg2"/>
                </a:solidFill>
                <a:round/>
                <a:headEnd/>
                <a:tailEnd/>
              </a:ln>
            </p:spPr>
            <p:txBody>
              <a:bodyPr/>
              <a:lstStyle/>
              <a:p>
                <a:endParaRPr lang="en-US"/>
              </a:p>
            </p:txBody>
          </p:sp>
          <p:sp>
            <p:nvSpPr>
              <p:cNvPr id="425" name="Freeform 894"/>
              <p:cNvSpPr>
                <a:spLocks/>
              </p:cNvSpPr>
              <p:nvPr/>
            </p:nvSpPr>
            <p:spPr bwMode="auto">
              <a:xfrm>
                <a:off x="2967" y="1850"/>
                <a:ext cx="12" cy="68"/>
              </a:xfrm>
              <a:custGeom>
                <a:avLst/>
                <a:gdLst>
                  <a:gd name="T0" fmla="*/ 0 w 26"/>
                  <a:gd name="T1" fmla="*/ 0 h 147"/>
                  <a:gd name="T2" fmla="*/ 0 w 26"/>
                  <a:gd name="T3" fmla="*/ 0 h 147"/>
                  <a:gd name="T4" fmla="*/ 0 w 26"/>
                  <a:gd name="T5" fmla="*/ 0 h 147"/>
                  <a:gd name="T6" fmla="*/ 0 w 26"/>
                  <a:gd name="T7" fmla="*/ 0 h 147"/>
                  <a:gd name="T8" fmla="*/ 0 w 26"/>
                  <a:gd name="T9" fmla="*/ 0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6" name="Freeform 895"/>
              <p:cNvSpPr>
                <a:spLocks/>
              </p:cNvSpPr>
              <p:nvPr/>
            </p:nvSpPr>
            <p:spPr bwMode="auto">
              <a:xfrm>
                <a:off x="2968" y="1571"/>
                <a:ext cx="496" cy="283"/>
              </a:xfrm>
              <a:custGeom>
                <a:avLst/>
                <a:gdLst>
                  <a:gd name="T0" fmla="*/ 0 w 1176"/>
                  <a:gd name="T1" fmla="*/ 0 h 606"/>
                  <a:gd name="T2" fmla="*/ 0 w 1176"/>
                  <a:gd name="T3" fmla="*/ 0 h 606"/>
                  <a:gd name="T4" fmla="*/ 0 w 1176"/>
                  <a:gd name="T5" fmla="*/ 0 h 606"/>
                  <a:gd name="T6" fmla="*/ 0 w 1176"/>
                  <a:gd name="T7" fmla="*/ 0 h 606"/>
                  <a:gd name="T8" fmla="*/ 0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7" name="Freeform 896"/>
              <p:cNvSpPr>
                <a:spLocks/>
              </p:cNvSpPr>
              <p:nvPr/>
            </p:nvSpPr>
            <p:spPr bwMode="auto">
              <a:xfrm>
                <a:off x="3001" y="1864"/>
                <a:ext cx="1013" cy="325"/>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8" name="Freeform 897"/>
              <p:cNvSpPr>
                <a:spLocks/>
              </p:cNvSpPr>
              <p:nvPr/>
            </p:nvSpPr>
            <p:spPr bwMode="auto">
              <a:xfrm flipV="1">
                <a:off x="4013" y="1841"/>
                <a:ext cx="413" cy="337"/>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 name="Freeform 898"/>
              <p:cNvSpPr>
                <a:spLocks/>
              </p:cNvSpPr>
              <p:nvPr/>
            </p:nvSpPr>
            <p:spPr bwMode="auto">
              <a:xfrm>
                <a:off x="3530" y="862"/>
                <a:ext cx="1124" cy="872"/>
              </a:xfrm>
              <a:custGeom>
                <a:avLst/>
                <a:gdLst>
                  <a:gd name="T0" fmla="*/ 214 w 1124"/>
                  <a:gd name="T1" fmla="*/ 0 h 872"/>
                  <a:gd name="T2" fmla="*/ 1124 w 1124"/>
                  <a:gd name="T3" fmla="*/ 128 h 872"/>
                  <a:gd name="T4" fmla="*/ 884 w 1124"/>
                  <a:gd name="T5" fmla="*/ 872 h 872"/>
                  <a:gd name="T6" fmla="*/ 0 w 1124"/>
                  <a:gd name="T7" fmla="*/ 656 h 872"/>
                  <a:gd name="T8" fmla="*/ 214 w 1124"/>
                  <a:gd name="T9" fmla="*/ 0 h 872"/>
                  <a:gd name="T10" fmla="*/ 0 60000 65536"/>
                  <a:gd name="T11" fmla="*/ 0 60000 65536"/>
                  <a:gd name="T12" fmla="*/ 0 60000 65536"/>
                  <a:gd name="T13" fmla="*/ 0 60000 65536"/>
                  <a:gd name="T14" fmla="*/ 0 60000 65536"/>
                  <a:gd name="T15" fmla="*/ 0 w 1124"/>
                  <a:gd name="T16" fmla="*/ 0 h 872"/>
                  <a:gd name="T17" fmla="*/ 1124 w 1124"/>
                  <a:gd name="T18" fmla="*/ 872 h 872"/>
                </a:gdLst>
                <a:ahLst/>
                <a:cxnLst>
                  <a:cxn ang="T10">
                    <a:pos x="T0" y="T1"/>
                  </a:cxn>
                  <a:cxn ang="T11">
                    <a:pos x="T2" y="T3"/>
                  </a:cxn>
                  <a:cxn ang="T12">
                    <a:pos x="T4" y="T5"/>
                  </a:cxn>
                  <a:cxn ang="T13">
                    <a:pos x="T6" y="T7"/>
                  </a:cxn>
                  <a:cxn ang="T14">
                    <a:pos x="T8" y="T9"/>
                  </a:cxn>
                </a:cxnLst>
                <a:rect l="T15" t="T16" r="T17" b="T18"/>
                <a:pathLst>
                  <a:path w="1124" h="872">
                    <a:moveTo>
                      <a:pt x="214" y="0"/>
                    </a:moveTo>
                    <a:lnTo>
                      <a:pt x="1124" y="128"/>
                    </a:lnTo>
                    <a:lnTo>
                      <a:pt x="884" y="872"/>
                    </a:lnTo>
                    <a:lnTo>
                      <a:pt x="0" y="656"/>
                    </a:lnTo>
                    <a:lnTo>
                      <a:pt x="214" y="0"/>
                    </a:lnTo>
                    <a:close/>
                  </a:path>
                </a:pathLst>
              </a:custGeom>
              <a:gradFill rotWithShape="1">
                <a:gsLst>
                  <a:gs pos="0">
                    <a:srgbClr val="DDDDDD">
                      <a:alpha val="81000"/>
                    </a:srgbClr>
                  </a:gs>
                  <a:gs pos="100000">
                    <a:srgbClr val="666666">
                      <a:alpha val="79999"/>
                    </a:srgbClr>
                  </a:gs>
                </a:gsLst>
                <a:lin ang="5400000" scaled="1"/>
              </a:gradFill>
              <a:ln w="9525">
                <a:solidFill>
                  <a:schemeClr val="tx1"/>
                </a:solidFill>
                <a:round/>
                <a:headEnd/>
                <a:tailEnd/>
              </a:ln>
            </p:spPr>
            <p:txBody>
              <a:bodyPr/>
              <a:lstStyle/>
              <a:p>
                <a:endParaRPr lang="en-US"/>
              </a:p>
            </p:txBody>
          </p:sp>
          <p:pic>
            <p:nvPicPr>
              <p:cNvPr id="430" name="Picture 899" descr="grayed_radia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6" y="396"/>
                <a:ext cx="180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1" name="Group 900"/>
            <p:cNvGrpSpPr>
              <a:grpSpLocks/>
            </p:cNvGrpSpPr>
            <p:nvPr/>
          </p:nvGrpSpPr>
          <p:grpSpPr bwMode="auto">
            <a:xfrm>
              <a:off x="7378700" y="5524500"/>
              <a:ext cx="504825" cy="401638"/>
              <a:chOff x="2896" y="396"/>
              <a:chExt cx="1848" cy="1887"/>
            </a:xfrm>
          </p:grpSpPr>
          <p:pic>
            <p:nvPicPr>
              <p:cNvPr id="432" name="Picture 901" descr="laptop_keyboa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064" flipH="1">
                <a:off x="2966" y="1553"/>
                <a:ext cx="1526" cy="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3" name="Freeform 902"/>
              <p:cNvSpPr>
                <a:spLocks/>
              </p:cNvSpPr>
              <p:nvPr/>
            </p:nvSpPr>
            <p:spPr bwMode="auto">
              <a:xfrm>
                <a:off x="3472" y="844"/>
                <a:ext cx="1228" cy="953"/>
              </a:xfrm>
              <a:custGeom>
                <a:avLst/>
                <a:gdLst>
                  <a:gd name="T0" fmla="*/ 0 w 2982"/>
                  <a:gd name="T1" fmla="*/ 0 h 2442"/>
                  <a:gd name="T2" fmla="*/ 0 w 2982"/>
                  <a:gd name="T3" fmla="*/ 0 h 2442"/>
                  <a:gd name="T4" fmla="*/ 0 w 2982"/>
                  <a:gd name="T5" fmla="*/ 0 h 2442"/>
                  <a:gd name="T6" fmla="*/ 0 w 2982"/>
                  <a:gd name="T7" fmla="*/ 0 h 2442"/>
                  <a:gd name="T8" fmla="*/ 0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a:p>
            </p:txBody>
          </p:sp>
          <p:pic>
            <p:nvPicPr>
              <p:cNvPr id="434" name="Picture 903"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2" y="868"/>
                <a:ext cx="1117" cy="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 name="Freeform 904"/>
              <p:cNvSpPr>
                <a:spLocks/>
              </p:cNvSpPr>
              <p:nvPr/>
            </p:nvSpPr>
            <p:spPr bwMode="auto">
              <a:xfrm>
                <a:off x="3695" y="816"/>
                <a:ext cx="1042" cy="177"/>
              </a:xfrm>
              <a:custGeom>
                <a:avLst/>
                <a:gdLst>
                  <a:gd name="T0" fmla="*/ 0 w 2528"/>
                  <a:gd name="T1" fmla="*/ 0 h 455"/>
                  <a:gd name="T2" fmla="*/ 0 w 2528"/>
                  <a:gd name="T3" fmla="*/ 0 h 455"/>
                  <a:gd name="T4" fmla="*/ 0 w 2528"/>
                  <a:gd name="T5" fmla="*/ 0 h 455"/>
                  <a:gd name="T6" fmla="*/ 0 w 2528"/>
                  <a:gd name="T7" fmla="*/ 0 h 455"/>
                  <a:gd name="T8" fmla="*/ 0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chemeClr val="bg2"/>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 name="Freeform 905"/>
              <p:cNvSpPr>
                <a:spLocks/>
              </p:cNvSpPr>
              <p:nvPr/>
            </p:nvSpPr>
            <p:spPr bwMode="auto">
              <a:xfrm>
                <a:off x="3461" y="814"/>
                <a:ext cx="289" cy="739"/>
              </a:xfrm>
              <a:custGeom>
                <a:avLst/>
                <a:gdLst>
                  <a:gd name="T0" fmla="*/ 0 w 702"/>
                  <a:gd name="T1" fmla="*/ 0 h 1893"/>
                  <a:gd name="T2" fmla="*/ 0 w 702"/>
                  <a:gd name="T3" fmla="*/ 0 h 1893"/>
                  <a:gd name="T4" fmla="*/ 0 w 702"/>
                  <a:gd name="T5" fmla="*/ 0 h 1893"/>
                  <a:gd name="T6" fmla="*/ 0 w 702"/>
                  <a:gd name="T7" fmla="*/ 0 h 1893"/>
                  <a:gd name="T8" fmla="*/ 0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7" name="Freeform 906"/>
              <p:cNvSpPr>
                <a:spLocks/>
              </p:cNvSpPr>
              <p:nvPr/>
            </p:nvSpPr>
            <p:spPr bwMode="auto">
              <a:xfrm>
                <a:off x="4418" y="946"/>
                <a:ext cx="311" cy="853"/>
              </a:xfrm>
              <a:custGeom>
                <a:avLst/>
                <a:gdLst>
                  <a:gd name="T0" fmla="*/ 0 w 756"/>
                  <a:gd name="T1" fmla="*/ 0 h 2184"/>
                  <a:gd name="T2" fmla="*/ 0 w 756"/>
                  <a:gd name="T3" fmla="*/ 0 h 2184"/>
                  <a:gd name="T4" fmla="*/ 0 w 756"/>
                  <a:gd name="T5" fmla="*/ 0 h 2184"/>
                  <a:gd name="T6" fmla="*/ 0 w 756"/>
                  <a:gd name="T7" fmla="*/ 0 h 2184"/>
                  <a:gd name="T8" fmla="*/ 0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8" name="Freeform 907"/>
              <p:cNvSpPr>
                <a:spLocks/>
              </p:cNvSpPr>
              <p:nvPr/>
            </p:nvSpPr>
            <p:spPr bwMode="auto">
              <a:xfrm>
                <a:off x="3457" y="1515"/>
                <a:ext cx="1143" cy="288"/>
              </a:xfrm>
              <a:custGeom>
                <a:avLst/>
                <a:gdLst>
                  <a:gd name="T0" fmla="*/ 0 w 2773"/>
                  <a:gd name="T1" fmla="*/ 0 h 738"/>
                  <a:gd name="T2" fmla="*/ 0 w 2773"/>
                  <a:gd name="T3" fmla="*/ 0 h 738"/>
                  <a:gd name="T4" fmla="*/ 0 w 2773"/>
                  <a:gd name="T5" fmla="*/ 0 h 738"/>
                  <a:gd name="T6" fmla="*/ 0 w 2773"/>
                  <a:gd name="T7" fmla="*/ 0 h 738"/>
                  <a:gd name="T8" fmla="*/ 0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 name="Freeform 908"/>
              <p:cNvSpPr>
                <a:spLocks/>
              </p:cNvSpPr>
              <p:nvPr/>
            </p:nvSpPr>
            <p:spPr bwMode="auto">
              <a:xfrm>
                <a:off x="4452" y="954"/>
                <a:ext cx="292" cy="855"/>
              </a:xfrm>
              <a:custGeom>
                <a:avLst/>
                <a:gdLst>
                  <a:gd name="T0" fmla="*/ 0 w 637"/>
                  <a:gd name="T1" fmla="*/ 0 h 1659"/>
                  <a:gd name="T2" fmla="*/ 0 w 637"/>
                  <a:gd name="T3" fmla="*/ 0 h 1659"/>
                  <a:gd name="T4" fmla="*/ 0 w 637"/>
                  <a:gd name="T5" fmla="*/ 1 h 1659"/>
                  <a:gd name="T6" fmla="*/ 0 w 637"/>
                  <a:gd name="T7" fmla="*/ 1 h 1659"/>
                  <a:gd name="T8" fmla="*/ 0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 name="Freeform 909"/>
              <p:cNvSpPr>
                <a:spLocks/>
              </p:cNvSpPr>
              <p:nvPr/>
            </p:nvSpPr>
            <p:spPr bwMode="auto">
              <a:xfrm>
                <a:off x="3459" y="1553"/>
                <a:ext cx="1016" cy="284"/>
              </a:xfrm>
              <a:custGeom>
                <a:avLst/>
                <a:gdLst>
                  <a:gd name="T0" fmla="*/ 0 w 2216"/>
                  <a:gd name="T1" fmla="*/ 0 h 550"/>
                  <a:gd name="T2" fmla="*/ 0 w 2216"/>
                  <a:gd name="T3" fmla="*/ 1 h 550"/>
                  <a:gd name="T4" fmla="*/ 0 w 2216"/>
                  <a:gd name="T5" fmla="*/ 1 h 550"/>
                  <a:gd name="T6" fmla="*/ 0 w 2216"/>
                  <a:gd name="T7" fmla="*/ 1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chemeClr val="bg2"/>
                  </a:gs>
                  <a:gs pos="100000">
                    <a:srgbClr val="DDDDDD"/>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 name="Freeform 910"/>
              <p:cNvSpPr>
                <a:spLocks/>
              </p:cNvSpPr>
              <p:nvPr/>
            </p:nvSpPr>
            <p:spPr bwMode="auto">
              <a:xfrm>
                <a:off x="3442" y="1857"/>
                <a:ext cx="345" cy="169"/>
              </a:xfrm>
              <a:custGeom>
                <a:avLst/>
                <a:gdLst>
                  <a:gd name="T0" fmla="*/ 0 w 752"/>
                  <a:gd name="T1" fmla="*/ 0 h 327"/>
                  <a:gd name="T2" fmla="*/ 0 w 752"/>
                  <a:gd name="T3" fmla="*/ 1 h 327"/>
                  <a:gd name="T4" fmla="*/ 0 w 752"/>
                  <a:gd name="T5" fmla="*/ 1 h 327"/>
                  <a:gd name="T6" fmla="*/ 0 w 752"/>
                  <a:gd name="T7" fmla="*/ 1 h 327"/>
                  <a:gd name="T8" fmla="*/ 0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 name="Freeform 911"/>
              <p:cNvSpPr>
                <a:spLocks/>
              </p:cNvSpPr>
              <p:nvPr/>
            </p:nvSpPr>
            <p:spPr bwMode="auto">
              <a:xfrm>
                <a:off x="3449" y="1860"/>
                <a:ext cx="333" cy="160"/>
              </a:xfrm>
              <a:custGeom>
                <a:avLst/>
                <a:gdLst>
                  <a:gd name="T0" fmla="*/ 0 w 726"/>
                  <a:gd name="T1" fmla="*/ 0 h 311"/>
                  <a:gd name="T2" fmla="*/ 0 w 726"/>
                  <a:gd name="T3" fmla="*/ 1 h 311"/>
                  <a:gd name="T4" fmla="*/ 0 w 726"/>
                  <a:gd name="T5" fmla="*/ 1 h 311"/>
                  <a:gd name="T6" fmla="*/ 0 w 726"/>
                  <a:gd name="T7" fmla="*/ 1 h 311"/>
                  <a:gd name="T8" fmla="*/ 0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 name="Freeform 912"/>
              <p:cNvSpPr>
                <a:spLocks/>
              </p:cNvSpPr>
              <p:nvPr/>
            </p:nvSpPr>
            <p:spPr bwMode="auto">
              <a:xfrm>
                <a:off x="3473" y="1923"/>
                <a:ext cx="119" cy="52"/>
              </a:xfrm>
              <a:custGeom>
                <a:avLst/>
                <a:gdLst>
                  <a:gd name="T0" fmla="*/ 0 w 258"/>
                  <a:gd name="T1" fmla="*/ 1 h 100"/>
                  <a:gd name="T2" fmla="*/ 0 w 258"/>
                  <a:gd name="T3" fmla="*/ 0 h 100"/>
                  <a:gd name="T4" fmla="*/ 0 w 258"/>
                  <a:gd name="T5" fmla="*/ 1 h 100"/>
                  <a:gd name="T6" fmla="*/ 0 w 258"/>
                  <a:gd name="T7" fmla="*/ 1 h 100"/>
                  <a:gd name="T8" fmla="*/ 0 w 258"/>
                  <a:gd name="T9" fmla="*/ 1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 name="Freeform 913"/>
              <p:cNvSpPr>
                <a:spLocks/>
              </p:cNvSpPr>
              <p:nvPr/>
            </p:nvSpPr>
            <p:spPr bwMode="auto">
              <a:xfrm>
                <a:off x="3469" y="1947"/>
                <a:ext cx="89" cy="32"/>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 name="Freeform 914"/>
              <p:cNvSpPr>
                <a:spLocks/>
              </p:cNvSpPr>
              <p:nvPr/>
            </p:nvSpPr>
            <p:spPr bwMode="auto">
              <a:xfrm>
                <a:off x="3570" y="1956"/>
                <a:ext cx="119" cy="53"/>
              </a:xfrm>
              <a:custGeom>
                <a:avLst/>
                <a:gdLst>
                  <a:gd name="T0" fmla="*/ 0 w 258"/>
                  <a:gd name="T1" fmla="*/ 1 h 102"/>
                  <a:gd name="T2" fmla="*/ 0 w 258"/>
                  <a:gd name="T3" fmla="*/ 0 h 102"/>
                  <a:gd name="T4" fmla="*/ 0 w 258"/>
                  <a:gd name="T5" fmla="*/ 1 h 102"/>
                  <a:gd name="T6" fmla="*/ 0 w 258"/>
                  <a:gd name="T7" fmla="*/ 1 h 102"/>
                  <a:gd name="T8" fmla="*/ 0 w 258"/>
                  <a:gd name="T9" fmla="*/ 1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 name="Freeform 915"/>
              <p:cNvSpPr>
                <a:spLocks/>
              </p:cNvSpPr>
              <p:nvPr/>
            </p:nvSpPr>
            <p:spPr bwMode="auto">
              <a:xfrm>
                <a:off x="3566" y="1981"/>
                <a:ext cx="89" cy="33"/>
              </a:xfrm>
              <a:custGeom>
                <a:avLst/>
                <a:gdLst>
                  <a:gd name="T0" fmla="*/ 0 w 194"/>
                  <a:gd name="T1" fmla="*/ 0 h 63"/>
                  <a:gd name="T2" fmla="*/ 0 w 194"/>
                  <a:gd name="T3" fmla="*/ 1 h 63"/>
                  <a:gd name="T4" fmla="*/ 0 w 194"/>
                  <a:gd name="T5" fmla="*/ 1 h 63"/>
                  <a:gd name="T6" fmla="*/ 0 w 194"/>
                  <a:gd name="T7" fmla="*/ 1 h 63"/>
                  <a:gd name="T8" fmla="*/ 0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 name="Freeform 916"/>
              <p:cNvSpPr>
                <a:spLocks/>
              </p:cNvSpPr>
              <p:nvPr/>
            </p:nvSpPr>
            <p:spPr bwMode="auto">
              <a:xfrm>
                <a:off x="4032" y="1882"/>
                <a:ext cx="418" cy="371"/>
              </a:xfrm>
              <a:custGeom>
                <a:avLst/>
                <a:gdLst>
                  <a:gd name="T0" fmla="*/ 0 w 990"/>
                  <a:gd name="T1" fmla="*/ 0 h 792"/>
                  <a:gd name="T2" fmla="*/ 0 w 990"/>
                  <a:gd name="T3" fmla="*/ 0 h 792"/>
                  <a:gd name="T4" fmla="*/ 0 w 990"/>
                  <a:gd name="T5" fmla="*/ 0 h 792"/>
                  <a:gd name="T6" fmla="*/ 0 w 990"/>
                  <a:gd name="T7" fmla="*/ 0 h 792"/>
                  <a:gd name="T8" fmla="*/ 0 w 990"/>
                  <a:gd name="T9" fmla="*/ 0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 name="Freeform 917"/>
              <p:cNvSpPr>
                <a:spLocks/>
              </p:cNvSpPr>
              <p:nvPr/>
            </p:nvSpPr>
            <p:spPr bwMode="auto">
              <a:xfrm>
                <a:off x="2966" y="1912"/>
                <a:ext cx="1069" cy="338"/>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w="9525">
                <a:solidFill>
                  <a:schemeClr val="bg2"/>
                </a:solidFill>
                <a:round/>
                <a:headEnd/>
                <a:tailEnd/>
              </a:ln>
            </p:spPr>
            <p:txBody>
              <a:bodyPr/>
              <a:lstStyle/>
              <a:p>
                <a:endParaRPr lang="en-US"/>
              </a:p>
            </p:txBody>
          </p:sp>
          <p:sp>
            <p:nvSpPr>
              <p:cNvPr id="449" name="Freeform 918"/>
              <p:cNvSpPr>
                <a:spLocks/>
              </p:cNvSpPr>
              <p:nvPr/>
            </p:nvSpPr>
            <p:spPr bwMode="auto">
              <a:xfrm>
                <a:off x="2967" y="1850"/>
                <a:ext cx="12" cy="68"/>
              </a:xfrm>
              <a:custGeom>
                <a:avLst/>
                <a:gdLst>
                  <a:gd name="T0" fmla="*/ 0 w 26"/>
                  <a:gd name="T1" fmla="*/ 0 h 147"/>
                  <a:gd name="T2" fmla="*/ 0 w 26"/>
                  <a:gd name="T3" fmla="*/ 0 h 147"/>
                  <a:gd name="T4" fmla="*/ 0 w 26"/>
                  <a:gd name="T5" fmla="*/ 0 h 147"/>
                  <a:gd name="T6" fmla="*/ 0 w 26"/>
                  <a:gd name="T7" fmla="*/ 0 h 147"/>
                  <a:gd name="T8" fmla="*/ 0 w 26"/>
                  <a:gd name="T9" fmla="*/ 0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0" name="Freeform 919"/>
              <p:cNvSpPr>
                <a:spLocks/>
              </p:cNvSpPr>
              <p:nvPr/>
            </p:nvSpPr>
            <p:spPr bwMode="auto">
              <a:xfrm>
                <a:off x="2968" y="1571"/>
                <a:ext cx="496" cy="283"/>
              </a:xfrm>
              <a:custGeom>
                <a:avLst/>
                <a:gdLst>
                  <a:gd name="T0" fmla="*/ 0 w 1176"/>
                  <a:gd name="T1" fmla="*/ 0 h 606"/>
                  <a:gd name="T2" fmla="*/ 0 w 1176"/>
                  <a:gd name="T3" fmla="*/ 0 h 606"/>
                  <a:gd name="T4" fmla="*/ 0 w 1176"/>
                  <a:gd name="T5" fmla="*/ 0 h 606"/>
                  <a:gd name="T6" fmla="*/ 0 w 1176"/>
                  <a:gd name="T7" fmla="*/ 0 h 606"/>
                  <a:gd name="T8" fmla="*/ 0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1" name="Freeform 920"/>
              <p:cNvSpPr>
                <a:spLocks/>
              </p:cNvSpPr>
              <p:nvPr/>
            </p:nvSpPr>
            <p:spPr bwMode="auto">
              <a:xfrm>
                <a:off x="3001" y="1864"/>
                <a:ext cx="1013" cy="325"/>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 name="Freeform 921"/>
              <p:cNvSpPr>
                <a:spLocks/>
              </p:cNvSpPr>
              <p:nvPr/>
            </p:nvSpPr>
            <p:spPr bwMode="auto">
              <a:xfrm flipV="1">
                <a:off x="4013" y="1841"/>
                <a:ext cx="413" cy="337"/>
              </a:xfrm>
              <a:custGeom>
                <a:avLst/>
                <a:gdLst>
                  <a:gd name="T0" fmla="*/ 0 w 2532"/>
                  <a:gd name="T1" fmla="*/ 0 h 723"/>
                  <a:gd name="T2" fmla="*/ 0 w 2532"/>
                  <a:gd name="T3" fmla="*/ 0 h 723"/>
                  <a:gd name="T4" fmla="*/ 0 w 2532"/>
                  <a:gd name="T5" fmla="*/ 0 h 723"/>
                  <a:gd name="T6" fmla="*/ 0 w 2532"/>
                  <a:gd name="T7" fmla="*/ 0 h 723"/>
                  <a:gd name="T8" fmla="*/ 0 w 2532"/>
                  <a:gd name="T9" fmla="*/ 0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3" name="Freeform 922"/>
              <p:cNvSpPr>
                <a:spLocks/>
              </p:cNvSpPr>
              <p:nvPr/>
            </p:nvSpPr>
            <p:spPr bwMode="auto">
              <a:xfrm>
                <a:off x="3530" y="862"/>
                <a:ext cx="1124" cy="872"/>
              </a:xfrm>
              <a:custGeom>
                <a:avLst/>
                <a:gdLst>
                  <a:gd name="T0" fmla="*/ 214 w 1124"/>
                  <a:gd name="T1" fmla="*/ 0 h 872"/>
                  <a:gd name="T2" fmla="*/ 1124 w 1124"/>
                  <a:gd name="T3" fmla="*/ 128 h 872"/>
                  <a:gd name="T4" fmla="*/ 884 w 1124"/>
                  <a:gd name="T5" fmla="*/ 872 h 872"/>
                  <a:gd name="T6" fmla="*/ 0 w 1124"/>
                  <a:gd name="T7" fmla="*/ 656 h 872"/>
                  <a:gd name="T8" fmla="*/ 214 w 1124"/>
                  <a:gd name="T9" fmla="*/ 0 h 872"/>
                  <a:gd name="T10" fmla="*/ 0 60000 65536"/>
                  <a:gd name="T11" fmla="*/ 0 60000 65536"/>
                  <a:gd name="T12" fmla="*/ 0 60000 65536"/>
                  <a:gd name="T13" fmla="*/ 0 60000 65536"/>
                  <a:gd name="T14" fmla="*/ 0 60000 65536"/>
                  <a:gd name="T15" fmla="*/ 0 w 1124"/>
                  <a:gd name="T16" fmla="*/ 0 h 872"/>
                  <a:gd name="T17" fmla="*/ 1124 w 1124"/>
                  <a:gd name="T18" fmla="*/ 872 h 872"/>
                </a:gdLst>
                <a:ahLst/>
                <a:cxnLst>
                  <a:cxn ang="T10">
                    <a:pos x="T0" y="T1"/>
                  </a:cxn>
                  <a:cxn ang="T11">
                    <a:pos x="T2" y="T3"/>
                  </a:cxn>
                  <a:cxn ang="T12">
                    <a:pos x="T4" y="T5"/>
                  </a:cxn>
                  <a:cxn ang="T13">
                    <a:pos x="T6" y="T7"/>
                  </a:cxn>
                  <a:cxn ang="T14">
                    <a:pos x="T8" y="T9"/>
                  </a:cxn>
                </a:cxnLst>
                <a:rect l="T15" t="T16" r="T17" b="T18"/>
                <a:pathLst>
                  <a:path w="1124" h="872">
                    <a:moveTo>
                      <a:pt x="214" y="0"/>
                    </a:moveTo>
                    <a:lnTo>
                      <a:pt x="1124" y="128"/>
                    </a:lnTo>
                    <a:lnTo>
                      <a:pt x="884" y="872"/>
                    </a:lnTo>
                    <a:lnTo>
                      <a:pt x="0" y="656"/>
                    </a:lnTo>
                    <a:lnTo>
                      <a:pt x="214" y="0"/>
                    </a:lnTo>
                    <a:close/>
                  </a:path>
                </a:pathLst>
              </a:custGeom>
              <a:gradFill rotWithShape="1">
                <a:gsLst>
                  <a:gs pos="0">
                    <a:srgbClr val="DDDDDD">
                      <a:alpha val="81000"/>
                    </a:srgbClr>
                  </a:gs>
                  <a:gs pos="100000">
                    <a:srgbClr val="666666">
                      <a:alpha val="79999"/>
                    </a:srgbClr>
                  </a:gs>
                </a:gsLst>
                <a:lin ang="5400000" scaled="1"/>
              </a:gradFill>
              <a:ln w="9525">
                <a:solidFill>
                  <a:schemeClr val="tx1"/>
                </a:solidFill>
                <a:round/>
                <a:headEnd/>
                <a:tailEnd/>
              </a:ln>
            </p:spPr>
            <p:txBody>
              <a:bodyPr/>
              <a:lstStyle/>
              <a:p>
                <a:endParaRPr lang="en-US"/>
              </a:p>
            </p:txBody>
          </p:sp>
          <p:pic>
            <p:nvPicPr>
              <p:cNvPr id="454" name="Picture 923" descr="grayed_radia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6" y="396"/>
                <a:ext cx="180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55" name="Group 924"/>
            <p:cNvGrpSpPr>
              <a:grpSpLocks/>
            </p:cNvGrpSpPr>
            <p:nvPr/>
          </p:nvGrpSpPr>
          <p:grpSpPr bwMode="auto">
            <a:xfrm>
              <a:off x="5349875" y="1590675"/>
              <a:ext cx="617538" cy="387350"/>
              <a:chOff x="2920" y="972"/>
              <a:chExt cx="389" cy="244"/>
            </a:xfrm>
          </p:grpSpPr>
          <p:grpSp>
            <p:nvGrpSpPr>
              <p:cNvPr id="456" name="Group 925"/>
              <p:cNvGrpSpPr>
                <a:grpSpLocks/>
              </p:cNvGrpSpPr>
              <p:nvPr/>
            </p:nvGrpSpPr>
            <p:grpSpPr bwMode="auto">
              <a:xfrm>
                <a:off x="3085" y="1027"/>
                <a:ext cx="102" cy="189"/>
                <a:chOff x="3436" y="1504"/>
                <a:chExt cx="393" cy="942"/>
              </a:xfrm>
            </p:grpSpPr>
            <p:pic>
              <p:nvPicPr>
                <p:cNvPr id="458" name="Picture 926" descr="iphone_stylized_smal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36" y="1504"/>
                  <a:ext cx="393" cy="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 name="Freeform 927"/>
                <p:cNvSpPr>
                  <a:spLocks/>
                </p:cNvSpPr>
                <p:nvPr/>
              </p:nvSpPr>
              <p:spPr bwMode="auto">
                <a:xfrm>
                  <a:off x="3484" y="1523"/>
                  <a:ext cx="339" cy="906"/>
                </a:xfrm>
                <a:custGeom>
                  <a:avLst/>
                  <a:gdLst>
                    <a:gd name="T0" fmla="*/ 6 w 339"/>
                    <a:gd name="T1" fmla="*/ 31 h 906"/>
                    <a:gd name="T2" fmla="*/ 38 w 339"/>
                    <a:gd name="T3" fmla="*/ 0 h 906"/>
                    <a:gd name="T4" fmla="*/ 323 w 339"/>
                    <a:gd name="T5" fmla="*/ 45 h 906"/>
                    <a:gd name="T6" fmla="*/ 338 w 339"/>
                    <a:gd name="T7" fmla="*/ 85 h 906"/>
                    <a:gd name="T8" fmla="*/ 339 w 339"/>
                    <a:gd name="T9" fmla="*/ 813 h 906"/>
                    <a:gd name="T10" fmla="*/ 312 w 339"/>
                    <a:gd name="T11" fmla="*/ 865 h 906"/>
                    <a:gd name="T12" fmla="*/ 29 w 339"/>
                    <a:gd name="T13" fmla="*/ 906 h 906"/>
                    <a:gd name="T14" fmla="*/ 0 w 339"/>
                    <a:gd name="T15" fmla="*/ 876 h 906"/>
                    <a:gd name="T16" fmla="*/ 6 w 339"/>
                    <a:gd name="T17" fmla="*/ 31 h 9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9"/>
                    <a:gd name="T28" fmla="*/ 0 h 906"/>
                    <a:gd name="T29" fmla="*/ 339 w 339"/>
                    <a:gd name="T30" fmla="*/ 906 h 90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9" h="906">
                      <a:moveTo>
                        <a:pt x="6" y="31"/>
                      </a:moveTo>
                      <a:lnTo>
                        <a:pt x="38" y="0"/>
                      </a:lnTo>
                      <a:lnTo>
                        <a:pt x="323" y="45"/>
                      </a:lnTo>
                      <a:lnTo>
                        <a:pt x="338" y="85"/>
                      </a:lnTo>
                      <a:lnTo>
                        <a:pt x="339" y="813"/>
                      </a:lnTo>
                      <a:lnTo>
                        <a:pt x="312" y="865"/>
                      </a:lnTo>
                      <a:lnTo>
                        <a:pt x="29" y="906"/>
                      </a:lnTo>
                      <a:lnTo>
                        <a:pt x="0" y="876"/>
                      </a:lnTo>
                      <a:lnTo>
                        <a:pt x="6" y="31"/>
                      </a:lnTo>
                      <a:close/>
                    </a:path>
                  </a:pathLst>
                </a:custGeom>
                <a:gradFill rotWithShape="1">
                  <a:gsLst>
                    <a:gs pos="0">
                      <a:srgbClr val="DDDDDD">
                        <a:alpha val="82001"/>
                      </a:srgbClr>
                    </a:gs>
                    <a:gs pos="100000">
                      <a:srgbClr val="666666">
                        <a:alpha val="82001"/>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60" name="Group 928"/>
                <p:cNvGrpSpPr>
                  <a:grpSpLocks/>
                </p:cNvGrpSpPr>
                <p:nvPr/>
              </p:nvGrpSpPr>
              <p:grpSpPr bwMode="auto">
                <a:xfrm>
                  <a:off x="3511" y="1689"/>
                  <a:ext cx="289" cy="576"/>
                  <a:chOff x="3511" y="1689"/>
                  <a:chExt cx="289" cy="576"/>
                </a:xfrm>
              </p:grpSpPr>
              <p:sp>
                <p:nvSpPr>
                  <p:cNvPr id="461" name="Freeform 929"/>
                  <p:cNvSpPr>
                    <a:spLocks/>
                  </p:cNvSpPr>
                  <p:nvPr/>
                </p:nvSpPr>
                <p:spPr bwMode="auto">
                  <a:xfrm>
                    <a:off x="3519" y="2175"/>
                    <a:ext cx="66" cy="90"/>
                  </a:xfrm>
                  <a:custGeom>
                    <a:avLst/>
                    <a:gdLst>
                      <a:gd name="T0" fmla="*/ 0 w 66"/>
                      <a:gd name="T1" fmla="*/ 5 h 90"/>
                      <a:gd name="T2" fmla="*/ 66 w 66"/>
                      <a:gd name="T3" fmla="*/ 0 h 90"/>
                      <a:gd name="T4" fmla="*/ 65 w 66"/>
                      <a:gd name="T5" fmla="*/ 80 h 90"/>
                      <a:gd name="T6" fmla="*/ 2 w 66"/>
                      <a:gd name="T7" fmla="*/ 90 h 90"/>
                      <a:gd name="T8" fmla="*/ 0 w 66"/>
                      <a:gd name="T9" fmla="*/ 5 h 90"/>
                      <a:gd name="T10" fmla="*/ 0 60000 65536"/>
                      <a:gd name="T11" fmla="*/ 0 60000 65536"/>
                      <a:gd name="T12" fmla="*/ 0 60000 65536"/>
                      <a:gd name="T13" fmla="*/ 0 60000 65536"/>
                      <a:gd name="T14" fmla="*/ 0 60000 65536"/>
                      <a:gd name="T15" fmla="*/ 0 w 66"/>
                      <a:gd name="T16" fmla="*/ 0 h 90"/>
                      <a:gd name="T17" fmla="*/ 66 w 66"/>
                      <a:gd name="T18" fmla="*/ 90 h 90"/>
                    </a:gdLst>
                    <a:ahLst/>
                    <a:cxnLst>
                      <a:cxn ang="T10">
                        <a:pos x="T0" y="T1"/>
                      </a:cxn>
                      <a:cxn ang="T11">
                        <a:pos x="T2" y="T3"/>
                      </a:cxn>
                      <a:cxn ang="T12">
                        <a:pos x="T4" y="T5"/>
                      </a:cxn>
                      <a:cxn ang="T13">
                        <a:pos x="T6" y="T7"/>
                      </a:cxn>
                      <a:cxn ang="T14">
                        <a:pos x="T8" y="T9"/>
                      </a:cxn>
                    </a:cxnLst>
                    <a:rect l="T15" t="T16" r="T17" b="T18"/>
                    <a:pathLst>
                      <a:path w="66" h="90">
                        <a:moveTo>
                          <a:pt x="0" y="5"/>
                        </a:moveTo>
                        <a:lnTo>
                          <a:pt x="66" y="0"/>
                        </a:lnTo>
                        <a:lnTo>
                          <a:pt x="65" y="80"/>
                        </a:lnTo>
                        <a:lnTo>
                          <a:pt x="2" y="90"/>
                        </a:lnTo>
                        <a:lnTo>
                          <a:pt x="0" y="5"/>
                        </a:lnTo>
                        <a:close/>
                      </a:path>
                    </a:pathLst>
                  </a:custGeom>
                  <a:solidFill>
                    <a:srgbClr val="B2B2B2"/>
                  </a:solidFill>
                  <a:ln w="9525">
                    <a:solidFill>
                      <a:schemeClr val="bg2"/>
                    </a:solidFill>
                    <a:round/>
                    <a:headEnd/>
                    <a:tailEnd/>
                  </a:ln>
                </p:spPr>
                <p:txBody>
                  <a:bodyPr/>
                  <a:lstStyle/>
                  <a:p>
                    <a:endParaRPr lang="en-US"/>
                  </a:p>
                </p:txBody>
              </p:sp>
              <p:sp>
                <p:nvSpPr>
                  <p:cNvPr id="462" name="Freeform 930"/>
                  <p:cNvSpPr>
                    <a:spLocks/>
                  </p:cNvSpPr>
                  <p:nvPr/>
                </p:nvSpPr>
                <p:spPr bwMode="auto">
                  <a:xfrm>
                    <a:off x="3593" y="2166"/>
                    <a:ext cx="69" cy="89"/>
                  </a:xfrm>
                  <a:custGeom>
                    <a:avLst/>
                    <a:gdLst>
                      <a:gd name="T0" fmla="*/ 3 w 69"/>
                      <a:gd name="T1" fmla="*/ 8 h 89"/>
                      <a:gd name="T2" fmla="*/ 66 w 69"/>
                      <a:gd name="T3" fmla="*/ 0 h 89"/>
                      <a:gd name="T4" fmla="*/ 69 w 69"/>
                      <a:gd name="T5" fmla="*/ 80 h 89"/>
                      <a:gd name="T6" fmla="*/ 0 w 69"/>
                      <a:gd name="T7" fmla="*/ 89 h 89"/>
                      <a:gd name="T8" fmla="*/ 3 w 69"/>
                      <a:gd name="T9" fmla="*/ 8 h 89"/>
                      <a:gd name="T10" fmla="*/ 0 60000 65536"/>
                      <a:gd name="T11" fmla="*/ 0 60000 65536"/>
                      <a:gd name="T12" fmla="*/ 0 60000 65536"/>
                      <a:gd name="T13" fmla="*/ 0 60000 65536"/>
                      <a:gd name="T14" fmla="*/ 0 60000 65536"/>
                      <a:gd name="T15" fmla="*/ 0 w 69"/>
                      <a:gd name="T16" fmla="*/ 0 h 89"/>
                      <a:gd name="T17" fmla="*/ 69 w 69"/>
                      <a:gd name="T18" fmla="*/ 89 h 89"/>
                    </a:gdLst>
                    <a:ahLst/>
                    <a:cxnLst>
                      <a:cxn ang="T10">
                        <a:pos x="T0" y="T1"/>
                      </a:cxn>
                      <a:cxn ang="T11">
                        <a:pos x="T2" y="T3"/>
                      </a:cxn>
                      <a:cxn ang="T12">
                        <a:pos x="T4" y="T5"/>
                      </a:cxn>
                      <a:cxn ang="T13">
                        <a:pos x="T6" y="T7"/>
                      </a:cxn>
                      <a:cxn ang="T14">
                        <a:pos x="T8" y="T9"/>
                      </a:cxn>
                    </a:cxnLst>
                    <a:rect l="T15" t="T16" r="T17" b="T18"/>
                    <a:pathLst>
                      <a:path w="69" h="89">
                        <a:moveTo>
                          <a:pt x="3" y="8"/>
                        </a:moveTo>
                        <a:lnTo>
                          <a:pt x="66" y="0"/>
                        </a:lnTo>
                        <a:lnTo>
                          <a:pt x="69" y="80"/>
                        </a:lnTo>
                        <a:lnTo>
                          <a:pt x="0" y="89"/>
                        </a:lnTo>
                        <a:lnTo>
                          <a:pt x="3" y="8"/>
                        </a:lnTo>
                        <a:close/>
                      </a:path>
                    </a:pathLst>
                  </a:custGeom>
                  <a:solidFill>
                    <a:srgbClr val="B2B2B2"/>
                  </a:solidFill>
                  <a:ln w="9525">
                    <a:solidFill>
                      <a:schemeClr val="bg2"/>
                    </a:solidFill>
                    <a:round/>
                    <a:headEnd/>
                    <a:tailEnd/>
                  </a:ln>
                </p:spPr>
                <p:txBody>
                  <a:bodyPr/>
                  <a:lstStyle/>
                  <a:p>
                    <a:endParaRPr lang="en-US"/>
                  </a:p>
                </p:txBody>
              </p:sp>
              <p:sp>
                <p:nvSpPr>
                  <p:cNvPr id="463" name="Freeform 931"/>
                  <p:cNvSpPr>
                    <a:spLocks/>
                  </p:cNvSpPr>
                  <p:nvPr/>
                </p:nvSpPr>
                <p:spPr bwMode="auto">
                  <a:xfrm>
                    <a:off x="3665" y="2162"/>
                    <a:ext cx="62" cy="82"/>
                  </a:xfrm>
                  <a:custGeom>
                    <a:avLst/>
                    <a:gdLst>
                      <a:gd name="T0" fmla="*/ 0 w 62"/>
                      <a:gd name="T1" fmla="*/ 6 h 82"/>
                      <a:gd name="T2" fmla="*/ 61 w 62"/>
                      <a:gd name="T3" fmla="*/ 0 h 82"/>
                      <a:gd name="T4" fmla="*/ 62 w 62"/>
                      <a:gd name="T5" fmla="*/ 75 h 82"/>
                      <a:gd name="T6" fmla="*/ 3 w 62"/>
                      <a:gd name="T7" fmla="*/ 82 h 82"/>
                      <a:gd name="T8" fmla="*/ 0 w 62"/>
                      <a:gd name="T9" fmla="*/ 6 h 82"/>
                      <a:gd name="T10" fmla="*/ 0 60000 65536"/>
                      <a:gd name="T11" fmla="*/ 0 60000 65536"/>
                      <a:gd name="T12" fmla="*/ 0 60000 65536"/>
                      <a:gd name="T13" fmla="*/ 0 60000 65536"/>
                      <a:gd name="T14" fmla="*/ 0 60000 65536"/>
                      <a:gd name="T15" fmla="*/ 0 w 62"/>
                      <a:gd name="T16" fmla="*/ 0 h 82"/>
                      <a:gd name="T17" fmla="*/ 62 w 62"/>
                      <a:gd name="T18" fmla="*/ 82 h 82"/>
                    </a:gdLst>
                    <a:ahLst/>
                    <a:cxnLst>
                      <a:cxn ang="T10">
                        <a:pos x="T0" y="T1"/>
                      </a:cxn>
                      <a:cxn ang="T11">
                        <a:pos x="T2" y="T3"/>
                      </a:cxn>
                      <a:cxn ang="T12">
                        <a:pos x="T4" y="T5"/>
                      </a:cxn>
                      <a:cxn ang="T13">
                        <a:pos x="T6" y="T7"/>
                      </a:cxn>
                      <a:cxn ang="T14">
                        <a:pos x="T8" y="T9"/>
                      </a:cxn>
                    </a:cxnLst>
                    <a:rect l="T15" t="T16" r="T17" b="T18"/>
                    <a:pathLst>
                      <a:path w="62" h="82">
                        <a:moveTo>
                          <a:pt x="0" y="6"/>
                        </a:moveTo>
                        <a:lnTo>
                          <a:pt x="61" y="0"/>
                        </a:lnTo>
                        <a:lnTo>
                          <a:pt x="62" y="75"/>
                        </a:lnTo>
                        <a:lnTo>
                          <a:pt x="3" y="82"/>
                        </a:lnTo>
                        <a:lnTo>
                          <a:pt x="0" y="6"/>
                        </a:lnTo>
                        <a:close/>
                      </a:path>
                    </a:pathLst>
                  </a:custGeom>
                  <a:solidFill>
                    <a:srgbClr val="B2B2B2"/>
                  </a:solidFill>
                  <a:ln w="9525">
                    <a:solidFill>
                      <a:schemeClr val="bg2"/>
                    </a:solidFill>
                    <a:round/>
                    <a:headEnd/>
                    <a:tailEnd/>
                  </a:ln>
                </p:spPr>
                <p:txBody>
                  <a:bodyPr/>
                  <a:lstStyle/>
                  <a:p>
                    <a:endParaRPr lang="en-US"/>
                  </a:p>
                </p:txBody>
              </p:sp>
              <p:sp>
                <p:nvSpPr>
                  <p:cNvPr id="464" name="Freeform 932"/>
                  <p:cNvSpPr>
                    <a:spLocks/>
                  </p:cNvSpPr>
                  <p:nvPr/>
                </p:nvSpPr>
                <p:spPr bwMode="auto">
                  <a:xfrm>
                    <a:off x="3734" y="2154"/>
                    <a:ext cx="66" cy="84"/>
                  </a:xfrm>
                  <a:custGeom>
                    <a:avLst/>
                    <a:gdLst>
                      <a:gd name="T0" fmla="*/ 1 w 66"/>
                      <a:gd name="T1" fmla="*/ 6 h 84"/>
                      <a:gd name="T2" fmla="*/ 66 w 66"/>
                      <a:gd name="T3" fmla="*/ 0 h 84"/>
                      <a:gd name="T4" fmla="*/ 63 w 66"/>
                      <a:gd name="T5" fmla="*/ 77 h 84"/>
                      <a:gd name="T6" fmla="*/ 0 w 66"/>
                      <a:gd name="T7" fmla="*/ 84 h 84"/>
                      <a:gd name="T8" fmla="*/ 1 w 66"/>
                      <a:gd name="T9" fmla="*/ 6 h 84"/>
                      <a:gd name="T10" fmla="*/ 0 60000 65536"/>
                      <a:gd name="T11" fmla="*/ 0 60000 65536"/>
                      <a:gd name="T12" fmla="*/ 0 60000 65536"/>
                      <a:gd name="T13" fmla="*/ 0 60000 65536"/>
                      <a:gd name="T14" fmla="*/ 0 60000 65536"/>
                      <a:gd name="T15" fmla="*/ 0 w 66"/>
                      <a:gd name="T16" fmla="*/ 0 h 84"/>
                      <a:gd name="T17" fmla="*/ 66 w 66"/>
                      <a:gd name="T18" fmla="*/ 84 h 84"/>
                    </a:gdLst>
                    <a:ahLst/>
                    <a:cxnLst>
                      <a:cxn ang="T10">
                        <a:pos x="T0" y="T1"/>
                      </a:cxn>
                      <a:cxn ang="T11">
                        <a:pos x="T2" y="T3"/>
                      </a:cxn>
                      <a:cxn ang="T12">
                        <a:pos x="T4" y="T5"/>
                      </a:cxn>
                      <a:cxn ang="T13">
                        <a:pos x="T6" y="T7"/>
                      </a:cxn>
                      <a:cxn ang="T14">
                        <a:pos x="T8" y="T9"/>
                      </a:cxn>
                    </a:cxnLst>
                    <a:rect l="T15" t="T16" r="T17" b="T18"/>
                    <a:pathLst>
                      <a:path w="66" h="84">
                        <a:moveTo>
                          <a:pt x="1" y="6"/>
                        </a:moveTo>
                        <a:lnTo>
                          <a:pt x="66" y="0"/>
                        </a:lnTo>
                        <a:lnTo>
                          <a:pt x="63" y="77"/>
                        </a:lnTo>
                        <a:lnTo>
                          <a:pt x="0" y="84"/>
                        </a:lnTo>
                        <a:lnTo>
                          <a:pt x="1" y="6"/>
                        </a:lnTo>
                        <a:close/>
                      </a:path>
                    </a:pathLst>
                  </a:custGeom>
                  <a:solidFill>
                    <a:srgbClr val="B2B2B2"/>
                  </a:solidFill>
                  <a:ln w="9525">
                    <a:solidFill>
                      <a:schemeClr val="bg2"/>
                    </a:solidFill>
                    <a:round/>
                    <a:headEnd/>
                    <a:tailEnd/>
                  </a:ln>
                </p:spPr>
                <p:txBody>
                  <a:bodyPr/>
                  <a:lstStyle/>
                  <a:p>
                    <a:endParaRPr lang="en-US"/>
                  </a:p>
                </p:txBody>
              </p:sp>
              <p:sp>
                <p:nvSpPr>
                  <p:cNvPr id="465" name="Rectangle 933"/>
                  <p:cNvSpPr>
                    <a:spLocks noChangeArrowheads="1"/>
                  </p:cNvSpPr>
                  <p:nvPr/>
                </p:nvSpPr>
                <p:spPr bwMode="auto">
                  <a:xfrm>
                    <a:off x="3513" y="1688"/>
                    <a:ext cx="54" cy="40"/>
                  </a:xfrm>
                  <a:prstGeom prst="rect">
                    <a:avLst/>
                  </a:prstGeom>
                  <a:solidFill>
                    <a:schemeClr val="bg2"/>
                  </a:solidFill>
                  <a:ln w="9525">
                    <a:solidFill>
                      <a:schemeClr val="bg2"/>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466" name="Rectangle 934"/>
                  <p:cNvSpPr>
                    <a:spLocks noChangeArrowheads="1"/>
                  </p:cNvSpPr>
                  <p:nvPr/>
                </p:nvSpPr>
                <p:spPr bwMode="auto">
                  <a:xfrm>
                    <a:off x="3501" y="1738"/>
                    <a:ext cx="92" cy="50"/>
                  </a:xfrm>
                  <a:prstGeom prst="rect">
                    <a:avLst/>
                  </a:prstGeom>
                  <a:solidFill>
                    <a:schemeClr val="bg2"/>
                  </a:solidFill>
                  <a:ln w="9525">
                    <a:solidFill>
                      <a:schemeClr val="bg2"/>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467" name="Freeform 935"/>
                  <p:cNvSpPr>
                    <a:spLocks/>
                  </p:cNvSpPr>
                  <p:nvPr/>
                </p:nvSpPr>
                <p:spPr bwMode="auto">
                  <a:xfrm>
                    <a:off x="3515" y="1794"/>
                    <a:ext cx="261" cy="204"/>
                  </a:xfrm>
                  <a:custGeom>
                    <a:avLst/>
                    <a:gdLst>
                      <a:gd name="T0" fmla="*/ 0 w 261"/>
                      <a:gd name="T1" fmla="*/ 0 h 204"/>
                      <a:gd name="T2" fmla="*/ 0 w 261"/>
                      <a:gd name="T3" fmla="*/ 204 h 204"/>
                      <a:gd name="T4" fmla="*/ 259 w 261"/>
                      <a:gd name="T5" fmla="*/ 201 h 204"/>
                      <a:gd name="T6" fmla="*/ 261 w 261"/>
                      <a:gd name="T7" fmla="*/ 12 h 204"/>
                      <a:gd name="T8" fmla="*/ 0 w 261"/>
                      <a:gd name="T9" fmla="*/ 0 h 204"/>
                      <a:gd name="T10" fmla="*/ 0 60000 65536"/>
                      <a:gd name="T11" fmla="*/ 0 60000 65536"/>
                      <a:gd name="T12" fmla="*/ 0 60000 65536"/>
                      <a:gd name="T13" fmla="*/ 0 60000 65536"/>
                      <a:gd name="T14" fmla="*/ 0 60000 65536"/>
                      <a:gd name="T15" fmla="*/ 0 w 261"/>
                      <a:gd name="T16" fmla="*/ 0 h 204"/>
                      <a:gd name="T17" fmla="*/ 261 w 261"/>
                      <a:gd name="T18" fmla="*/ 204 h 204"/>
                    </a:gdLst>
                    <a:ahLst/>
                    <a:cxnLst>
                      <a:cxn ang="T10">
                        <a:pos x="T0" y="T1"/>
                      </a:cxn>
                      <a:cxn ang="T11">
                        <a:pos x="T2" y="T3"/>
                      </a:cxn>
                      <a:cxn ang="T12">
                        <a:pos x="T4" y="T5"/>
                      </a:cxn>
                      <a:cxn ang="T13">
                        <a:pos x="T6" y="T7"/>
                      </a:cxn>
                      <a:cxn ang="T14">
                        <a:pos x="T8" y="T9"/>
                      </a:cxn>
                    </a:cxnLst>
                    <a:rect l="T15" t="T16" r="T17" b="T18"/>
                    <a:pathLst>
                      <a:path w="261" h="204">
                        <a:moveTo>
                          <a:pt x="0" y="0"/>
                        </a:moveTo>
                        <a:lnTo>
                          <a:pt x="0" y="204"/>
                        </a:lnTo>
                        <a:lnTo>
                          <a:pt x="259" y="201"/>
                        </a:lnTo>
                        <a:lnTo>
                          <a:pt x="261" y="12"/>
                        </a:lnTo>
                        <a:lnTo>
                          <a:pt x="0" y="0"/>
                        </a:lnTo>
                        <a:close/>
                      </a:path>
                    </a:pathLst>
                  </a:custGeom>
                  <a:solidFill>
                    <a:srgbClr val="DDDDDD"/>
                  </a:solidFill>
                  <a:ln w="9525">
                    <a:solidFill>
                      <a:schemeClr val="bg2"/>
                    </a:solidFill>
                    <a:round/>
                    <a:headEnd/>
                    <a:tailEnd/>
                  </a:ln>
                </p:spPr>
                <p:txBody>
                  <a:bodyPr/>
                  <a:lstStyle/>
                  <a:p>
                    <a:endParaRPr lang="en-US"/>
                  </a:p>
                </p:txBody>
              </p:sp>
            </p:grpSp>
          </p:grpSp>
          <p:pic>
            <p:nvPicPr>
              <p:cNvPr id="457" name="Picture 936" descr="grayed_radiati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20" y="972"/>
                <a:ext cx="38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8" name="Picture 937" descr="car_grayed"/>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46838" y="1670050"/>
              <a:ext cx="754062"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9" name="Group 938"/>
            <p:cNvGrpSpPr>
              <a:grpSpLocks/>
            </p:cNvGrpSpPr>
            <p:nvPr/>
          </p:nvGrpSpPr>
          <p:grpSpPr bwMode="auto">
            <a:xfrm>
              <a:off x="5662613" y="4538663"/>
              <a:ext cx="463550" cy="398462"/>
              <a:chOff x="3987" y="-51"/>
              <a:chExt cx="1252" cy="983"/>
            </a:xfrm>
          </p:grpSpPr>
          <p:pic>
            <p:nvPicPr>
              <p:cNvPr id="470" name="Picture 939" descr="desktop_computer_stylized_small"/>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987" y="-51"/>
                <a:ext cx="1252"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 name="Freeform 940"/>
              <p:cNvSpPr>
                <a:spLocks/>
              </p:cNvSpPr>
              <p:nvPr/>
            </p:nvSpPr>
            <p:spPr bwMode="auto">
              <a:xfrm>
                <a:off x="4507" y="37"/>
                <a:ext cx="640" cy="459"/>
              </a:xfrm>
              <a:custGeom>
                <a:avLst/>
                <a:gdLst>
                  <a:gd name="T0" fmla="*/ 39 w 714"/>
                  <a:gd name="T1" fmla="*/ 1 h 714"/>
                  <a:gd name="T2" fmla="*/ 214 w 714"/>
                  <a:gd name="T3" fmla="*/ 0 h 714"/>
                  <a:gd name="T4" fmla="*/ 170 w 714"/>
                  <a:gd name="T5" fmla="*/ 6 h 714"/>
                  <a:gd name="T6" fmla="*/ 0 w 714"/>
                  <a:gd name="T7" fmla="*/ 5 h 714"/>
                  <a:gd name="T8" fmla="*/ 39 w 714"/>
                  <a:gd name="T9" fmla="*/ 1 h 714"/>
                  <a:gd name="T10" fmla="*/ 0 60000 65536"/>
                  <a:gd name="T11" fmla="*/ 0 60000 65536"/>
                  <a:gd name="T12" fmla="*/ 0 60000 65536"/>
                  <a:gd name="T13" fmla="*/ 0 60000 65536"/>
                  <a:gd name="T14" fmla="*/ 0 60000 65536"/>
                  <a:gd name="T15" fmla="*/ 0 w 714"/>
                  <a:gd name="T16" fmla="*/ 0 h 714"/>
                  <a:gd name="T17" fmla="*/ 714 w 714"/>
                  <a:gd name="T18" fmla="*/ 714 h 714"/>
                </a:gdLst>
                <a:ahLst/>
                <a:cxnLst>
                  <a:cxn ang="T10">
                    <a:pos x="T0" y="T1"/>
                  </a:cxn>
                  <a:cxn ang="T11">
                    <a:pos x="T2" y="T3"/>
                  </a:cxn>
                  <a:cxn ang="T12">
                    <a:pos x="T4" y="T5"/>
                  </a:cxn>
                  <a:cxn ang="T13">
                    <a:pos x="T6" y="T7"/>
                  </a:cxn>
                  <a:cxn ang="T14">
                    <a:pos x="T8" y="T9"/>
                  </a:cxn>
                </a:cxnLst>
                <a:rect l="T15" t="T16" r="T17" b="T18"/>
                <a:pathLst>
                  <a:path w="714" h="714">
                    <a:moveTo>
                      <a:pt x="126" y="36"/>
                    </a:moveTo>
                    <a:lnTo>
                      <a:pt x="714" y="0"/>
                    </a:lnTo>
                    <a:lnTo>
                      <a:pt x="564" y="714"/>
                    </a:lnTo>
                    <a:lnTo>
                      <a:pt x="0" y="570"/>
                    </a:lnTo>
                    <a:lnTo>
                      <a:pt x="126" y="36"/>
                    </a:lnTo>
                    <a:close/>
                  </a:path>
                </a:pathLst>
              </a:custGeom>
              <a:solidFill>
                <a:srgbClr val="EAEAEA">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72" name="Group 941"/>
            <p:cNvGrpSpPr>
              <a:grpSpLocks/>
            </p:cNvGrpSpPr>
            <p:nvPr/>
          </p:nvGrpSpPr>
          <p:grpSpPr bwMode="auto">
            <a:xfrm>
              <a:off x="5500688" y="4938713"/>
              <a:ext cx="463550" cy="398462"/>
              <a:chOff x="3987" y="-51"/>
              <a:chExt cx="1252" cy="983"/>
            </a:xfrm>
          </p:grpSpPr>
          <p:pic>
            <p:nvPicPr>
              <p:cNvPr id="473" name="Picture 942" descr="desktop_computer_stylized_small"/>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987" y="-51"/>
                <a:ext cx="1252"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4" name="Freeform 943"/>
              <p:cNvSpPr>
                <a:spLocks/>
              </p:cNvSpPr>
              <p:nvPr/>
            </p:nvSpPr>
            <p:spPr bwMode="auto">
              <a:xfrm>
                <a:off x="4507" y="37"/>
                <a:ext cx="640" cy="459"/>
              </a:xfrm>
              <a:custGeom>
                <a:avLst/>
                <a:gdLst>
                  <a:gd name="T0" fmla="*/ 39 w 714"/>
                  <a:gd name="T1" fmla="*/ 1 h 714"/>
                  <a:gd name="T2" fmla="*/ 214 w 714"/>
                  <a:gd name="T3" fmla="*/ 0 h 714"/>
                  <a:gd name="T4" fmla="*/ 170 w 714"/>
                  <a:gd name="T5" fmla="*/ 6 h 714"/>
                  <a:gd name="T6" fmla="*/ 0 w 714"/>
                  <a:gd name="T7" fmla="*/ 5 h 714"/>
                  <a:gd name="T8" fmla="*/ 39 w 714"/>
                  <a:gd name="T9" fmla="*/ 1 h 714"/>
                  <a:gd name="T10" fmla="*/ 0 60000 65536"/>
                  <a:gd name="T11" fmla="*/ 0 60000 65536"/>
                  <a:gd name="T12" fmla="*/ 0 60000 65536"/>
                  <a:gd name="T13" fmla="*/ 0 60000 65536"/>
                  <a:gd name="T14" fmla="*/ 0 60000 65536"/>
                  <a:gd name="T15" fmla="*/ 0 w 714"/>
                  <a:gd name="T16" fmla="*/ 0 h 714"/>
                  <a:gd name="T17" fmla="*/ 714 w 714"/>
                  <a:gd name="T18" fmla="*/ 714 h 714"/>
                </a:gdLst>
                <a:ahLst/>
                <a:cxnLst>
                  <a:cxn ang="T10">
                    <a:pos x="T0" y="T1"/>
                  </a:cxn>
                  <a:cxn ang="T11">
                    <a:pos x="T2" y="T3"/>
                  </a:cxn>
                  <a:cxn ang="T12">
                    <a:pos x="T4" y="T5"/>
                  </a:cxn>
                  <a:cxn ang="T13">
                    <a:pos x="T6" y="T7"/>
                  </a:cxn>
                  <a:cxn ang="T14">
                    <a:pos x="T8" y="T9"/>
                  </a:cxn>
                </a:cxnLst>
                <a:rect l="T15" t="T16" r="T17" b="T18"/>
                <a:pathLst>
                  <a:path w="714" h="714">
                    <a:moveTo>
                      <a:pt x="126" y="36"/>
                    </a:moveTo>
                    <a:lnTo>
                      <a:pt x="714" y="0"/>
                    </a:lnTo>
                    <a:lnTo>
                      <a:pt x="564" y="714"/>
                    </a:lnTo>
                    <a:lnTo>
                      <a:pt x="0" y="570"/>
                    </a:lnTo>
                    <a:lnTo>
                      <a:pt x="126" y="36"/>
                    </a:lnTo>
                    <a:close/>
                  </a:path>
                </a:pathLst>
              </a:custGeom>
              <a:solidFill>
                <a:srgbClr val="EAEAEA">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75" name="Group 944"/>
            <p:cNvGrpSpPr>
              <a:grpSpLocks/>
            </p:cNvGrpSpPr>
            <p:nvPr/>
          </p:nvGrpSpPr>
          <p:grpSpPr bwMode="auto">
            <a:xfrm>
              <a:off x="5957888" y="5186363"/>
              <a:ext cx="463550" cy="398462"/>
              <a:chOff x="3987" y="-51"/>
              <a:chExt cx="1252" cy="983"/>
            </a:xfrm>
          </p:grpSpPr>
          <p:pic>
            <p:nvPicPr>
              <p:cNvPr id="476" name="Picture 945" descr="desktop_computer_stylized_small"/>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987" y="-51"/>
                <a:ext cx="1252"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7" name="Freeform 946"/>
              <p:cNvSpPr>
                <a:spLocks/>
              </p:cNvSpPr>
              <p:nvPr/>
            </p:nvSpPr>
            <p:spPr bwMode="auto">
              <a:xfrm>
                <a:off x="4507" y="37"/>
                <a:ext cx="640" cy="459"/>
              </a:xfrm>
              <a:custGeom>
                <a:avLst/>
                <a:gdLst>
                  <a:gd name="T0" fmla="*/ 39 w 714"/>
                  <a:gd name="T1" fmla="*/ 1 h 714"/>
                  <a:gd name="T2" fmla="*/ 214 w 714"/>
                  <a:gd name="T3" fmla="*/ 0 h 714"/>
                  <a:gd name="T4" fmla="*/ 170 w 714"/>
                  <a:gd name="T5" fmla="*/ 6 h 714"/>
                  <a:gd name="T6" fmla="*/ 0 w 714"/>
                  <a:gd name="T7" fmla="*/ 5 h 714"/>
                  <a:gd name="T8" fmla="*/ 39 w 714"/>
                  <a:gd name="T9" fmla="*/ 1 h 714"/>
                  <a:gd name="T10" fmla="*/ 0 60000 65536"/>
                  <a:gd name="T11" fmla="*/ 0 60000 65536"/>
                  <a:gd name="T12" fmla="*/ 0 60000 65536"/>
                  <a:gd name="T13" fmla="*/ 0 60000 65536"/>
                  <a:gd name="T14" fmla="*/ 0 60000 65536"/>
                  <a:gd name="T15" fmla="*/ 0 w 714"/>
                  <a:gd name="T16" fmla="*/ 0 h 714"/>
                  <a:gd name="T17" fmla="*/ 714 w 714"/>
                  <a:gd name="T18" fmla="*/ 714 h 714"/>
                </a:gdLst>
                <a:ahLst/>
                <a:cxnLst>
                  <a:cxn ang="T10">
                    <a:pos x="T0" y="T1"/>
                  </a:cxn>
                  <a:cxn ang="T11">
                    <a:pos x="T2" y="T3"/>
                  </a:cxn>
                  <a:cxn ang="T12">
                    <a:pos x="T4" y="T5"/>
                  </a:cxn>
                  <a:cxn ang="T13">
                    <a:pos x="T6" y="T7"/>
                  </a:cxn>
                  <a:cxn ang="T14">
                    <a:pos x="T8" y="T9"/>
                  </a:cxn>
                </a:cxnLst>
                <a:rect l="T15" t="T16" r="T17" b="T18"/>
                <a:pathLst>
                  <a:path w="714" h="714">
                    <a:moveTo>
                      <a:pt x="126" y="36"/>
                    </a:moveTo>
                    <a:lnTo>
                      <a:pt x="714" y="0"/>
                    </a:lnTo>
                    <a:lnTo>
                      <a:pt x="564" y="714"/>
                    </a:lnTo>
                    <a:lnTo>
                      <a:pt x="0" y="570"/>
                    </a:lnTo>
                    <a:lnTo>
                      <a:pt x="126" y="36"/>
                    </a:lnTo>
                    <a:close/>
                  </a:path>
                </a:pathLst>
              </a:custGeom>
              <a:solidFill>
                <a:srgbClr val="EAEAEA">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78" name="Group 947"/>
            <p:cNvGrpSpPr>
              <a:grpSpLocks/>
            </p:cNvGrpSpPr>
            <p:nvPr/>
          </p:nvGrpSpPr>
          <p:grpSpPr bwMode="auto">
            <a:xfrm>
              <a:off x="6396038" y="5224463"/>
              <a:ext cx="463550" cy="398462"/>
              <a:chOff x="3987" y="-51"/>
              <a:chExt cx="1252" cy="983"/>
            </a:xfrm>
          </p:grpSpPr>
          <p:pic>
            <p:nvPicPr>
              <p:cNvPr id="479" name="Picture 948" descr="desktop_computer_stylized_small"/>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987" y="-51"/>
                <a:ext cx="1252"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0" name="Freeform 949"/>
              <p:cNvSpPr>
                <a:spLocks/>
              </p:cNvSpPr>
              <p:nvPr/>
            </p:nvSpPr>
            <p:spPr bwMode="auto">
              <a:xfrm>
                <a:off x="4507" y="37"/>
                <a:ext cx="640" cy="459"/>
              </a:xfrm>
              <a:custGeom>
                <a:avLst/>
                <a:gdLst>
                  <a:gd name="T0" fmla="*/ 39 w 714"/>
                  <a:gd name="T1" fmla="*/ 1 h 714"/>
                  <a:gd name="T2" fmla="*/ 214 w 714"/>
                  <a:gd name="T3" fmla="*/ 0 h 714"/>
                  <a:gd name="T4" fmla="*/ 170 w 714"/>
                  <a:gd name="T5" fmla="*/ 6 h 714"/>
                  <a:gd name="T6" fmla="*/ 0 w 714"/>
                  <a:gd name="T7" fmla="*/ 5 h 714"/>
                  <a:gd name="T8" fmla="*/ 39 w 714"/>
                  <a:gd name="T9" fmla="*/ 1 h 714"/>
                  <a:gd name="T10" fmla="*/ 0 60000 65536"/>
                  <a:gd name="T11" fmla="*/ 0 60000 65536"/>
                  <a:gd name="T12" fmla="*/ 0 60000 65536"/>
                  <a:gd name="T13" fmla="*/ 0 60000 65536"/>
                  <a:gd name="T14" fmla="*/ 0 60000 65536"/>
                  <a:gd name="T15" fmla="*/ 0 w 714"/>
                  <a:gd name="T16" fmla="*/ 0 h 714"/>
                  <a:gd name="T17" fmla="*/ 714 w 714"/>
                  <a:gd name="T18" fmla="*/ 714 h 714"/>
                </a:gdLst>
                <a:ahLst/>
                <a:cxnLst>
                  <a:cxn ang="T10">
                    <a:pos x="T0" y="T1"/>
                  </a:cxn>
                  <a:cxn ang="T11">
                    <a:pos x="T2" y="T3"/>
                  </a:cxn>
                  <a:cxn ang="T12">
                    <a:pos x="T4" y="T5"/>
                  </a:cxn>
                  <a:cxn ang="T13">
                    <a:pos x="T6" y="T7"/>
                  </a:cxn>
                  <a:cxn ang="T14">
                    <a:pos x="T8" y="T9"/>
                  </a:cxn>
                </a:cxnLst>
                <a:rect l="T15" t="T16" r="T17" b="T18"/>
                <a:pathLst>
                  <a:path w="714" h="714">
                    <a:moveTo>
                      <a:pt x="126" y="36"/>
                    </a:moveTo>
                    <a:lnTo>
                      <a:pt x="714" y="0"/>
                    </a:lnTo>
                    <a:lnTo>
                      <a:pt x="564" y="714"/>
                    </a:lnTo>
                    <a:lnTo>
                      <a:pt x="0" y="570"/>
                    </a:lnTo>
                    <a:lnTo>
                      <a:pt x="126" y="36"/>
                    </a:lnTo>
                    <a:close/>
                  </a:path>
                </a:pathLst>
              </a:custGeom>
              <a:solidFill>
                <a:srgbClr val="EAEAEA">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81" name="Group 950"/>
            <p:cNvGrpSpPr>
              <a:grpSpLocks/>
            </p:cNvGrpSpPr>
            <p:nvPr/>
          </p:nvGrpSpPr>
          <p:grpSpPr bwMode="auto">
            <a:xfrm>
              <a:off x="8186738" y="5014913"/>
              <a:ext cx="249237" cy="555625"/>
              <a:chOff x="1115" y="2770"/>
              <a:chExt cx="589" cy="1034"/>
            </a:xfrm>
          </p:grpSpPr>
          <p:sp>
            <p:nvSpPr>
              <p:cNvPr id="482" name="Freeform 951"/>
              <p:cNvSpPr>
                <a:spLocks/>
              </p:cNvSpPr>
              <p:nvPr/>
            </p:nvSpPr>
            <p:spPr bwMode="auto">
              <a:xfrm>
                <a:off x="1581" y="2772"/>
                <a:ext cx="117" cy="986"/>
              </a:xfrm>
              <a:custGeom>
                <a:avLst/>
                <a:gdLst>
                  <a:gd name="T0" fmla="*/ 0 w 354"/>
                  <a:gd name="T1" fmla="*/ 0 h 2742"/>
                  <a:gd name="T2" fmla="*/ 0 w 354"/>
                  <a:gd name="T3" fmla="*/ 0 h 2742"/>
                  <a:gd name="T4" fmla="*/ 0 w 354"/>
                  <a:gd name="T5" fmla="*/ 0 h 2742"/>
                  <a:gd name="T6" fmla="*/ 0 w 354"/>
                  <a:gd name="T7" fmla="*/ 0 h 2742"/>
                  <a:gd name="T8" fmla="*/ 0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3" name="Rectangle 952"/>
              <p:cNvSpPr>
                <a:spLocks noChangeArrowheads="1"/>
              </p:cNvSpPr>
              <p:nvPr/>
            </p:nvSpPr>
            <p:spPr bwMode="auto">
              <a:xfrm>
                <a:off x="1141" y="2770"/>
                <a:ext cx="435" cy="987"/>
              </a:xfrm>
              <a:prstGeom prst="rect">
                <a:avLst/>
              </a:prstGeom>
              <a:gradFill rotWithShape="1">
                <a:gsLst>
                  <a:gs pos="0">
                    <a:srgbClr val="808080"/>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484" name="Freeform 953"/>
              <p:cNvSpPr>
                <a:spLocks/>
              </p:cNvSpPr>
              <p:nvPr/>
            </p:nvSpPr>
            <p:spPr bwMode="auto">
              <a:xfrm>
                <a:off x="1603" y="2831"/>
                <a:ext cx="70" cy="913"/>
              </a:xfrm>
              <a:custGeom>
                <a:avLst/>
                <a:gdLst>
                  <a:gd name="T0" fmla="*/ 0 w 211"/>
                  <a:gd name="T1" fmla="*/ 0 h 2537"/>
                  <a:gd name="T2" fmla="*/ 0 w 211"/>
                  <a:gd name="T3" fmla="*/ 0 h 2537"/>
                  <a:gd name="T4" fmla="*/ 0 w 211"/>
                  <a:gd name="T5" fmla="*/ 0 h 2537"/>
                  <a:gd name="T6" fmla="*/ 0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5" name="Freeform 954"/>
              <p:cNvSpPr>
                <a:spLocks/>
              </p:cNvSpPr>
              <p:nvPr/>
            </p:nvSpPr>
            <p:spPr bwMode="auto">
              <a:xfrm>
                <a:off x="1588" y="3293"/>
                <a:ext cx="109" cy="81"/>
              </a:xfrm>
              <a:custGeom>
                <a:avLst/>
                <a:gdLst>
                  <a:gd name="T0" fmla="*/ 0 w 328"/>
                  <a:gd name="T1" fmla="*/ 0 h 226"/>
                  <a:gd name="T2" fmla="*/ 0 w 328"/>
                  <a:gd name="T3" fmla="*/ 0 h 226"/>
                  <a:gd name="T4" fmla="*/ 0 w 328"/>
                  <a:gd name="T5" fmla="*/ 0 h 226"/>
                  <a:gd name="T6" fmla="*/ 0 w 328"/>
                  <a:gd name="T7" fmla="*/ 0 h 226"/>
                  <a:gd name="T8" fmla="*/ 0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6" name="Rectangle 955"/>
              <p:cNvSpPr>
                <a:spLocks noChangeArrowheads="1"/>
              </p:cNvSpPr>
              <p:nvPr/>
            </p:nvSpPr>
            <p:spPr bwMode="auto">
              <a:xfrm>
                <a:off x="1145" y="2885"/>
                <a:ext cx="248" cy="18"/>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487" name="Group 956"/>
              <p:cNvGrpSpPr>
                <a:grpSpLocks/>
              </p:cNvGrpSpPr>
              <p:nvPr/>
            </p:nvGrpSpPr>
            <p:grpSpPr bwMode="auto">
              <a:xfrm>
                <a:off x="1367" y="2873"/>
                <a:ext cx="240" cy="63"/>
                <a:chOff x="614" y="2568"/>
                <a:chExt cx="725" cy="139"/>
              </a:xfrm>
            </p:grpSpPr>
            <p:sp>
              <p:nvSpPr>
                <p:cNvPr id="512" name="AutoShape 957"/>
                <p:cNvSpPr>
                  <a:spLocks noChangeArrowheads="1"/>
                </p:cNvSpPr>
                <p:nvPr/>
              </p:nvSpPr>
              <p:spPr bwMode="auto">
                <a:xfrm>
                  <a:off x="612" y="2569"/>
                  <a:ext cx="725" cy="137"/>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13" name="AutoShape 958"/>
                <p:cNvSpPr>
                  <a:spLocks noChangeArrowheads="1"/>
                </p:cNvSpPr>
                <p:nvPr/>
              </p:nvSpPr>
              <p:spPr bwMode="auto">
                <a:xfrm>
                  <a:off x="623" y="2582"/>
                  <a:ext cx="691" cy="104"/>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488" name="Rectangle 959"/>
              <p:cNvSpPr>
                <a:spLocks noChangeArrowheads="1"/>
              </p:cNvSpPr>
              <p:nvPr/>
            </p:nvSpPr>
            <p:spPr bwMode="auto">
              <a:xfrm>
                <a:off x="1149" y="3024"/>
                <a:ext cx="248" cy="21"/>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489" name="Group 960"/>
              <p:cNvGrpSpPr>
                <a:grpSpLocks/>
              </p:cNvGrpSpPr>
              <p:nvPr/>
            </p:nvGrpSpPr>
            <p:grpSpPr bwMode="auto">
              <a:xfrm>
                <a:off x="1366" y="3014"/>
                <a:ext cx="240" cy="58"/>
                <a:chOff x="614" y="2568"/>
                <a:chExt cx="725" cy="139"/>
              </a:xfrm>
            </p:grpSpPr>
            <p:sp>
              <p:nvSpPr>
                <p:cNvPr id="510" name="AutoShape 961"/>
                <p:cNvSpPr>
                  <a:spLocks noChangeArrowheads="1"/>
                </p:cNvSpPr>
                <p:nvPr/>
              </p:nvSpPr>
              <p:spPr bwMode="auto">
                <a:xfrm>
                  <a:off x="615" y="2571"/>
                  <a:ext cx="725" cy="135"/>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11" name="AutoShape 962"/>
                <p:cNvSpPr>
                  <a:spLocks noChangeArrowheads="1"/>
                </p:cNvSpPr>
                <p:nvPr/>
              </p:nvSpPr>
              <p:spPr bwMode="auto">
                <a:xfrm>
                  <a:off x="626" y="2585"/>
                  <a:ext cx="691" cy="106"/>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490" name="Rectangle 963"/>
              <p:cNvSpPr>
                <a:spLocks noChangeArrowheads="1"/>
              </p:cNvSpPr>
              <p:nvPr/>
            </p:nvSpPr>
            <p:spPr bwMode="auto">
              <a:xfrm>
                <a:off x="1149" y="3172"/>
                <a:ext cx="244" cy="21"/>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491" name="Rectangle 964"/>
              <p:cNvSpPr>
                <a:spLocks noChangeArrowheads="1"/>
              </p:cNvSpPr>
              <p:nvPr/>
            </p:nvSpPr>
            <p:spPr bwMode="auto">
              <a:xfrm>
                <a:off x="1153" y="3299"/>
                <a:ext cx="244" cy="21"/>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492" name="Group 965"/>
              <p:cNvGrpSpPr>
                <a:grpSpLocks/>
              </p:cNvGrpSpPr>
              <p:nvPr/>
            </p:nvGrpSpPr>
            <p:grpSpPr bwMode="auto">
              <a:xfrm>
                <a:off x="1361" y="3287"/>
                <a:ext cx="240" cy="65"/>
                <a:chOff x="614" y="2568"/>
                <a:chExt cx="725" cy="139"/>
              </a:xfrm>
            </p:grpSpPr>
            <p:sp>
              <p:nvSpPr>
                <p:cNvPr id="508" name="AutoShape 966"/>
                <p:cNvSpPr>
                  <a:spLocks noChangeArrowheads="1"/>
                </p:cNvSpPr>
                <p:nvPr/>
              </p:nvSpPr>
              <p:spPr bwMode="auto">
                <a:xfrm>
                  <a:off x="619" y="2568"/>
                  <a:ext cx="725" cy="139"/>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09" name="AutoShape 967"/>
                <p:cNvSpPr>
                  <a:spLocks noChangeArrowheads="1"/>
                </p:cNvSpPr>
                <p:nvPr/>
              </p:nvSpPr>
              <p:spPr bwMode="auto">
                <a:xfrm>
                  <a:off x="630" y="2587"/>
                  <a:ext cx="691" cy="101"/>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493" name="Freeform 968"/>
              <p:cNvSpPr>
                <a:spLocks/>
              </p:cNvSpPr>
              <p:nvPr/>
            </p:nvSpPr>
            <p:spPr bwMode="auto">
              <a:xfrm>
                <a:off x="1590" y="3169"/>
                <a:ext cx="108" cy="81"/>
              </a:xfrm>
              <a:custGeom>
                <a:avLst/>
                <a:gdLst>
                  <a:gd name="T0" fmla="*/ 0 w 328"/>
                  <a:gd name="T1" fmla="*/ 0 h 226"/>
                  <a:gd name="T2" fmla="*/ 0 w 328"/>
                  <a:gd name="T3" fmla="*/ 0 h 226"/>
                  <a:gd name="T4" fmla="*/ 0 w 328"/>
                  <a:gd name="T5" fmla="*/ 0 h 226"/>
                  <a:gd name="T6" fmla="*/ 0 w 328"/>
                  <a:gd name="T7" fmla="*/ 0 h 226"/>
                  <a:gd name="T8" fmla="*/ 0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94" name="Group 969"/>
              <p:cNvGrpSpPr>
                <a:grpSpLocks/>
              </p:cNvGrpSpPr>
              <p:nvPr/>
            </p:nvGrpSpPr>
            <p:grpSpPr bwMode="auto">
              <a:xfrm>
                <a:off x="1363" y="3158"/>
                <a:ext cx="240" cy="60"/>
                <a:chOff x="614" y="2568"/>
                <a:chExt cx="725" cy="139"/>
              </a:xfrm>
            </p:grpSpPr>
            <p:sp>
              <p:nvSpPr>
                <p:cNvPr id="506" name="AutoShape 970"/>
                <p:cNvSpPr>
                  <a:spLocks noChangeArrowheads="1"/>
                </p:cNvSpPr>
                <p:nvPr/>
              </p:nvSpPr>
              <p:spPr bwMode="auto">
                <a:xfrm>
                  <a:off x="613" y="2566"/>
                  <a:ext cx="725" cy="144"/>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07" name="AutoShape 971"/>
                <p:cNvSpPr>
                  <a:spLocks noChangeArrowheads="1"/>
                </p:cNvSpPr>
                <p:nvPr/>
              </p:nvSpPr>
              <p:spPr bwMode="auto">
                <a:xfrm>
                  <a:off x="624" y="2579"/>
                  <a:ext cx="691" cy="110"/>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495" name="Rectangle 972"/>
              <p:cNvSpPr>
                <a:spLocks noChangeArrowheads="1"/>
              </p:cNvSpPr>
              <p:nvPr/>
            </p:nvSpPr>
            <p:spPr bwMode="auto">
              <a:xfrm>
                <a:off x="1573" y="2770"/>
                <a:ext cx="30" cy="987"/>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496" name="Freeform 973"/>
              <p:cNvSpPr>
                <a:spLocks/>
              </p:cNvSpPr>
              <p:nvPr/>
            </p:nvSpPr>
            <p:spPr bwMode="auto">
              <a:xfrm>
                <a:off x="1599" y="3019"/>
                <a:ext cx="98" cy="92"/>
              </a:xfrm>
              <a:custGeom>
                <a:avLst/>
                <a:gdLst>
                  <a:gd name="T0" fmla="*/ 0 w 296"/>
                  <a:gd name="T1" fmla="*/ 0 h 256"/>
                  <a:gd name="T2" fmla="*/ 0 w 296"/>
                  <a:gd name="T3" fmla="*/ 0 h 256"/>
                  <a:gd name="T4" fmla="*/ 0 w 296"/>
                  <a:gd name="T5" fmla="*/ 0 h 256"/>
                  <a:gd name="T6" fmla="*/ 0 w 296"/>
                  <a:gd name="T7" fmla="*/ 0 h 256"/>
                  <a:gd name="T8" fmla="*/ 0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7" name="Freeform 974"/>
              <p:cNvSpPr>
                <a:spLocks/>
              </p:cNvSpPr>
              <p:nvPr/>
            </p:nvSpPr>
            <p:spPr bwMode="auto">
              <a:xfrm>
                <a:off x="1601" y="2878"/>
                <a:ext cx="101" cy="104"/>
              </a:xfrm>
              <a:custGeom>
                <a:avLst/>
                <a:gdLst>
                  <a:gd name="T0" fmla="*/ 0 w 304"/>
                  <a:gd name="T1" fmla="*/ 0 h 288"/>
                  <a:gd name="T2" fmla="*/ 0 w 304"/>
                  <a:gd name="T3" fmla="*/ 0 h 288"/>
                  <a:gd name="T4" fmla="*/ 0 w 304"/>
                  <a:gd name="T5" fmla="*/ 0 h 288"/>
                  <a:gd name="T6" fmla="*/ 0 w 304"/>
                  <a:gd name="T7" fmla="*/ 0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8" name="Oval 975"/>
              <p:cNvSpPr>
                <a:spLocks noChangeArrowheads="1"/>
              </p:cNvSpPr>
              <p:nvPr/>
            </p:nvSpPr>
            <p:spPr bwMode="auto">
              <a:xfrm>
                <a:off x="1685" y="3712"/>
                <a:ext cx="19" cy="41"/>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499" name="Freeform 976"/>
              <p:cNvSpPr>
                <a:spLocks/>
              </p:cNvSpPr>
              <p:nvPr/>
            </p:nvSpPr>
            <p:spPr bwMode="auto">
              <a:xfrm>
                <a:off x="1595" y="3713"/>
                <a:ext cx="102" cy="86"/>
              </a:xfrm>
              <a:custGeom>
                <a:avLst/>
                <a:gdLst>
                  <a:gd name="T0" fmla="*/ 0 w 306"/>
                  <a:gd name="T1" fmla="*/ 0 h 240"/>
                  <a:gd name="T2" fmla="*/ 0 w 306"/>
                  <a:gd name="T3" fmla="*/ 0 h 240"/>
                  <a:gd name="T4" fmla="*/ 0 w 306"/>
                  <a:gd name="T5" fmla="*/ 0 h 240"/>
                  <a:gd name="T6" fmla="*/ 0 w 306"/>
                  <a:gd name="T7" fmla="*/ 0 h 240"/>
                  <a:gd name="T8" fmla="*/ 0 w 306"/>
                  <a:gd name="T9" fmla="*/ 0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DDDDDD"/>
              </a:solidFill>
              <a:ln w="9525">
                <a:solidFill>
                  <a:schemeClr val="tx2"/>
                </a:solidFill>
                <a:round/>
                <a:headEnd/>
                <a:tailEnd/>
              </a:ln>
            </p:spPr>
            <p:txBody>
              <a:bodyPr/>
              <a:lstStyle/>
              <a:p>
                <a:endParaRPr lang="en-US"/>
              </a:p>
            </p:txBody>
          </p:sp>
          <p:sp>
            <p:nvSpPr>
              <p:cNvPr id="500" name="AutoShape 977"/>
              <p:cNvSpPr>
                <a:spLocks noChangeArrowheads="1"/>
              </p:cNvSpPr>
              <p:nvPr/>
            </p:nvSpPr>
            <p:spPr bwMode="auto">
              <a:xfrm>
                <a:off x="1115" y="3742"/>
                <a:ext cx="495" cy="62"/>
              </a:xfrm>
              <a:prstGeom prst="roundRect">
                <a:avLst>
                  <a:gd name="adj" fmla="val 50000"/>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01" name="AutoShape 978"/>
              <p:cNvSpPr>
                <a:spLocks noChangeArrowheads="1"/>
              </p:cNvSpPr>
              <p:nvPr/>
            </p:nvSpPr>
            <p:spPr bwMode="auto">
              <a:xfrm>
                <a:off x="1141" y="3754"/>
                <a:ext cx="443" cy="35"/>
              </a:xfrm>
              <a:prstGeom prst="roundRect">
                <a:avLst>
                  <a:gd name="adj" fmla="val 50000"/>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02" name="Oval 979"/>
              <p:cNvSpPr>
                <a:spLocks noChangeArrowheads="1"/>
              </p:cNvSpPr>
              <p:nvPr/>
            </p:nvSpPr>
            <p:spPr bwMode="auto">
              <a:xfrm>
                <a:off x="1183" y="3612"/>
                <a:ext cx="68" cy="62"/>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03" name="Oval 980"/>
              <p:cNvSpPr>
                <a:spLocks noChangeArrowheads="1"/>
              </p:cNvSpPr>
              <p:nvPr/>
            </p:nvSpPr>
            <p:spPr bwMode="auto">
              <a:xfrm>
                <a:off x="1258" y="3615"/>
                <a:ext cx="68" cy="59"/>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1800">
                  <a:solidFill>
                    <a:srgbClr val="FF0000"/>
                  </a:solidFill>
                  <a:latin typeface="Arial" charset="0"/>
                </a:endParaRPr>
              </a:p>
            </p:txBody>
          </p:sp>
          <p:sp>
            <p:nvSpPr>
              <p:cNvPr id="504" name="Oval 981"/>
              <p:cNvSpPr>
                <a:spLocks noChangeArrowheads="1"/>
              </p:cNvSpPr>
              <p:nvPr/>
            </p:nvSpPr>
            <p:spPr bwMode="auto">
              <a:xfrm>
                <a:off x="1333" y="3612"/>
                <a:ext cx="64" cy="62"/>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05" name="Rectangle 982"/>
              <p:cNvSpPr>
                <a:spLocks noChangeArrowheads="1"/>
              </p:cNvSpPr>
              <p:nvPr/>
            </p:nvSpPr>
            <p:spPr bwMode="auto">
              <a:xfrm>
                <a:off x="1498" y="3376"/>
                <a:ext cx="34" cy="328"/>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grpSp>
          <p:nvGrpSpPr>
            <p:cNvPr id="514" name="Group 983"/>
            <p:cNvGrpSpPr>
              <a:grpSpLocks/>
            </p:cNvGrpSpPr>
            <p:nvPr/>
          </p:nvGrpSpPr>
          <p:grpSpPr bwMode="auto">
            <a:xfrm>
              <a:off x="7900988" y="5224463"/>
              <a:ext cx="230187" cy="498475"/>
              <a:chOff x="1115" y="2770"/>
              <a:chExt cx="589" cy="1034"/>
            </a:xfrm>
          </p:grpSpPr>
          <p:sp>
            <p:nvSpPr>
              <p:cNvPr id="515" name="Freeform 984"/>
              <p:cNvSpPr>
                <a:spLocks/>
              </p:cNvSpPr>
              <p:nvPr/>
            </p:nvSpPr>
            <p:spPr bwMode="auto">
              <a:xfrm>
                <a:off x="1581" y="2772"/>
                <a:ext cx="117" cy="986"/>
              </a:xfrm>
              <a:custGeom>
                <a:avLst/>
                <a:gdLst>
                  <a:gd name="T0" fmla="*/ 0 w 354"/>
                  <a:gd name="T1" fmla="*/ 0 h 2742"/>
                  <a:gd name="T2" fmla="*/ 0 w 354"/>
                  <a:gd name="T3" fmla="*/ 0 h 2742"/>
                  <a:gd name="T4" fmla="*/ 0 w 354"/>
                  <a:gd name="T5" fmla="*/ 0 h 2742"/>
                  <a:gd name="T6" fmla="*/ 0 w 354"/>
                  <a:gd name="T7" fmla="*/ 0 h 2742"/>
                  <a:gd name="T8" fmla="*/ 0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6" name="Rectangle 985"/>
              <p:cNvSpPr>
                <a:spLocks noChangeArrowheads="1"/>
              </p:cNvSpPr>
              <p:nvPr/>
            </p:nvSpPr>
            <p:spPr bwMode="auto">
              <a:xfrm>
                <a:off x="1143" y="2770"/>
                <a:ext cx="431" cy="985"/>
              </a:xfrm>
              <a:prstGeom prst="rect">
                <a:avLst/>
              </a:prstGeom>
              <a:gradFill rotWithShape="1">
                <a:gsLst>
                  <a:gs pos="0">
                    <a:srgbClr val="808080"/>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17" name="Freeform 986"/>
              <p:cNvSpPr>
                <a:spLocks/>
              </p:cNvSpPr>
              <p:nvPr/>
            </p:nvSpPr>
            <p:spPr bwMode="auto">
              <a:xfrm>
                <a:off x="1603" y="2831"/>
                <a:ext cx="70" cy="913"/>
              </a:xfrm>
              <a:custGeom>
                <a:avLst/>
                <a:gdLst>
                  <a:gd name="T0" fmla="*/ 0 w 211"/>
                  <a:gd name="T1" fmla="*/ 0 h 2537"/>
                  <a:gd name="T2" fmla="*/ 0 w 211"/>
                  <a:gd name="T3" fmla="*/ 0 h 2537"/>
                  <a:gd name="T4" fmla="*/ 0 w 211"/>
                  <a:gd name="T5" fmla="*/ 0 h 2537"/>
                  <a:gd name="T6" fmla="*/ 0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 name="Freeform 987"/>
              <p:cNvSpPr>
                <a:spLocks/>
              </p:cNvSpPr>
              <p:nvPr/>
            </p:nvSpPr>
            <p:spPr bwMode="auto">
              <a:xfrm>
                <a:off x="1588" y="3293"/>
                <a:ext cx="109" cy="81"/>
              </a:xfrm>
              <a:custGeom>
                <a:avLst/>
                <a:gdLst>
                  <a:gd name="T0" fmla="*/ 0 w 328"/>
                  <a:gd name="T1" fmla="*/ 0 h 226"/>
                  <a:gd name="T2" fmla="*/ 0 w 328"/>
                  <a:gd name="T3" fmla="*/ 0 h 226"/>
                  <a:gd name="T4" fmla="*/ 0 w 328"/>
                  <a:gd name="T5" fmla="*/ 0 h 226"/>
                  <a:gd name="T6" fmla="*/ 0 w 328"/>
                  <a:gd name="T7" fmla="*/ 0 h 226"/>
                  <a:gd name="T8" fmla="*/ 0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 name="Rectangle 988"/>
              <p:cNvSpPr>
                <a:spLocks noChangeArrowheads="1"/>
              </p:cNvSpPr>
              <p:nvPr/>
            </p:nvSpPr>
            <p:spPr bwMode="auto">
              <a:xfrm>
                <a:off x="1143" y="2885"/>
                <a:ext cx="248" cy="20"/>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520" name="Group 989"/>
              <p:cNvGrpSpPr>
                <a:grpSpLocks/>
              </p:cNvGrpSpPr>
              <p:nvPr/>
            </p:nvGrpSpPr>
            <p:grpSpPr bwMode="auto">
              <a:xfrm>
                <a:off x="1367" y="2873"/>
                <a:ext cx="240" cy="63"/>
                <a:chOff x="614" y="2568"/>
                <a:chExt cx="725" cy="139"/>
              </a:xfrm>
            </p:grpSpPr>
            <p:sp>
              <p:nvSpPr>
                <p:cNvPr id="545" name="AutoShape 990"/>
                <p:cNvSpPr>
                  <a:spLocks noChangeArrowheads="1"/>
                </p:cNvSpPr>
                <p:nvPr/>
              </p:nvSpPr>
              <p:spPr bwMode="auto">
                <a:xfrm>
                  <a:off x="614" y="2566"/>
                  <a:ext cx="724" cy="138"/>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46" name="AutoShape 991"/>
                <p:cNvSpPr>
                  <a:spLocks noChangeArrowheads="1"/>
                </p:cNvSpPr>
                <p:nvPr/>
              </p:nvSpPr>
              <p:spPr bwMode="auto">
                <a:xfrm>
                  <a:off x="626" y="2581"/>
                  <a:ext cx="699" cy="109"/>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521" name="Rectangle 992"/>
              <p:cNvSpPr>
                <a:spLocks noChangeArrowheads="1"/>
              </p:cNvSpPr>
              <p:nvPr/>
            </p:nvSpPr>
            <p:spPr bwMode="auto">
              <a:xfrm>
                <a:off x="1152" y="3024"/>
                <a:ext cx="244" cy="23"/>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522" name="Group 993"/>
              <p:cNvGrpSpPr>
                <a:grpSpLocks/>
              </p:cNvGrpSpPr>
              <p:nvPr/>
            </p:nvGrpSpPr>
            <p:grpSpPr bwMode="auto">
              <a:xfrm>
                <a:off x="1366" y="3014"/>
                <a:ext cx="240" cy="58"/>
                <a:chOff x="614" y="2568"/>
                <a:chExt cx="725" cy="139"/>
              </a:xfrm>
            </p:grpSpPr>
            <p:sp>
              <p:nvSpPr>
                <p:cNvPr id="543" name="AutoShape 994"/>
                <p:cNvSpPr>
                  <a:spLocks noChangeArrowheads="1"/>
                </p:cNvSpPr>
                <p:nvPr/>
              </p:nvSpPr>
              <p:spPr bwMode="auto">
                <a:xfrm>
                  <a:off x="617" y="2567"/>
                  <a:ext cx="724" cy="142"/>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44" name="AutoShape 995"/>
                <p:cNvSpPr>
                  <a:spLocks noChangeArrowheads="1"/>
                </p:cNvSpPr>
                <p:nvPr/>
              </p:nvSpPr>
              <p:spPr bwMode="auto">
                <a:xfrm>
                  <a:off x="629" y="2583"/>
                  <a:ext cx="699" cy="110"/>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523" name="Rectangle 996"/>
              <p:cNvSpPr>
                <a:spLocks noChangeArrowheads="1"/>
              </p:cNvSpPr>
              <p:nvPr/>
            </p:nvSpPr>
            <p:spPr bwMode="auto">
              <a:xfrm>
                <a:off x="1147" y="3172"/>
                <a:ext cx="244" cy="20"/>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24" name="Rectangle 997"/>
              <p:cNvSpPr>
                <a:spLocks noChangeArrowheads="1"/>
              </p:cNvSpPr>
              <p:nvPr/>
            </p:nvSpPr>
            <p:spPr bwMode="auto">
              <a:xfrm>
                <a:off x="1152" y="3300"/>
                <a:ext cx="248" cy="20"/>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nvGrpSpPr>
              <p:cNvPr id="525" name="Group 998"/>
              <p:cNvGrpSpPr>
                <a:grpSpLocks/>
              </p:cNvGrpSpPr>
              <p:nvPr/>
            </p:nvGrpSpPr>
            <p:grpSpPr bwMode="auto">
              <a:xfrm>
                <a:off x="1361" y="3287"/>
                <a:ext cx="240" cy="65"/>
                <a:chOff x="614" y="2568"/>
                <a:chExt cx="725" cy="139"/>
              </a:xfrm>
            </p:grpSpPr>
            <p:sp>
              <p:nvSpPr>
                <p:cNvPr id="541" name="AutoShape 999"/>
                <p:cNvSpPr>
                  <a:spLocks noChangeArrowheads="1"/>
                </p:cNvSpPr>
                <p:nvPr/>
              </p:nvSpPr>
              <p:spPr bwMode="auto">
                <a:xfrm>
                  <a:off x="619" y="2568"/>
                  <a:ext cx="724" cy="141"/>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42" name="AutoShape 1000"/>
                <p:cNvSpPr>
                  <a:spLocks noChangeArrowheads="1"/>
                </p:cNvSpPr>
                <p:nvPr/>
              </p:nvSpPr>
              <p:spPr bwMode="auto">
                <a:xfrm>
                  <a:off x="632" y="2582"/>
                  <a:ext cx="699" cy="113"/>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526" name="Freeform 1001"/>
              <p:cNvSpPr>
                <a:spLocks/>
              </p:cNvSpPr>
              <p:nvPr/>
            </p:nvSpPr>
            <p:spPr bwMode="auto">
              <a:xfrm>
                <a:off x="1590" y="3169"/>
                <a:ext cx="108" cy="81"/>
              </a:xfrm>
              <a:custGeom>
                <a:avLst/>
                <a:gdLst>
                  <a:gd name="T0" fmla="*/ 0 w 328"/>
                  <a:gd name="T1" fmla="*/ 0 h 226"/>
                  <a:gd name="T2" fmla="*/ 0 w 328"/>
                  <a:gd name="T3" fmla="*/ 0 h 226"/>
                  <a:gd name="T4" fmla="*/ 0 w 328"/>
                  <a:gd name="T5" fmla="*/ 0 h 226"/>
                  <a:gd name="T6" fmla="*/ 0 w 328"/>
                  <a:gd name="T7" fmla="*/ 0 h 226"/>
                  <a:gd name="T8" fmla="*/ 0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527" name="Group 1002"/>
              <p:cNvGrpSpPr>
                <a:grpSpLocks/>
              </p:cNvGrpSpPr>
              <p:nvPr/>
            </p:nvGrpSpPr>
            <p:grpSpPr bwMode="auto">
              <a:xfrm>
                <a:off x="1363" y="3158"/>
                <a:ext cx="240" cy="60"/>
                <a:chOff x="614" y="2568"/>
                <a:chExt cx="725" cy="139"/>
              </a:xfrm>
            </p:grpSpPr>
            <p:sp>
              <p:nvSpPr>
                <p:cNvPr id="539" name="AutoShape 1003"/>
                <p:cNvSpPr>
                  <a:spLocks noChangeArrowheads="1"/>
                </p:cNvSpPr>
                <p:nvPr/>
              </p:nvSpPr>
              <p:spPr bwMode="auto">
                <a:xfrm>
                  <a:off x="613" y="2569"/>
                  <a:ext cx="724" cy="137"/>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40" name="AutoShape 1004"/>
                <p:cNvSpPr>
                  <a:spLocks noChangeArrowheads="1"/>
                </p:cNvSpPr>
                <p:nvPr/>
              </p:nvSpPr>
              <p:spPr bwMode="auto">
                <a:xfrm>
                  <a:off x="626" y="2585"/>
                  <a:ext cx="699" cy="107"/>
                </a:xfrm>
                <a:prstGeom prst="roundRect">
                  <a:avLst>
                    <a:gd name="adj" fmla="val 50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sp>
            <p:nvSpPr>
              <p:cNvPr id="528" name="Rectangle 1005"/>
              <p:cNvSpPr>
                <a:spLocks noChangeArrowheads="1"/>
              </p:cNvSpPr>
              <p:nvPr/>
            </p:nvSpPr>
            <p:spPr bwMode="auto">
              <a:xfrm>
                <a:off x="1574" y="2770"/>
                <a:ext cx="28" cy="988"/>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29" name="Freeform 1006"/>
              <p:cNvSpPr>
                <a:spLocks/>
              </p:cNvSpPr>
              <p:nvPr/>
            </p:nvSpPr>
            <p:spPr bwMode="auto">
              <a:xfrm>
                <a:off x="1599" y="3019"/>
                <a:ext cx="98" cy="92"/>
              </a:xfrm>
              <a:custGeom>
                <a:avLst/>
                <a:gdLst>
                  <a:gd name="T0" fmla="*/ 0 w 296"/>
                  <a:gd name="T1" fmla="*/ 0 h 256"/>
                  <a:gd name="T2" fmla="*/ 0 w 296"/>
                  <a:gd name="T3" fmla="*/ 0 h 256"/>
                  <a:gd name="T4" fmla="*/ 0 w 296"/>
                  <a:gd name="T5" fmla="*/ 0 h 256"/>
                  <a:gd name="T6" fmla="*/ 0 w 296"/>
                  <a:gd name="T7" fmla="*/ 0 h 256"/>
                  <a:gd name="T8" fmla="*/ 0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0" name="Freeform 1007"/>
              <p:cNvSpPr>
                <a:spLocks/>
              </p:cNvSpPr>
              <p:nvPr/>
            </p:nvSpPr>
            <p:spPr bwMode="auto">
              <a:xfrm>
                <a:off x="1601" y="2878"/>
                <a:ext cx="101" cy="104"/>
              </a:xfrm>
              <a:custGeom>
                <a:avLst/>
                <a:gdLst>
                  <a:gd name="T0" fmla="*/ 0 w 304"/>
                  <a:gd name="T1" fmla="*/ 0 h 288"/>
                  <a:gd name="T2" fmla="*/ 0 w 304"/>
                  <a:gd name="T3" fmla="*/ 0 h 288"/>
                  <a:gd name="T4" fmla="*/ 0 w 304"/>
                  <a:gd name="T5" fmla="*/ 0 h 288"/>
                  <a:gd name="T6" fmla="*/ 0 w 304"/>
                  <a:gd name="T7" fmla="*/ 0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1" name="Oval 1008"/>
              <p:cNvSpPr>
                <a:spLocks noChangeArrowheads="1"/>
              </p:cNvSpPr>
              <p:nvPr/>
            </p:nvSpPr>
            <p:spPr bwMode="auto">
              <a:xfrm>
                <a:off x="1684" y="3712"/>
                <a:ext cx="20" cy="43"/>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32" name="Freeform 1009"/>
              <p:cNvSpPr>
                <a:spLocks/>
              </p:cNvSpPr>
              <p:nvPr/>
            </p:nvSpPr>
            <p:spPr bwMode="auto">
              <a:xfrm>
                <a:off x="1595" y="3713"/>
                <a:ext cx="102" cy="86"/>
              </a:xfrm>
              <a:custGeom>
                <a:avLst/>
                <a:gdLst>
                  <a:gd name="T0" fmla="*/ 0 w 306"/>
                  <a:gd name="T1" fmla="*/ 0 h 240"/>
                  <a:gd name="T2" fmla="*/ 0 w 306"/>
                  <a:gd name="T3" fmla="*/ 0 h 240"/>
                  <a:gd name="T4" fmla="*/ 0 w 306"/>
                  <a:gd name="T5" fmla="*/ 0 h 240"/>
                  <a:gd name="T6" fmla="*/ 0 w 306"/>
                  <a:gd name="T7" fmla="*/ 0 h 240"/>
                  <a:gd name="T8" fmla="*/ 0 w 306"/>
                  <a:gd name="T9" fmla="*/ 0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DDDDDD"/>
              </a:solidFill>
              <a:ln w="9525">
                <a:solidFill>
                  <a:schemeClr val="tx2"/>
                </a:solidFill>
                <a:round/>
                <a:headEnd/>
                <a:tailEnd/>
              </a:ln>
            </p:spPr>
            <p:txBody>
              <a:bodyPr/>
              <a:lstStyle/>
              <a:p>
                <a:endParaRPr lang="en-US"/>
              </a:p>
            </p:txBody>
          </p:sp>
          <p:sp>
            <p:nvSpPr>
              <p:cNvPr id="533" name="AutoShape 1010"/>
              <p:cNvSpPr>
                <a:spLocks noChangeArrowheads="1"/>
              </p:cNvSpPr>
              <p:nvPr/>
            </p:nvSpPr>
            <p:spPr bwMode="auto">
              <a:xfrm>
                <a:off x="1115" y="3741"/>
                <a:ext cx="496" cy="63"/>
              </a:xfrm>
              <a:prstGeom prst="roundRect">
                <a:avLst>
                  <a:gd name="adj" fmla="val 50000"/>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34" name="AutoShape 1011"/>
              <p:cNvSpPr>
                <a:spLocks noChangeArrowheads="1"/>
              </p:cNvSpPr>
              <p:nvPr/>
            </p:nvSpPr>
            <p:spPr bwMode="auto">
              <a:xfrm>
                <a:off x="1143" y="3755"/>
                <a:ext cx="443" cy="36"/>
              </a:xfrm>
              <a:prstGeom prst="roundRect">
                <a:avLst>
                  <a:gd name="adj" fmla="val 50000"/>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35" name="Oval 1012"/>
              <p:cNvSpPr>
                <a:spLocks noChangeArrowheads="1"/>
              </p:cNvSpPr>
              <p:nvPr/>
            </p:nvSpPr>
            <p:spPr bwMode="auto">
              <a:xfrm>
                <a:off x="1184" y="3613"/>
                <a:ext cx="65" cy="63"/>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36" name="Oval 1013"/>
              <p:cNvSpPr>
                <a:spLocks noChangeArrowheads="1"/>
              </p:cNvSpPr>
              <p:nvPr/>
            </p:nvSpPr>
            <p:spPr bwMode="auto">
              <a:xfrm>
                <a:off x="1257" y="3613"/>
                <a:ext cx="65" cy="63"/>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eaLnBrk="1" hangingPunct="1">
                  <a:lnSpc>
                    <a:spcPct val="100000"/>
                  </a:lnSpc>
                  <a:spcBef>
                    <a:spcPct val="0"/>
                  </a:spcBef>
                  <a:buClrTx/>
                  <a:buSzTx/>
                  <a:buFontTx/>
                  <a:buNone/>
                </a:pPr>
                <a:endParaRPr lang="en-US" altLang="en-US" sz="1800">
                  <a:solidFill>
                    <a:srgbClr val="FF0000"/>
                  </a:solidFill>
                  <a:latin typeface="Arial" charset="0"/>
                </a:endParaRPr>
              </a:p>
            </p:txBody>
          </p:sp>
          <p:sp>
            <p:nvSpPr>
              <p:cNvPr id="537" name="Oval 1014"/>
              <p:cNvSpPr>
                <a:spLocks noChangeArrowheads="1"/>
              </p:cNvSpPr>
              <p:nvPr/>
            </p:nvSpPr>
            <p:spPr bwMode="auto">
              <a:xfrm>
                <a:off x="1330" y="3613"/>
                <a:ext cx="65" cy="59"/>
              </a:xfrm>
              <a:prstGeom prst="ellipse">
                <a:avLst/>
              </a:prstGeom>
              <a:solidFill>
                <a:srgbClr val="DDDDDD"/>
              </a:solidFill>
              <a:ln w="9525">
                <a:solidFill>
                  <a:schemeClr val="tx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sp>
            <p:nvSpPr>
              <p:cNvPr id="538" name="Rectangle 1015"/>
              <p:cNvSpPr>
                <a:spLocks noChangeArrowheads="1"/>
              </p:cNvSpPr>
              <p:nvPr/>
            </p:nvSpPr>
            <p:spPr bwMode="auto">
              <a:xfrm>
                <a:off x="1497" y="3376"/>
                <a:ext cx="32" cy="329"/>
              </a:xfrm>
              <a:prstGeom prst="rect">
                <a:avLst/>
              </a:prstGeom>
              <a:solidFill>
                <a:schemeClr val="bg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Arial" charset="0"/>
                </a:endParaRPr>
              </a:p>
            </p:txBody>
          </p:sp>
        </p:grpSp>
        <p:grpSp>
          <p:nvGrpSpPr>
            <p:cNvPr id="547" name="Group 1016"/>
            <p:cNvGrpSpPr>
              <a:grpSpLocks/>
            </p:cNvGrpSpPr>
            <p:nvPr/>
          </p:nvGrpSpPr>
          <p:grpSpPr bwMode="auto">
            <a:xfrm>
              <a:off x="7389813" y="3911600"/>
              <a:ext cx="506412" cy="209550"/>
              <a:chOff x="4655" y="2464"/>
              <a:chExt cx="319" cy="132"/>
            </a:xfrm>
          </p:grpSpPr>
          <p:grpSp>
            <p:nvGrpSpPr>
              <p:cNvPr id="548" name="Group 1017"/>
              <p:cNvGrpSpPr>
                <a:grpSpLocks/>
              </p:cNvGrpSpPr>
              <p:nvPr/>
            </p:nvGrpSpPr>
            <p:grpSpPr bwMode="auto">
              <a:xfrm>
                <a:off x="4660" y="2464"/>
                <a:ext cx="310" cy="130"/>
                <a:chOff x="4334" y="1470"/>
                <a:chExt cx="246" cy="107"/>
              </a:xfrm>
            </p:grpSpPr>
            <p:sp>
              <p:nvSpPr>
                <p:cNvPr id="55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5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5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560" name="Group 1021"/>
                <p:cNvGrpSpPr>
                  <a:grpSpLocks/>
                </p:cNvGrpSpPr>
                <p:nvPr/>
              </p:nvGrpSpPr>
              <p:grpSpPr bwMode="auto">
                <a:xfrm>
                  <a:off x="4383" y="1488"/>
                  <a:ext cx="138" cy="33"/>
                  <a:chOff x="2468" y="1332"/>
                  <a:chExt cx="310" cy="60"/>
                </a:xfrm>
              </p:grpSpPr>
              <p:sp>
                <p:nvSpPr>
                  <p:cNvPr id="563" name="Freeform 102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564" name="Freeform 102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561" name="Line 1024"/>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2" name="Line 1025"/>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49" name="Oval 407"/>
              <p:cNvSpPr>
                <a:spLocks noChangeArrowheads="1"/>
              </p:cNvSpPr>
              <p:nvPr/>
            </p:nvSpPr>
            <p:spPr bwMode="auto">
              <a:xfrm>
                <a:off x="4656" y="2522"/>
                <a:ext cx="316" cy="74"/>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50" name="Rectangle 410"/>
              <p:cNvSpPr>
                <a:spLocks noChangeArrowheads="1"/>
              </p:cNvSpPr>
              <p:nvPr/>
            </p:nvSpPr>
            <p:spPr bwMode="auto">
              <a:xfrm>
                <a:off x="4656" y="2514"/>
                <a:ext cx="318" cy="45"/>
              </a:xfrm>
              <a:prstGeom prst="rect">
                <a:avLst/>
              </a:prstGeom>
              <a:gradFill rotWithShape="1">
                <a:gsLst>
                  <a:gs pos="0">
                    <a:srgbClr val="FF000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51" name="Oval 411"/>
              <p:cNvSpPr>
                <a:spLocks noChangeArrowheads="1"/>
              </p:cNvSpPr>
              <p:nvPr/>
            </p:nvSpPr>
            <p:spPr bwMode="auto">
              <a:xfrm>
                <a:off x="4655" y="2464"/>
                <a:ext cx="317" cy="86"/>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552" name="Group 1029"/>
              <p:cNvGrpSpPr>
                <a:grpSpLocks/>
              </p:cNvGrpSpPr>
              <p:nvPr/>
            </p:nvGrpSpPr>
            <p:grpSpPr bwMode="auto">
              <a:xfrm>
                <a:off x="4719" y="2486"/>
                <a:ext cx="179" cy="41"/>
                <a:chOff x="2468" y="1332"/>
                <a:chExt cx="310" cy="60"/>
              </a:xfrm>
            </p:grpSpPr>
            <p:sp>
              <p:nvSpPr>
                <p:cNvPr id="555" name="Freeform 103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6" name="Freeform 103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53" name="Line 1032"/>
              <p:cNvSpPr>
                <a:spLocks noChangeShapeType="1"/>
              </p:cNvSpPr>
              <p:nvPr/>
            </p:nvSpPr>
            <p:spPr bwMode="auto">
              <a:xfrm>
                <a:off x="4656" y="2506"/>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 name="Line 1033"/>
              <p:cNvSpPr>
                <a:spLocks noChangeShapeType="1"/>
              </p:cNvSpPr>
              <p:nvPr/>
            </p:nvSpPr>
            <p:spPr bwMode="auto">
              <a:xfrm>
                <a:off x="4972" y="2507"/>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65" name="Group 1034"/>
            <p:cNvGrpSpPr>
              <a:grpSpLocks/>
            </p:cNvGrpSpPr>
            <p:nvPr/>
          </p:nvGrpSpPr>
          <p:grpSpPr bwMode="auto">
            <a:xfrm>
              <a:off x="7081838" y="3629025"/>
              <a:ext cx="506412" cy="209550"/>
              <a:chOff x="4655" y="2464"/>
              <a:chExt cx="319" cy="132"/>
            </a:xfrm>
          </p:grpSpPr>
          <p:grpSp>
            <p:nvGrpSpPr>
              <p:cNvPr id="566" name="Group 1035"/>
              <p:cNvGrpSpPr>
                <a:grpSpLocks/>
              </p:cNvGrpSpPr>
              <p:nvPr/>
            </p:nvGrpSpPr>
            <p:grpSpPr bwMode="auto">
              <a:xfrm>
                <a:off x="4660" y="2464"/>
                <a:ext cx="310" cy="130"/>
                <a:chOff x="4334" y="1470"/>
                <a:chExt cx="246" cy="107"/>
              </a:xfrm>
            </p:grpSpPr>
            <p:sp>
              <p:nvSpPr>
                <p:cNvPr id="57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7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7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578" name="Group 1039"/>
                <p:cNvGrpSpPr>
                  <a:grpSpLocks/>
                </p:cNvGrpSpPr>
                <p:nvPr/>
              </p:nvGrpSpPr>
              <p:grpSpPr bwMode="auto">
                <a:xfrm>
                  <a:off x="4383" y="1488"/>
                  <a:ext cx="138" cy="33"/>
                  <a:chOff x="2468" y="1332"/>
                  <a:chExt cx="310" cy="60"/>
                </a:xfrm>
              </p:grpSpPr>
              <p:sp>
                <p:nvSpPr>
                  <p:cNvPr id="581" name="Freeform 104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582" name="Freeform 104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579" name="Line 1042"/>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0" name="Line 1043"/>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67" name="Oval 407"/>
              <p:cNvSpPr>
                <a:spLocks noChangeArrowheads="1"/>
              </p:cNvSpPr>
              <p:nvPr/>
            </p:nvSpPr>
            <p:spPr bwMode="auto">
              <a:xfrm>
                <a:off x="4656" y="2522"/>
                <a:ext cx="316" cy="74"/>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68" name="Rectangle 410"/>
              <p:cNvSpPr>
                <a:spLocks noChangeArrowheads="1"/>
              </p:cNvSpPr>
              <p:nvPr/>
            </p:nvSpPr>
            <p:spPr bwMode="auto">
              <a:xfrm>
                <a:off x="4656" y="2514"/>
                <a:ext cx="318" cy="45"/>
              </a:xfrm>
              <a:prstGeom prst="rect">
                <a:avLst/>
              </a:prstGeom>
              <a:gradFill rotWithShape="1">
                <a:gsLst>
                  <a:gs pos="0">
                    <a:srgbClr val="FF000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69" name="Oval 411"/>
              <p:cNvSpPr>
                <a:spLocks noChangeArrowheads="1"/>
              </p:cNvSpPr>
              <p:nvPr/>
            </p:nvSpPr>
            <p:spPr bwMode="auto">
              <a:xfrm>
                <a:off x="4655" y="2464"/>
                <a:ext cx="317" cy="86"/>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570" name="Group 1047"/>
              <p:cNvGrpSpPr>
                <a:grpSpLocks/>
              </p:cNvGrpSpPr>
              <p:nvPr/>
            </p:nvGrpSpPr>
            <p:grpSpPr bwMode="auto">
              <a:xfrm>
                <a:off x="4719" y="2486"/>
                <a:ext cx="179" cy="41"/>
                <a:chOff x="2468" y="1332"/>
                <a:chExt cx="310" cy="60"/>
              </a:xfrm>
            </p:grpSpPr>
            <p:sp>
              <p:nvSpPr>
                <p:cNvPr id="573" name="Freeform 104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4" name="Freeform 104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71" name="Line 1050"/>
              <p:cNvSpPr>
                <a:spLocks noChangeShapeType="1"/>
              </p:cNvSpPr>
              <p:nvPr/>
            </p:nvSpPr>
            <p:spPr bwMode="auto">
              <a:xfrm>
                <a:off x="4656" y="2506"/>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2" name="Line 1051"/>
              <p:cNvSpPr>
                <a:spLocks noChangeShapeType="1"/>
              </p:cNvSpPr>
              <p:nvPr/>
            </p:nvSpPr>
            <p:spPr bwMode="auto">
              <a:xfrm>
                <a:off x="4972" y="2507"/>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83" name="Group 1052"/>
            <p:cNvGrpSpPr>
              <a:grpSpLocks/>
            </p:cNvGrpSpPr>
            <p:nvPr/>
          </p:nvGrpSpPr>
          <p:grpSpPr bwMode="auto">
            <a:xfrm>
              <a:off x="7732713" y="3641725"/>
              <a:ext cx="506412" cy="209550"/>
              <a:chOff x="4655" y="2464"/>
              <a:chExt cx="319" cy="132"/>
            </a:xfrm>
          </p:grpSpPr>
          <p:grpSp>
            <p:nvGrpSpPr>
              <p:cNvPr id="584" name="Group 1053"/>
              <p:cNvGrpSpPr>
                <a:grpSpLocks/>
              </p:cNvGrpSpPr>
              <p:nvPr/>
            </p:nvGrpSpPr>
            <p:grpSpPr bwMode="auto">
              <a:xfrm>
                <a:off x="4660" y="2464"/>
                <a:ext cx="310" cy="130"/>
                <a:chOff x="4334" y="1470"/>
                <a:chExt cx="246" cy="107"/>
              </a:xfrm>
            </p:grpSpPr>
            <p:sp>
              <p:nvSpPr>
                <p:cNvPr id="593"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94"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95"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596" name="Group 1057"/>
                <p:cNvGrpSpPr>
                  <a:grpSpLocks/>
                </p:cNvGrpSpPr>
                <p:nvPr/>
              </p:nvGrpSpPr>
              <p:grpSpPr bwMode="auto">
                <a:xfrm>
                  <a:off x="4383" y="1488"/>
                  <a:ext cx="138" cy="33"/>
                  <a:chOff x="2468" y="1332"/>
                  <a:chExt cx="310" cy="60"/>
                </a:xfrm>
              </p:grpSpPr>
              <p:sp>
                <p:nvSpPr>
                  <p:cNvPr id="599" name="Freeform 105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600" name="Freeform 105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597" name="Line 1060"/>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8" name="Line 1061"/>
                <p:cNvSpPr>
                  <a:spLocks noChangeShapeType="1"/>
                </p:cNvSpPr>
                <p:nvPr/>
              </p:nvSpPr>
              <p:spPr bwMode="auto">
                <a:xfrm>
                  <a:off x="4578" y="1505"/>
                  <a:ext cx="0" cy="44"/>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85" name="Oval 407"/>
              <p:cNvSpPr>
                <a:spLocks noChangeArrowheads="1"/>
              </p:cNvSpPr>
              <p:nvPr/>
            </p:nvSpPr>
            <p:spPr bwMode="auto">
              <a:xfrm>
                <a:off x="4656" y="2522"/>
                <a:ext cx="316" cy="74"/>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586" name="Rectangle 410"/>
              <p:cNvSpPr>
                <a:spLocks noChangeArrowheads="1"/>
              </p:cNvSpPr>
              <p:nvPr/>
            </p:nvSpPr>
            <p:spPr bwMode="auto">
              <a:xfrm>
                <a:off x="4656" y="2514"/>
                <a:ext cx="318" cy="45"/>
              </a:xfrm>
              <a:prstGeom prst="rect">
                <a:avLst/>
              </a:prstGeom>
              <a:gradFill rotWithShape="1">
                <a:gsLst>
                  <a:gs pos="0">
                    <a:srgbClr val="FF000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587" name="Oval 411"/>
              <p:cNvSpPr>
                <a:spLocks noChangeArrowheads="1"/>
              </p:cNvSpPr>
              <p:nvPr/>
            </p:nvSpPr>
            <p:spPr bwMode="auto">
              <a:xfrm>
                <a:off x="4655" y="2464"/>
                <a:ext cx="317" cy="86"/>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588" name="Group 1065"/>
              <p:cNvGrpSpPr>
                <a:grpSpLocks/>
              </p:cNvGrpSpPr>
              <p:nvPr/>
            </p:nvGrpSpPr>
            <p:grpSpPr bwMode="auto">
              <a:xfrm>
                <a:off x="4719" y="2486"/>
                <a:ext cx="179" cy="41"/>
                <a:chOff x="2468" y="1332"/>
                <a:chExt cx="310" cy="60"/>
              </a:xfrm>
            </p:grpSpPr>
            <p:sp>
              <p:nvSpPr>
                <p:cNvPr id="591" name="Freeform 106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2" name="Freeform 106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89" name="Line 1068"/>
              <p:cNvSpPr>
                <a:spLocks noChangeShapeType="1"/>
              </p:cNvSpPr>
              <p:nvPr/>
            </p:nvSpPr>
            <p:spPr bwMode="auto">
              <a:xfrm>
                <a:off x="4656" y="2506"/>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0" name="Line 1069"/>
              <p:cNvSpPr>
                <a:spLocks noChangeShapeType="1"/>
              </p:cNvSpPr>
              <p:nvPr/>
            </p:nvSpPr>
            <p:spPr bwMode="auto">
              <a:xfrm>
                <a:off x="4972" y="2507"/>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01" name="Group 1070"/>
            <p:cNvGrpSpPr>
              <a:grpSpLocks/>
            </p:cNvGrpSpPr>
            <p:nvPr/>
          </p:nvGrpSpPr>
          <p:grpSpPr bwMode="auto">
            <a:xfrm>
              <a:off x="7202488" y="2486025"/>
              <a:ext cx="392112" cy="180975"/>
              <a:chOff x="4655" y="2464"/>
              <a:chExt cx="319" cy="132"/>
            </a:xfrm>
          </p:grpSpPr>
          <p:grpSp>
            <p:nvGrpSpPr>
              <p:cNvPr id="602" name="Group 1071"/>
              <p:cNvGrpSpPr>
                <a:grpSpLocks/>
              </p:cNvGrpSpPr>
              <p:nvPr/>
            </p:nvGrpSpPr>
            <p:grpSpPr bwMode="auto">
              <a:xfrm>
                <a:off x="4660" y="2464"/>
                <a:ext cx="310" cy="130"/>
                <a:chOff x="4334" y="1470"/>
                <a:chExt cx="246" cy="107"/>
              </a:xfrm>
            </p:grpSpPr>
            <p:sp>
              <p:nvSpPr>
                <p:cNvPr id="611"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12"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13"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14" name="Group 1075"/>
                <p:cNvGrpSpPr>
                  <a:grpSpLocks/>
                </p:cNvGrpSpPr>
                <p:nvPr/>
              </p:nvGrpSpPr>
              <p:grpSpPr bwMode="auto">
                <a:xfrm>
                  <a:off x="4383" y="1488"/>
                  <a:ext cx="138" cy="33"/>
                  <a:chOff x="2468" y="1332"/>
                  <a:chExt cx="310" cy="60"/>
                </a:xfrm>
              </p:grpSpPr>
              <p:sp>
                <p:nvSpPr>
                  <p:cNvPr id="617" name="Freeform 1076"/>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618" name="Freeform 1077"/>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615" name="Line 1078"/>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 name="Line 1079"/>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3" name="Oval 407"/>
              <p:cNvSpPr>
                <a:spLocks noChangeArrowheads="1"/>
              </p:cNvSpPr>
              <p:nvPr/>
            </p:nvSpPr>
            <p:spPr bwMode="auto">
              <a:xfrm>
                <a:off x="4656" y="2522"/>
                <a:ext cx="316" cy="74"/>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04" name="Rectangle 410"/>
              <p:cNvSpPr>
                <a:spLocks noChangeArrowheads="1"/>
              </p:cNvSpPr>
              <p:nvPr/>
            </p:nvSpPr>
            <p:spPr bwMode="auto">
              <a:xfrm>
                <a:off x="4656" y="2514"/>
                <a:ext cx="318" cy="45"/>
              </a:xfrm>
              <a:prstGeom prst="rect">
                <a:avLst/>
              </a:prstGeom>
              <a:gradFill rotWithShape="1">
                <a:gsLst>
                  <a:gs pos="0">
                    <a:srgbClr val="FF000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05" name="Oval 411"/>
              <p:cNvSpPr>
                <a:spLocks noChangeArrowheads="1"/>
              </p:cNvSpPr>
              <p:nvPr/>
            </p:nvSpPr>
            <p:spPr bwMode="auto">
              <a:xfrm>
                <a:off x="4655" y="2464"/>
                <a:ext cx="317" cy="86"/>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06" name="Group 1083"/>
              <p:cNvGrpSpPr>
                <a:grpSpLocks/>
              </p:cNvGrpSpPr>
              <p:nvPr/>
            </p:nvGrpSpPr>
            <p:grpSpPr bwMode="auto">
              <a:xfrm>
                <a:off x="4719" y="2486"/>
                <a:ext cx="179" cy="41"/>
                <a:chOff x="2468" y="1332"/>
                <a:chExt cx="310" cy="60"/>
              </a:xfrm>
            </p:grpSpPr>
            <p:sp>
              <p:nvSpPr>
                <p:cNvPr id="609" name="Freeform 108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0" name="Freeform 108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07" name="Line 1086"/>
              <p:cNvSpPr>
                <a:spLocks noChangeShapeType="1"/>
              </p:cNvSpPr>
              <p:nvPr/>
            </p:nvSpPr>
            <p:spPr bwMode="auto">
              <a:xfrm>
                <a:off x="4656" y="2506"/>
                <a:ext cx="0" cy="58"/>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8" name="Line 1087"/>
              <p:cNvSpPr>
                <a:spLocks noChangeShapeType="1"/>
              </p:cNvSpPr>
              <p:nvPr/>
            </p:nvSpPr>
            <p:spPr bwMode="auto">
              <a:xfrm>
                <a:off x="4971" y="2507"/>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19" name="Group 1088"/>
            <p:cNvGrpSpPr>
              <a:grpSpLocks/>
            </p:cNvGrpSpPr>
            <p:nvPr/>
          </p:nvGrpSpPr>
          <p:grpSpPr bwMode="auto">
            <a:xfrm>
              <a:off x="7205663" y="2752725"/>
              <a:ext cx="407987" cy="180975"/>
              <a:chOff x="4655" y="2464"/>
              <a:chExt cx="319" cy="132"/>
            </a:xfrm>
          </p:grpSpPr>
          <p:grpSp>
            <p:nvGrpSpPr>
              <p:cNvPr id="620" name="Group 1089"/>
              <p:cNvGrpSpPr>
                <a:grpSpLocks/>
              </p:cNvGrpSpPr>
              <p:nvPr/>
            </p:nvGrpSpPr>
            <p:grpSpPr bwMode="auto">
              <a:xfrm>
                <a:off x="4660" y="2464"/>
                <a:ext cx="310" cy="130"/>
                <a:chOff x="4334" y="1470"/>
                <a:chExt cx="246" cy="107"/>
              </a:xfrm>
            </p:grpSpPr>
            <p:sp>
              <p:nvSpPr>
                <p:cNvPr id="629"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30"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31"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32" name="Group 1093"/>
                <p:cNvGrpSpPr>
                  <a:grpSpLocks/>
                </p:cNvGrpSpPr>
                <p:nvPr/>
              </p:nvGrpSpPr>
              <p:grpSpPr bwMode="auto">
                <a:xfrm>
                  <a:off x="4383" y="1488"/>
                  <a:ext cx="138" cy="33"/>
                  <a:chOff x="2468" y="1332"/>
                  <a:chExt cx="310" cy="60"/>
                </a:xfrm>
              </p:grpSpPr>
              <p:sp>
                <p:nvSpPr>
                  <p:cNvPr id="635" name="Freeform 1094"/>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636" name="Freeform 1095"/>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633" name="Line 1096"/>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4" name="Line 1097"/>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21" name="Oval 407"/>
              <p:cNvSpPr>
                <a:spLocks noChangeArrowheads="1"/>
              </p:cNvSpPr>
              <p:nvPr/>
            </p:nvSpPr>
            <p:spPr bwMode="auto">
              <a:xfrm>
                <a:off x="4656" y="2522"/>
                <a:ext cx="316" cy="74"/>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22" name="Rectangle 410"/>
              <p:cNvSpPr>
                <a:spLocks noChangeArrowheads="1"/>
              </p:cNvSpPr>
              <p:nvPr/>
            </p:nvSpPr>
            <p:spPr bwMode="auto">
              <a:xfrm>
                <a:off x="4656" y="2514"/>
                <a:ext cx="318" cy="45"/>
              </a:xfrm>
              <a:prstGeom prst="rect">
                <a:avLst/>
              </a:prstGeom>
              <a:gradFill rotWithShape="1">
                <a:gsLst>
                  <a:gs pos="0">
                    <a:srgbClr val="FF000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23" name="Oval 411"/>
              <p:cNvSpPr>
                <a:spLocks noChangeArrowheads="1"/>
              </p:cNvSpPr>
              <p:nvPr/>
            </p:nvSpPr>
            <p:spPr bwMode="auto">
              <a:xfrm>
                <a:off x="4655" y="2464"/>
                <a:ext cx="317" cy="86"/>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24" name="Group 1101"/>
              <p:cNvGrpSpPr>
                <a:grpSpLocks/>
              </p:cNvGrpSpPr>
              <p:nvPr/>
            </p:nvGrpSpPr>
            <p:grpSpPr bwMode="auto">
              <a:xfrm>
                <a:off x="4719" y="2486"/>
                <a:ext cx="179" cy="41"/>
                <a:chOff x="2468" y="1332"/>
                <a:chExt cx="310" cy="60"/>
              </a:xfrm>
            </p:grpSpPr>
            <p:sp>
              <p:nvSpPr>
                <p:cNvPr id="627" name="Freeform 110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8" name="Freeform 110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25" name="Line 1104"/>
              <p:cNvSpPr>
                <a:spLocks noChangeShapeType="1"/>
              </p:cNvSpPr>
              <p:nvPr/>
            </p:nvSpPr>
            <p:spPr bwMode="auto">
              <a:xfrm>
                <a:off x="4656" y="2506"/>
                <a:ext cx="0" cy="58"/>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6" name="Line 1105"/>
              <p:cNvSpPr>
                <a:spLocks noChangeShapeType="1"/>
              </p:cNvSpPr>
              <p:nvPr/>
            </p:nvSpPr>
            <p:spPr bwMode="auto">
              <a:xfrm>
                <a:off x="4972" y="2507"/>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37" name="Group 1106"/>
            <p:cNvGrpSpPr>
              <a:grpSpLocks/>
            </p:cNvGrpSpPr>
            <p:nvPr/>
          </p:nvGrpSpPr>
          <p:grpSpPr bwMode="auto">
            <a:xfrm>
              <a:off x="7758113" y="2749550"/>
              <a:ext cx="407987" cy="180975"/>
              <a:chOff x="4655" y="2464"/>
              <a:chExt cx="319" cy="132"/>
            </a:xfrm>
          </p:grpSpPr>
          <p:grpSp>
            <p:nvGrpSpPr>
              <p:cNvPr id="638" name="Group 1107"/>
              <p:cNvGrpSpPr>
                <a:grpSpLocks/>
              </p:cNvGrpSpPr>
              <p:nvPr/>
            </p:nvGrpSpPr>
            <p:grpSpPr bwMode="auto">
              <a:xfrm>
                <a:off x="4660" y="2464"/>
                <a:ext cx="310" cy="130"/>
                <a:chOff x="4334" y="1470"/>
                <a:chExt cx="246" cy="107"/>
              </a:xfrm>
            </p:grpSpPr>
            <p:sp>
              <p:nvSpPr>
                <p:cNvPr id="647"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48"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49"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50" name="Group 1111"/>
                <p:cNvGrpSpPr>
                  <a:grpSpLocks/>
                </p:cNvGrpSpPr>
                <p:nvPr/>
              </p:nvGrpSpPr>
              <p:grpSpPr bwMode="auto">
                <a:xfrm>
                  <a:off x="4383" y="1488"/>
                  <a:ext cx="138" cy="33"/>
                  <a:chOff x="2468" y="1332"/>
                  <a:chExt cx="310" cy="60"/>
                </a:xfrm>
              </p:grpSpPr>
              <p:sp>
                <p:nvSpPr>
                  <p:cNvPr id="653" name="Freeform 1112"/>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654" name="Freeform 1113"/>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651" name="Line 1114"/>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2" name="Line 1115"/>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39" name="Oval 407"/>
              <p:cNvSpPr>
                <a:spLocks noChangeArrowheads="1"/>
              </p:cNvSpPr>
              <p:nvPr/>
            </p:nvSpPr>
            <p:spPr bwMode="auto">
              <a:xfrm>
                <a:off x="4656" y="2522"/>
                <a:ext cx="316" cy="74"/>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40" name="Rectangle 410"/>
              <p:cNvSpPr>
                <a:spLocks noChangeArrowheads="1"/>
              </p:cNvSpPr>
              <p:nvPr/>
            </p:nvSpPr>
            <p:spPr bwMode="auto">
              <a:xfrm>
                <a:off x="4656" y="2514"/>
                <a:ext cx="318" cy="45"/>
              </a:xfrm>
              <a:prstGeom prst="rect">
                <a:avLst/>
              </a:prstGeom>
              <a:gradFill rotWithShape="1">
                <a:gsLst>
                  <a:gs pos="0">
                    <a:srgbClr val="FF000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41" name="Oval 411"/>
              <p:cNvSpPr>
                <a:spLocks noChangeArrowheads="1"/>
              </p:cNvSpPr>
              <p:nvPr/>
            </p:nvSpPr>
            <p:spPr bwMode="auto">
              <a:xfrm>
                <a:off x="4655" y="2464"/>
                <a:ext cx="317" cy="86"/>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42" name="Group 1119"/>
              <p:cNvGrpSpPr>
                <a:grpSpLocks/>
              </p:cNvGrpSpPr>
              <p:nvPr/>
            </p:nvGrpSpPr>
            <p:grpSpPr bwMode="auto">
              <a:xfrm>
                <a:off x="4719" y="2486"/>
                <a:ext cx="179" cy="41"/>
                <a:chOff x="2468" y="1332"/>
                <a:chExt cx="310" cy="60"/>
              </a:xfrm>
            </p:grpSpPr>
            <p:sp>
              <p:nvSpPr>
                <p:cNvPr id="645" name="Freeform 112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6" name="Freeform 112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43" name="Line 1122"/>
              <p:cNvSpPr>
                <a:spLocks noChangeShapeType="1"/>
              </p:cNvSpPr>
              <p:nvPr/>
            </p:nvSpPr>
            <p:spPr bwMode="auto">
              <a:xfrm>
                <a:off x="4656" y="2506"/>
                <a:ext cx="0" cy="58"/>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4" name="Line 1123"/>
              <p:cNvSpPr>
                <a:spLocks noChangeShapeType="1"/>
              </p:cNvSpPr>
              <p:nvPr/>
            </p:nvSpPr>
            <p:spPr bwMode="auto">
              <a:xfrm>
                <a:off x="4972" y="2507"/>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55" name="Group 1124"/>
            <p:cNvGrpSpPr>
              <a:grpSpLocks/>
            </p:cNvGrpSpPr>
            <p:nvPr/>
          </p:nvGrpSpPr>
          <p:grpSpPr bwMode="auto">
            <a:xfrm>
              <a:off x="7688263" y="2390775"/>
              <a:ext cx="392112" cy="180975"/>
              <a:chOff x="4655" y="2464"/>
              <a:chExt cx="319" cy="132"/>
            </a:xfrm>
          </p:grpSpPr>
          <p:grpSp>
            <p:nvGrpSpPr>
              <p:cNvPr id="656" name="Group 1125"/>
              <p:cNvGrpSpPr>
                <a:grpSpLocks/>
              </p:cNvGrpSpPr>
              <p:nvPr/>
            </p:nvGrpSpPr>
            <p:grpSpPr bwMode="auto">
              <a:xfrm>
                <a:off x="4660" y="2464"/>
                <a:ext cx="310" cy="130"/>
                <a:chOff x="4334" y="1470"/>
                <a:chExt cx="246" cy="107"/>
              </a:xfrm>
            </p:grpSpPr>
            <p:sp>
              <p:nvSpPr>
                <p:cNvPr id="665" name="Oval 407"/>
                <p:cNvSpPr>
                  <a:spLocks noChangeArrowheads="1"/>
                </p:cNvSpPr>
                <p:nvPr/>
              </p:nvSpPr>
              <p:spPr bwMode="auto">
                <a:xfrm>
                  <a:off x="4335" y="1517"/>
                  <a:ext cx="244" cy="6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66" name="Rectangle 410"/>
                <p:cNvSpPr>
                  <a:spLocks noChangeArrowheads="1"/>
                </p:cNvSpPr>
                <p:nvPr/>
              </p:nvSpPr>
              <p:spPr bwMode="auto">
                <a:xfrm>
                  <a:off x="4335" y="1511"/>
                  <a:ext cx="245" cy="37"/>
                </a:xfrm>
                <a:prstGeom prst="rect">
                  <a:avLst/>
                </a:prstGeom>
                <a:gradFill rotWithShape="1">
                  <a:gsLst>
                    <a:gs pos="0">
                      <a:schemeClr val="folHlink"/>
                    </a:gs>
                    <a:gs pos="100000">
                      <a:srgbClr val="EAEAEA"/>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67" name="Oval 411"/>
                <p:cNvSpPr>
                  <a:spLocks noChangeArrowheads="1"/>
                </p:cNvSpPr>
                <p:nvPr/>
              </p:nvSpPr>
              <p:spPr bwMode="auto">
                <a:xfrm>
                  <a:off x="4334" y="1470"/>
                  <a:ext cx="244" cy="70"/>
                </a:xfrm>
                <a:prstGeom prst="ellipse">
                  <a:avLst/>
                </a:prstGeom>
                <a:gradFill rotWithShape="1">
                  <a:gsLst>
                    <a:gs pos="0">
                      <a:schemeClr val="folHlink"/>
                    </a:gs>
                    <a:gs pos="100000">
                      <a:srgbClr val="EAEAEA"/>
                    </a:gs>
                  </a:gsLst>
                  <a:lin ang="0" scaled="1"/>
                </a:gradFill>
                <a:ln w="9525">
                  <a:solidFill>
                    <a:schemeClr val="bg2"/>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68" name="Group 1129"/>
                <p:cNvGrpSpPr>
                  <a:grpSpLocks/>
                </p:cNvGrpSpPr>
                <p:nvPr/>
              </p:nvGrpSpPr>
              <p:grpSpPr bwMode="auto">
                <a:xfrm>
                  <a:off x="4383" y="1488"/>
                  <a:ext cx="138" cy="33"/>
                  <a:chOff x="2468" y="1332"/>
                  <a:chExt cx="310" cy="60"/>
                </a:xfrm>
              </p:grpSpPr>
              <p:sp>
                <p:nvSpPr>
                  <p:cNvPr id="671" name="Freeform 1130"/>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sp>
                <p:nvSpPr>
                  <p:cNvPr id="672" name="Freeform 1131"/>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gradFill rotWithShape="1">
                    <a:gsLst>
                      <a:gs pos="0">
                        <a:schemeClr val="folHlink"/>
                      </a:gs>
                      <a:gs pos="100000">
                        <a:srgbClr val="EAEAEA"/>
                      </a:gs>
                    </a:gsLst>
                    <a:lin ang="0" scaled="1"/>
                  </a:gradFill>
                  <a:ln w="12700" cmpd="sng">
                    <a:solidFill>
                      <a:schemeClr val="bg2"/>
                    </a:solidFill>
                    <a:round/>
                    <a:headEnd/>
                    <a:tailEnd/>
                  </a:ln>
                </p:spPr>
                <p:txBody>
                  <a:bodyPr/>
                  <a:lstStyle/>
                  <a:p>
                    <a:endParaRPr lang="en-US"/>
                  </a:p>
                </p:txBody>
              </p:sp>
            </p:grpSp>
            <p:sp>
              <p:nvSpPr>
                <p:cNvPr id="669" name="Line 1132"/>
                <p:cNvSpPr>
                  <a:spLocks noChangeShapeType="1"/>
                </p:cNvSpPr>
                <p:nvPr/>
              </p:nvSpPr>
              <p:spPr bwMode="auto">
                <a:xfrm>
                  <a:off x="4335" y="1503"/>
                  <a:ext cx="0" cy="4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0" name="Line 1133"/>
                <p:cNvSpPr>
                  <a:spLocks noChangeShapeType="1"/>
                </p:cNvSpPr>
                <p:nvPr/>
              </p:nvSpPr>
              <p:spPr bwMode="auto">
                <a:xfrm>
                  <a:off x="4578" y="1505"/>
                  <a:ext cx="0" cy="46"/>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57" name="Oval 407"/>
              <p:cNvSpPr>
                <a:spLocks noChangeArrowheads="1"/>
              </p:cNvSpPr>
              <p:nvPr/>
            </p:nvSpPr>
            <p:spPr bwMode="auto">
              <a:xfrm>
                <a:off x="4656" y="2522"/>
                <a:ext cx="316" cy="74"/>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sp>
            <p:nvSpPr>
              <p:cNvPr id="658" name="Rectangle 410"/>
              <p:cNvSpPr>
                <a:spLocks noChangeArrowheads="1"/>
              </p:cNvSpPr>
              <p:nvPr/>
            </p:nvSpPr>
            <p:spPr bwMode="auto">
              <a:xfrm>
                <a:off x="4656" y="2514"/>
                <a:ext cx="318" cy="45"/>
              </a:xfrm>
              <a:prstGeom prst="rect">
                <a:avLst/>
              </a:prstGeom>
              <a:gradFill rotWithShape="1">
                <a:gsLst>
                  <a:gs pos="0">
                    <a:srgbClr val="FF0000"/>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2400">
                  <a:latin typeface="Times New Roman" charset="0"/>
                </a:endParaRPr>
              </a:p>
            </p:txBody>
          </p:sp>
          <p:sp>
            <p:nvSpPr>
              <p:cNvPr id="659" name="Oval 411"/>
              <p:cNvSpPr>
                <a:spLocks noChangeArrowheads="1"/>
              </p:cNvSpPr>
              <p:nvPr/>
            </p:nvSpPr>
            <p:spPr bwMode="auto">
              <a:xfrm>
                <a:off x="4655" y="2464"/>
                <a:ext cx="317" cy="86"/>
              </a:xfrm>
              <a:prstGeom prst="ellipse">
                <a:avLst/>
              </a:prstGeom>
              <a:gradFill rotWithShape="1">
                <a:gsLst>
                  <a:gs pos="0">
                    <a:srgbClr val="FF0000"/>
                  </a:gs>
                  <a:gs pos="100000">
                    <a:srgbClr val="FFFFFF"/>
                  </a:gs>
                </a:gsLst>
                <a:lin ang="0" scaled="1"/>
              </a:gradFill>
              <a:ln w="9525">
                <a:solidFill>
                  <a:srgbClr val="FF0000"/>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2400">
                  <a:latin typeface="Times New Roman" charset="0"/>
                </a:endParaRPr>
              </a:p>
            </p:txBody>
          </p:sp>
          <p:grpSp>
            <p:nvGrpSpPr>
              <p:cNvPr id="660" name="Group 1137"/>
              <p:cNvGrpSpPr>
                <a:grpSpLocks/>
              </p:cNvGrpSpPr>
              <p:nvPr/>
            </p:nvGrpSpPr>
            <p:grpSpPr bwMode="auto">
              <a:xfrm>
                <a:off x="4719" y="2486"/>
                <a:ext cx="179" cy="41"/>
                <a:chOff x="2468" y="1332"/>
                <a:chExt cx="310" cy="60"/>
              </a:xfrm>
            </p:grpSpPr>
            <p:sp>
              <p:nvSpPr>
                <p:cNvPr id="663" name="Freeform 1138"/>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4" name="Freeform 1139"/>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61" name="Line 1140"/>
              <p:cNvSpPr>
                <a:spLocks noChangeShapeType="1"/>
              </p:cNvSpPr>
              <p:nvPr/>
            </p:nvSpPr>
            <p:spPr bwMode="auto">
              <a:xfrm>
                <a:off x="4656" y="2506"/>
                <a:ext cx="0" cy="58"/>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2" name="Line 1141"/>
              <p:cNvSpPr>
                <a:spLocks noChangeShapeType="1"/>
              </p:cNvSpPr>
              <p:nvPr/>
            </p:nvSpPr>
            <p:spPr bwMode="auto">
              <a:xfrm>
                <a:off x="4971" y="2507"/>
                <a:ext cx="0" cy="5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Tree>
    <p:extLst>
      <p:ext uri="{BB962C8B-B14F-4D97-AF65-F5344CB8AC3E}">
        <p14:creationId xmlns:p14="http://schemas.microsoft.com/office/powerpoint/2010/main" val="136774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Queueing delay and loss</a:t>
            </a:r>
          </a:p>
        </p:txBody>
      </p:sp>
      <p:sp>
        <p:nvSpPr>
          <p:cNvPr id="3" name="Content Placeholder 2"/>
          <p:cNvSpPr>
            <a:spLocks noGrp="1"/>
          </p:cNvSpPr>
          <p:nvPr>
            <p:ph idx="1"/>
          </p:nvPr>
        </p:nvSpPr>
        <p:spPr>
          <a:xfrm>
            <a:off x="263471" y="4437529"/>
            <a:ext cx="11639227" cy="2304233"/>
          </a:xfrm>
        </p:spPr>
        <p:txBody>
          <a:bodyPr>
            <a:normAutofit/>
          </a:bodyPr>
          <a:lstStyle/>
          <a:p>
            <a:r>
              <a:rPr lang="en-US" dirty="0"/>
              <a:t>Packets arriving at a router are placed on a finite-sized queue.</a:t>
            </a:r>
          </a:p>
          <a:p>
            <a:pPr lvl="1"/>
            <a:r>
              <a:rPr lang="en-US" dirty="0"/>
              <a:t>Waiting in the queue introduces delay</a:t>
            </a:r>
          </a:p>
          <a:p>
            <a:pPr lvl="1"/>
            <a:r>
              <a:rPr lang="en-US" dirty="0"/>
              <a:t>If the queue is full, new packets are dropped</a:t>
            </a:r>
          </a:p>
          <a:p>
            <a:pPr lvl="2"/>
            <a:r>
              <a:rPr lang="en-US" dirty="0"/>
              <a:t>Remember that packet delivery is not guaranteed on the Internet.</a:t>
            </a:r>
          </a:p>
        </p:txBody>
      </p:sp>
      <p:grpSp>
        <p:nvGrpSpPr>
          <p:cNvPr id="81" name="Group 80"/>
          <p:cNvGrpSpPr/>
          <p:nvPr/>
        </p:nvGrpSpPr>
        <p:grpSpPr>
          <a:xfrm>
            <a:off x="682064" y="1223215"/>
            <a:ext cx="10989516" cy="2847072"/>
            <a:chOff x="749300" y="1465263"/>
            <a:chExt cx="7879078" cy="2041246"/>
          </a:xfrm>
        </p:grpSpPr>
        <p:grpSp>
          <p:nvGrpSpPr>
            <p:cNvPr id="4" name="Group 228"/>
            <p:cNvGrpSpPr>
              <a:grpSpLocks/>
            </p:cNvGrpSpPr>
            <p:nvPr/>
          </p:nvGrpSpPr>
          <p:grpSpPr bwMode="auto">
            <a:xfrm>
              <a:off x="2303463" y="2090738"/>
              <a:ext cx="1187450" cy="554037"/>
              <a:chOff x="4650" y="1129"/>
              <a:chExt cx="246" cy="95"/>
            </a:xfrm>
          </p:grpSpPr>
          <p:sp>
            <p:nvSpPr>
              <p:cNvPr id="5"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6"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200">
                  <a:latin typeface="+mn-lt"/>
                </a:endParaRPr>
              </a:p>
            </p:txBody>
          </p:sp>
          <p:sp>
            <p:nvSpPr>
              <p:cNvPr id="7"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grpSp>
            <p:nvGrpSpPr>
              <p:cNvPr id="8" name="Group 232"/>
              <p:cNvGrpSpPr>
                <a:grpSpLocks/>
              </p:cNvGrpSpPr>
              <p:nvPr/>
            </p:nvGrpSpPr>
            <p:grpSpPr bwMode="auto">
              <a:xfrm>
                <a:off x="4699" y="1145"/>
                <a:ext cx="138" cy="29"/>
                <a:chOff x="2468" y="1332"/>
                <a:chExt cx="310" cy="60"/>
              </a:xfrm>
            </p:grpSpPr>
            <p:sp>
              <p:nvSpPr>
                <p:cNvPr id="11" name="Freeform 23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12" name="Freeform 23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9" name="Line 235"/>
              <p:cNvSpPr>
                <a:spLocks noChangeShapeType="1"/>
              </p:cNvSpPr>
              <p:nvPr/>
            </p:nvSpPr>
            <p:spPr bwMode="auto">
              <a:xfrm>
                <a:off x="4651" y="1158"/>
                <a:ext cx="0" cy="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0" name="Line 236"/>
              <p:cNvSpPr>
                <a:spLocks noChangeShapeType="1"/>
              </p:cNvSpPr>
              <p:nvPr/>
            </p:nvSpPr>
            <p:spPr bwMode="auto">
              <a:xfrm>
                <a:off x="4894" y="1160"/>
                <a:ext cx="0" cy="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grpSp>
        <p:grpSp>
          <p:nvGrpSpPr>
            <p:cNvPr id="13" name="Group 105"/>
            <p:cNvGrpSpPr>
              <a:grpSpLocks/>
            </p:cNvGrpSpPr>
            <p:nvPr/>
          </p:nvGrpSpPr>
          <p:grpSpPr bwMode="auto">
            <a:xfrm>
              <a:off x="6764338" y="2314575"/>
              <a:ext cx="779462" cy="679450"/>
              <a:chOff x="-44" y="1473"/>
              <a:chExt cx="981" cy="1105"/>
            </a:xfrm>
          </p:grpSpPr>
          <p:pic>
            <p:nvPicPr>
              <p:cNvPr id="14" name="Picture 106"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reeform 107"/>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400"/>
              </a:p>
            </p:txBody>
          </p:sp>
        </p:grpSp>
        <p:sp>
          <p:nvSpPr>
            <p:cNvPr id="16" name="Line 230"/>
            <p:cNvSpPr>
              <a:spLocks noChangeShapeType="1"/>
            </p:cNvSpPr>
            <p:nvPr/>
          </p:nvSpPr>
          <p:spPr bwMode="auto">
            <a:xfrm>
              <a:off x="3467100" y="2303463"/>
              <a:ext cx="0" cy="228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en-US" sz="2400"/>
            </a:p>
          </p:txBody>
        </p:sp>
        <p:sp>
          <p:nvSpPr>
            <p:cNvPr id="17" name="Line 276"/>
            <p:cNvSpPr>
              <a:spLocks noChangeShapeType="1"/>
            </p:cNvSpPr>
            <p:nvPr/>
          </p:nvSpPr>
          <p:spPr bwMode="auto">
            <a:xfrm>
              <a:off x="1590675" y="1971675"/>
              <a:ext cx="744538" cy="3857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sp>
          <p:nvSpPr>
            <p:cNvPr id="18" name="Line 277"/>
            <p:cNvSpPr>
              <a:spLocks noChangeShapeType="1"/>
            </p:cNvSpPr>
            <p:nvPr/>
          </p:nvSpPr>
          <p:spPr bwMode="auto">
            <a:xfrm flipV="1">
              <a:off x="1735138" y="2457450"/>
              <a:ext cx="577850" cy="5048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sp>
          <p:nvSpPr>
            <p:cNvPr id="19" name="Line 278"/>
            <p:cNvSpPr>
              <a:spLocks noChangeShapeType="1"/>
            </p:cNvSpPr>
            <p:nvPr/>
          </p:nvSpPr>
          <p:spPr bwMode="auto">
            <a:xfrm>
              <a:off x="3432175" y="2398713"/>
              <a:ext cx="2016125" cy="15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sp>
          <p:nvSpPr>
            <p:cNvPr id="20" name="Line 279"/>
            <p:cNvSpPr>
              <a:spLocks noChangeShapeType="1"/>
            </p:cNvSpPr>
            <p:nvPr/>
          </p:nvSpPr>
          <p:spPr bwMode="auto">
            <a:xfrm flipH="1" flipV="1">
              <a:off x="6035675" y="2581275"/>
              <a:ext cx="9525" cy="3635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sp>
          <p:nvSpPr>
            <p:cNvPr id="21" name="Line 280"/>
            <p:cNvSpPr>
              <a:spLocks noChangeShapeType="1"/>
            </p:cNvSpPr>
            <p:nvPr/>
          </p:nvSpPr>
          <p:spPr bwMode="auto">
            <a:xfrm flipV="1">
              <a:off x="6508750" y="2030413"/>
              <a:ext cx="604838" cy="3079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sp>
          <p:nvSpPr>
            <p:cNvPr id="22" name="Rectangle 287"/>
            <p:cNvSpPr>
              <a:spLocks noChangeArrowheads="1"/>
            </p:cNvSpPr>
            <p:nvPr/>
          </p:nvSpPr>
          <p:spPr bwMode="auto">
            <a:xfrm>
              <a:off x="3630613" y="2185988"/>
              <a:ext cx="147637"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23" name="Rectangle 288"/>
            <p:cNvSpPr>
              <a:spLocks noChangeArrowheads="1"/>
            </p:cNvSpPr>
            <p:nvPr/>
          </p:nvSpPr>
          <p:spPr bwMode="auto">
            <a:xfrm>
              <a:off x="3792538" y="2185988"/>
              <a:ext cx="147637" cy="200025"/>
            </a:xfrm>
            <a:prstGeom prst="rect">
              <a:avLst/>
            </a:prstGeom>
            <a:solidFill>
              <a:schemeClr val="accent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24" name="Rectangle 289"/>
            <p:cNvSpPr>
              <a:spLocks noChangeArrowheads="1"/>
            </p:cNvSpPr>
            <p:nvPr/>
          </p:nvSpPr>
          <p:spPr bwMode="auto">
            <a:xfrm>
              <a:off x="3954463" y="2185988"/>
              <a:ext cx="147637"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25" name="Rectangle 290"/>
            <p:cNvSpPr>
              <a:spLocks noChangeArrowheads="1"/>
            </p:cNvSpPr>
            <p:nvPr/>
          </p:nvSpPr>
          <p:spPr bwMode="auto">
            <a:xfrm>
              <a:off x="4116388" y="2185988"/>
              <a:ext cx="147637"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26" name="Rectangle 291"/>
            <p:cNvSpPr>
              <a:spLocks noChangeArrowheads="1"/>
            </p:cNvSpPr>
            <p:nvPr/>
          </p:nvSpPr>
          <p:spPr bwMode="auto">
            <a:xfrm>
              <a:off x="4278313" y="2185988"/>
              <a:ext cx="147637" cy="200025"/>
            </a:xfrm>
            <a:prstGeom prst="rect">
              <a:avLst/>
            </a:prstGeom>
            <a:solidFill>
              <a:schemeClr val="accent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27" name="Rectangle 292"/>
            <p:cNvSpPr>
              <a:spLocks noChangeArrowheads="1"/>
            </p:cNvSpPr>
            <p:nvPr/>
          </p:nvSpPr>
          <p:spPr bwMode="auto">
            <a:xfrm>
              <a:off x="4649788" y="2185988"/>
              <a:ext cx="147637" cy="200025"/>
            </a:xfrm>
            <a:prstGeom prst="rect">
              <a:avLst/>
            </a:prstGeom>
            <a:solidFill>
              <a:schemeClr val="accent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28" name="Rectangle 293"/>
            <p:cNvSpPr>
              <a:spLocks noChangeArrowheads="1"/>
            </p:cNvSpPr>
            <p:nvPr/>
          </p:nvSpPr>
          <p:spPr bwMode="auto">
            <a:xfrm>
              <a:off x="5087938" y="2181225"/>
              <a:ext cx="147637"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grpSp>
          <p:nvGrpSpPr>
            <p:cNvPr id="29" name="Group 311"/>
            <p:cNvGrpSpPr>
              <a:grpSpLocks/>
            </p:cNvGrpSpPr>
            <p:nvPr/>
          </p:nvGrpSpPr>
          <p:grpSpPr bwMode="auto">
            <a:xfrm>
              <a:off x="2786063" y="2262188"/>
              <a:ext cx="633412" cy="200025"/>
              <a:chOff x="1800" y="1425"/>
              <a:chExt cx="399" cy="126"/>
            </a:xfrm>
          </p:grpSpPr>
          <p:sp>
            <p:nvSpPr>
              <p:cNvPr id="30" name="Rectangle 294"/>
              <p:cNvSpPr>
                <a:spLocks noChangeArrowheads="1"/>
              </p:cNvSpPr>
              <p:nvPr/>
            </p:nvSpPr>
            <p:spPr bwMode="auto">
              <a:xfrm>
                <a:off x="1800" y="1425"/>
                <a:ext cx="93" cy="126"/>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31" name="Rectangle 295"/>
              <p:cNvSpPr>
                <a:spLocks noChangeArrowheads="1"/>
              </p:cNvSpPr>
              <p:nvPr/>
            </p:nvSpPr>
            <p:spPr bwMode="auto">
              <a:xfrm>
                <a:off x="1902" y="1425"/>
                <a:ext cx="93" cy="126"/>
              </a:xfrm>
              <a:prstGeom prst="rect">
                <a:avLst/>
              </a:prstGeom>
              <a:solidFill>
                <a:schemeClr val="accent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32" name="Rectangle 296"/>
              <p:cNvSpPr>
                <a:spLocks noChangeArrowheads="1"/>
              </p:cNvSpPr>
              <p:nvPr/>
            </p:nvSpPr>
            <p:spPr bwMode="auto">
              <a:xfrm>
                <a:off x="2004" y="1425"/>
                <a:ext cx="93" cy="126"/>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33" name="Rectangle 297"/>
              <p:cNvSpPr>
                <a:spLocks noChangeArrowheads="1"/>
              </p:cNvSpPr>
              <p:nvPr/>
            </p:nvSpPr>
            <p:spPr bwMode="auto">
              <a:xfrm>
                <a:off x="2106" y="1425"/>
                <a:ext cx="93" cy="126"/>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grpSp>
        <p:sp>
          <p:nvSpPr>
            <p:cNvPr id="34" name="Rectangle 298"/>
            <p:cNvSpPr>
              <a:spLocks noChangeArrowheads="1"/>
            </p:cNvSpPr>
            <p:nvPr/>
          </p:nvSpPr>
          <p:spPr bwMode="auto">
            <a:xfrm>
              <a:off x="2128838" y="2162175"/>
              <a:ext cx="147637"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35" name="Rectangle 299"/>
            <p:cNvSpPr>
              <a:spLocks noChangeArrowheads="1"/>
            </p:cNvSpPr>
            <p:nvPr/>
          </p:nvSpPr>
          <p:spPr bwMode="auto">
            <a:xfrm>
              <a:off x="1909763" y="2733675"/>
              <a:ext cx="147637" cy="200025"/>
            </a:xfrm>
            <a:prstGeom prst="rect">
              <a:avLst/>
            </a:prstGeom>
            <a:solidFill>
              <a:schemeClr val="accent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36" name="Line 300"/>
            <p:cNvSpPr>
              <a:spLocks noChangeShapeType="1"/>
            </p:cNvSpPr>
            <p:nvPr/>
          </p:nvSpPr>
          <p:spPr bwMode="auto">
            <a:xfrm>
              <a:off x="2090738" y="2111375"/>
              <a:ext cx="2460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400"/>
            </a:p>
          </p:txBody>
        </p:sp>
        <p:sp>
          <p:nvSpPr>
            <p:cNvPr id="37" name="Line 301"/>
            <p:cNvSpPr>
              <a:spLocks noChangeShapeType="1"/>
            </p:cNvSpPr>
            <p:nvPr/>
          </p:nvSpPr>
          <p:spPr bwMode="auto">
            <a:xfrm flipV="1">
              <a:off x="2092325" y="2582863"/>
              <a:ext cx="174625" cy="1809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400"/>
            </a:p>
          </p:txBody>
        </p:sp>
        <p:sp>
          <p:nvSpPr>
            <p:cNvPr id="38" name="Line 302"/>
            <p:cNvSpPr>
              <a:spLocks noChangeShapeType="1"/>
            </p:cNvSpPr>
            <p:nvPr/>
          </p:nvSpPr>
          <p:spPr bwMode="auto">
            <a:xfrm>
              <a:off x="4011613" y="2076450"/>
              <a:ext cx="10620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400"/>
            </a:p>
          </p:txBody>
        </p:sp>
        <p:sp>
          <p:nvSpPr>
            <p:cNvPr id="39" name="Text Box 303"/>
            <p:cNvSpPr txBox="1">
              <a:spLocks noChangeArrowheads="1"/>
            </p:cNvSpPr>
            <p:nvPr/>
          </p:nvSpPr>
          <p:spPr bwMode="auto">
            <a:xfrm>
              <a:off x="749300" y="1633538"/>
              <a:ext cx="328928" cy="4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200">
                  <a:solidFill>
                    <a:srgbClr val="006600"/>
                  </a:solidFill>
                  <a:latin typeface="+mn-lt"/>
                </a:rPr>
                <a:t>A</a:t>
              </a:r>
            </a:p>
          </p:txBody>
        </p:sp>
        <p:sp>
          <p:nvSpPr>
            <p:cNvPr id="40" name="Text Box 304"/>
            <p:cNvSpPr txBox="1">
              <a:spLocks noChangeArrowheads="1"/>
            </p:cNvSpPr>
            <p:nvPr/>
          </p:nvSpPr>
          <p:spPr bwMode="auto">
            <a:xfrm>
              <a:off x="889000" y="2608263"/>
              <a:ext cx="312838" cy="4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200">
                  <a:solidFill>
                    <a:srgbClr val="000099"/>
                  </a:solidFill>
                  <a:latin typeface="+mn-lt"/>
                </a:rPr>
                <a:t>B</a:t>
              </a:r>
            </a:p>
          </p:txBody>
        </p:sp>
        <p:sp>
          <p:nvSpPr>
            <p:cNvPr id="41" name="Text Box 305"/>
            <p:cNvSpPr txBox="1">
              <a:spLocks noChangeArrowheads="1"/>
            </p:cNvSpPr>
            <p:nvPr/>
          </p:nvSpPr>
          <p:spPr bwMode="auto">
            <a:xfrm>
              <a:off x="6604000" y="1465263"/>
              <a:ext cx="319734" cy="4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200">
                  <a:latin typeface="+mn-lt"/>
                </a:rPr>
                <a:t>C</a:t>
              </a:r>
              <a:endParaRPr lang="en-US" altLang="en-US" sz="3200">
                <a:solidFill>
                  <a:schemeClr val="accent1"/>
                </a:solidFill>
                <a:latin typeface="+mn-lt"/>
              </a:endParaRPr>
            </a:p>
          </p:txBody>
        </p:sp>
        <p:sp>
          <p:nvSpPr>
            <p:cNvPr id="42" name="Text Box 308"/>
            <p:cNvSpPr txBox="1">
              <a:spLocks noChangeArrowheads="1"/>
            </p:cNvSpPr>
            <p:nvPr/>
          </p:nvSpPr>
          <p:spPr bwMode="auto">
            <a:xfrm>
              <a:off x="1636713" y="1585913"/>
              <a:ext cx="1380532" cy="3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400" i="1">
                  <a:latin typeface="+mn-lt"/>
                </a:rPr>
                <a:t>R</a:t>
              </a:r>
              <a:r>
                <a:rPr lang="en-US" altLang="en-US" sz="2400">
                  <a:latin typeface="+mn-lt"/>
                </a:rPr>
                <a:t> = 100 Mb/s</a:t>
              </a:r>
            </a:p>
          </p:txBody>
        </p:sp>
        <p:sp>
          <p:nvSpPr>
            <p:cNvPr id="43" name="Text Box 309"/>
            <p:cNvSpPr txBox="1">
              <a:spLocks noChangeArrowheads="1"/>
            </p:cNvSpPr>
            <p:nvPr/>
          </p:nvSpPr>
          <p:spPr bwMode="auto">
            <a:xfrm>
              <a:off x="3625850" y="2438400"/>
              <a:ext cx="1524194" cy="37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i="1">
                  <a:latin typeface="+mn-lt"/>
                </a:rPr>
                <a:t>R</a:t>
              </a:r>
              <a:r>
                <a:rPr lang="en-US" altLang="en-US">
                  <a:latin typeface="+mn-lt"/>
                </a:rPr>
                <a:t> = 1.5 Mb/s</a:t>
              </a:r>
              <a:endParaRPr lang="en-US" altLang="en-US" sz="3200">
                <a:solidFill>
                  <a:schemeClr val="accent1"/>
                </a:solidFill>
                <a:latin typeface="+mn-lt"/>
              </a:endParaRPr>
            </a:p>
          </p:txBody>
        </p:sp>
        <p:sp>
          <p:nvSpPr>
            <p:cNvPr id="44" name="Text Box 310"/>
            <p:cNvSpPr txBox="1">
              <a:spLocks noChangeArrowheads="1"/>
            </p:cNvSpPr>
            <p:nvPr/>
          </p:nvSpPr>
          <p:spPr bwMode="auto">
            <a:xfrm>
              <a:off x="6022975" y="2994025"/>
              <a:ext cx="132445" cy="4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solidFill>
                  <a:schemeClr val="accent1"/>
                </a:solidFill>
                <a:latin typeface="+mn-lt"/>
              </a:endParaRPr>
            </a:p>
          </p:txBody>
        </p:sp>
        <p:sp>
          <p:nvSpPr>
            <p:cNvPr id="45" name="Line 281"/>
            <p:cNvSpPr>
              <a:spLocks noChangeShapeType="1"/>
            </p:cNvSpPr>
            <p:nvPr/>
          </p:nvSpPr>
          <p:spPr bwMode="auto">
            <a:xfrm flipV="1">
              <a:off x="6662738" y="3146425"/>
              <a:ext cx="9842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sp>
          <p:nvSpPr>
            <p:cNvPr id="46" name="Line 283"/>
            <p:cNvSpPr>
              <a:spLocks noChangeShapeType="1"/>
            </p:cNvSpPr>
            <p:nvPr/>
          </p:nvSpPr>
          <p:spPr bwMode="auto">
            <a:xfrm flipH="1">
              <a:off x="6638925" y="2849563"/>
              <a:ext cx="379413" cy="2254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sp>
          <p:nvSpPr>
            <p:cNvPr id="47" name="Text Box 306"/>
            <p:cNvSpPr txBox="1">
              <a:spLocks noChangeArrowheads="1"/>
            </p:cNvSpPr>
            <p:nvPr/>
          </p:nvSpPr>
          <p:spPr bwMode="auto">
            <a:xfrm>
              <a:off x="7556500" y="2224088"/>
              <a:ext cx="404813" cy="4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200">
                  <a:latin typeface="+mn-lt"/>
                </a:rPr>
                <a:t>D</a:t>
              </a:r>
              <a:endParaRPr lang="en-US" altLang="en-US" sz="3200">
                <a:solidFill>
                  <a:schemeClr val="accent1"/>
                </a:solidFill>
                <a:latin typeface="+mn-lt"/>
              </a:endParaRPr>
            </a:p>
          </p:txBody>
        </p:sp>
        <p:sp>
          <p:nvSpPr>
            <p:cNvPr id="48" name="Text Box 307"/>
            <p:cNvSpPr txBox="1">
              <a:spLocks noChangeArrowheads="1"/>
            </p:cNvSpPr>
            <p:nvPr/>
          </p:nvSpPr>
          <p:spPr bwMode="auto">
            <a:xfrm>
              <a:off x="8299450" y="2840038"/>
              <a:ext cx="328928" cy="4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3200">
                  <a:latin typeface="+mn-lt"/>
                </a:rPr>
                <a:t>E</a:t>
              </a:r>
              <a:endParaRPr lang="en-US" altLang="en-US" sz="3200">
                <a:solidFill>
                  <a:schemeClr val="accent1"/>
                </a:solidFill>
                <a:latin typeface="+mn-lt"/>
              </a:endParaRPr>
            </a:p>
          </p:txBody>
        </p:sp>
        <p:sp>
          <p:nvSpPr>
            <p:cNvPr id="49" name="Text Box 330"/>
            <p:cNvSpPr txBox="1">
              <a:spLocks noChangeArrowheads="1"/>
            </p:cNvSpPr>
            <p:nvPr/>
          </p:nvSpPr>
          <p:spPr bwMode="auto">
            <a:xfrm>
              <a:off x="2051050" y="2984500"/>
              <a:ext cx="2354263" cy="522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spcBef>
                  <a:spcPct val="0"/>
                </a:spcBef>
                <a:buClrTx/>
                <a:buSzTx/>
                <a:buFontTx/>
                <a:buNone/>
              </a:pPr>
              <a:r>
                <a:rPr lang="en-US" altLang="en-US" sz="2400">
                  <a:latin typeface="+mn-lt"/>
                </a:rPr>
                <a:t>queue of packets</a:t>
              </a:r>
            </a:p>
            <a:p>
              <a:pPr algn="ctr">
                <a:spcBef>
                  <a:spcPct val="0"/>
                </a:spcBef>
                <a:buClrTx/>
                <a:buSzTx/>
                <a:buFontTx/>
                <a:buNone/>
              </a:pPr>
              <a:r>
                <a:rPr lang="en-US" altLang="en-US" sz="2400">
                  <a:latin typeface="+mn-lt"/>
                </a:rPr>
                <a:t>waiting for output link</a:t>
              </a:r>
              <a:endParaRPr lang="en-US" altLang="en-US" sz="2400">
                <a:solidFill>
                  <a:schemeClr val="accent1"/>
                </a:solidFill>
                <a:latin typeface="+mn-lt"/>
              </a:endParaRPr>
            </a:p>
          </p:txBody>
        </p:sp>
        <p:sp>
          <p:nvSpPr>
            <p:cNvPr id="50" name="Line 332"/>
            <p:cNvSpPr>
              <a:spLocks noChangeShapeType="1"/>
            </p:cNvSpPr>
            <p:nvPr/>
          </p:nvSpPr>
          <p:spPr bwMode="auto">
            <a:xfrm flipV="1">
              <a:off x="2890838" y="2514600"/>
              <a:ext cx="166687" cy="523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400"/>
            </a:p>
          </p:txBody>
        </p:sp>
        <p:grpSp>
          <p:nvGrpSpPr>
            <p:cNvPr id="51" name="Group 96"/>
            <p:cNvGrpSpPr>
              <a:grpSpLocks/>
            </p:cNvGrpSpPr>
            <p:nvPr/>
          </p:nvGrpSpPr>
          <p:grpSpPr bwMode="auto">
            <a:xfrm>
              <a:off x="898525" y="1651000"/>
              <a:ext cx="779463" cy="679450"/>
              <a:chOff x="-44" y="1473"/>
              <a:chExt cx="981" cy="1105"/>
            </a:xfrm>
          </p:grpSpPr>
          <p:pic>
            <p:nvPicPr>
              <p:cNvPr id="52" name="Picture 97"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Freeform 98"/>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400"/>
              </a:p>
            </p:txBody>
          </p:sp>
        </p:grpSp>
        <p:grpSp>
          <p:nvGrpSpPr>
            <p:cNvPr id="54" name="Group 99"/>
            <p:cNvGrpSpPr>
              <a:grpSpLocks/>
            </p:cNvGrpSpPr>
            <p:nvPr/>
          </p:nvGrpSpPr>
          <p:grpSpPr bwMode="auto">
            <a:xfrm>
              <a:off x="1085850" y="2625725"/>
              <a:ext cx="779463" cy="679450"/>
              <a:chOff x="-44" y="1473"/>
              <a:chExt cx="981" cy="1105"/>
            </a:xfrm>
          </p:grpSpPr>
          <p:pic>
            <p:nvPicPr>
              <p:cNvPr id="55" name="Picture 100"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Freeform 101"/>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400"/>
              </a:p>
            </p:txBody>
          </p:sp>
        </p:grpSp>
        <p:grpSp>
          <p:nvGrpSpPr>
            <p:cNvPr id="57" name="Group 102"/>
            <p:cNvGrpSpPr>
              <a:grpSpLocks/>
            </p:cNvGrpSpPr>
            <p:nvPr/>
          </p:nvGrpSpPr>
          <p:grpSpPr bwMode="auto">
            <a:xfrm>
              <a:off x="7481888" y="2686050"/>
              <a:ext cx="779462" cy="679450"/>
              <a:chOff x="-44" y="1473"/>
              <a:chExt cx="981" cy="1105"/>
            </a:xfrm>
          </p:grpSpPr>
          <p:pic>
            <p:nvPicPr>
              <p:cNvPr id="58" name="Picture 103"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Freeform 104"/>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400"/>
              </a:p>
            </p:txBody>
          </p:sp>
        </p:grpSp>
        <p:grpSp>
          <p:nvGrpSpPr>
            <p:cNvPr id="60" name="Group 108"/>
            <p:cNvGrpSpPr>
              <a:grpSpLocks/>
            </p:cNvGrpSpPr>
            <p:nvPr/>
          </p:nvGrpSpPr>
          <p:grpSpPr bwMode="auto">
            <a:xfrm>
              <a:off x="6846888" y="1493838"/>
              <a:ext cx="779462" cy="679450"/>
              <a:chOff x="-44" y="1473"/>
              <a:chExt cx="981" cy="1105"/>
            </a:xfrm>
          </p:grpSpPr>
          <p:pic>
            <p:nvPicPr>
              <p:cNvPr id="61" name="Picture 109"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Freeform 110"/>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400"/>
              </a:p>
            </p:txBody>
          </p:sp>
        </p:grpSp>
        <p:grpSp>
          <p:nvGrpSpPr>
            <p:cNvPr id="63" name="Group 228"/>
            <p:cNvGrpSpPr>
              <a:grpSpLocks/>
            </p:cNvGrpSpPr>
            <p:nvPr/>
          </p:nvGrpSpPr>
          <p:grpSpPr bwMode="auto">
            <a:xfrm>
              <a:off x="5391150" y="2160588"/>
              <a:ext cx="1128713" cy="439737"/>
              <a:chOff x="4650" y="1129"/>
              <a:chExt cx="246" cy="95"/>
            </a:xfrm>
          </p:grpSpPr>
          <p:sp>
            <p:nvSpPr>
              <p:cNvPr id="64"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65"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200">
                  <a:latin typeface="+mn-lt"/>
                </a:endParaRPr>
              </a:p>
            </p:txBody>
          </p:sp>
          <p:sp>
            <p:nvSpPr>
              <p:cNvPr id="66"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grpSp>
            <p:nvGrpSpPr>
              <p:cNvPr id="67" name="Group 232"/>
              <p:cNvGrpSpPr>
                <a:grpSpLocks/>
              </p:cNvGrpSpPr>
              <p:nvPr/>
            </p:nvGrpSpPr>
            <p:grpSpPr bwMode="auto">
              <a:xfrm>
                <a:off x="4699" y="1145"/>
                <a:ext cx="138" cy="29"/>
                <a:chOff x="2468" y="1332"/>
                <a:chExt cx="310" cy="60"/>
              </a:xfrm>
            </p:grpSpPr>
            <p:sp>
              <p:nvSpPr>
                <p:cNvPr id="70" name="Freeform 23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71" name="Freeform 23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68" name="Line 235"/>
              <p:cNvSpPr>
                <a:spLocks noChangeShapeType="1"/>
              </p:cNvSpPr>
              <p:nvPr/>
            </p:nvSpPr>
            <p:spPr bwMode="auto">
              <a:xfrm>
                <a:off x="4651" y="1158"/>
                <a:ext cx="0" cy="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69" name="Line 236"/>
              <p:cNvSpPr>
                <a:spLocks noChangeShapeType="1"/>
              </p:cNvSpPr>
              <p:nvPr/>
            </p:nvSpPr>
            <p:spPr bwMode="auto">
              <a:xfrm>
                <a:off x="4894" y="1160"/>
                <a:ext cx="0" cy="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grpSp>
        <p:grpSp>
          <p:nvGrpSpPr>
            <p:cNvPr id="72" name="Group 228"/>
            <p:cNvGrpSpPr>
              <a:grpSpLocks/>
            </p:cNvGrpSpPr>
            <p:nvPr/>
          </p:nvGrpSpPr>
          <p:grpSpPr bwMode="auto">
            <a:xfrm>
              <a:off x="5530850" y="2930525"/>
              <a:ext cx="1128713" cy="439738"/>
              <a:chOff x="4650" y="1129"/>
              <a:chExt cx="246" cy="95"/>
            </a:xfrm>
          </p:grpSpPr>
          <p:sp>
            <p:nvSpPr>
              <p:cNvPr id="73" name="Oval 407"/>
              <p:cNvSpPr>
                <a:spLocks noChangeArrowheads="1"/>
              </p:cNvSpPr>
              <p:nvPr/>
            </p:nvSpPr>
            <p:spPr bwMode="auto">
              <a:xfrm>
                <a:off x="4651" y="1171"/>
                <a:ext cx="244" cy="53"/>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sp>
            <p:nvSpPr>
              <p:cNvPr id="74" name="Rectangle 410"/>
              <p:cNvSpPr>
                <a:spLocks noChangeArrowheads="1"/>
              </p:cNvSpPr>
              <p:nvPr/>
            </p:nvSpPr>
            <p:spPr bwMode="auto">
              <a:xfrm>
                <a:off x="4651" y="1165"/>
                <a:ext cx="245" cy="33"/>
              </a:xfrm>
              <a:prstGeom prst="rect">
                <a:avLst/>
              </a:prstGeom>
              <a:gradFill rotWithShape="1">
                <a:gsLst>
                  <a:gs pos="0">
                    <a:schemeClr val="hlink"/>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sz="3200">
                  <a:latin typeface="+mn-lt"/>
                </a:endParaRPr>
              </a:p>
            </p:txBody>
          </p:sp>
          <p:sp>
            <p:nvSpPr>
              <p:cNvPr id="75" name="Oval 411"/>
              <p:cNvSpPr>
                <a:spLocks noChangeArrowheads="1"/>
              </p:cNvSpPr>
              <p:nvPr/>
            </p:nvSpPr>
            <p:spPr bwMode="auto">
              <a:xfrm>
                <a:off x="4650" y="1129"/>
                <a:ext cx="244" cy="62"/>
              </a:xfrm>
              <a:prstGeom prst="ellipse">
                <a:avLst/>
              </a:prstGeom>
              <a:gradFill rotWithShape="1">
                <a:gsLst>
                  <a:gs pos="0">
                    <a:schemeClr val="hlink"/>
                  </a:gs>
                  <a:gs pos="100000">
                    <a:srgbClr val="FFFFFF"/>
                  </a:gs>
                </a:gsLst>
                <a:lin ang="0" scaled="1"/>
              </a:gradFill>
              <a:ln w="9525">
                <a:solidFill>
                  <a:schemeClr val="tx1"/>
                </a:solidFill>
                <a:round/>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sz="3200">
                  <a:latin typeface="+mn-lt"/>
                </a:endParaRPr>
              </a:p>
            </p:txBody>
          </p:sp>
          <p:grpSp>
            <p:nvGrpSpPr>
              <p:cNvPr id="76" name="Group 232"/>
              <p:cNvGrpSpPr>
                <a:grpSpLocks/>
              </p:cNvGrpSpPr>
              <p:nvPr/>
            </p:nvGrpSpPr>
            <p:grpSpPr bwMode="auto">
              <a:xfrm>
                <a:off x="4699" y="1145"/>
                <a:ext cx="138" cy="29"/>
                <a:chOff x="2468" y="1332"/>
                <a:chExt cx="310" cy="60"/>
              </a:xfrm>
            </p:grpSpPr>
            <p:sp>
              <p:nvSpPr>
                <p:cNvPr id="79" name="Freeform 233"/>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27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80" name="Freeform 234"/>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27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77" name="Line 235"/>
              <p:cNvSpPr>
                <a:spLocks noChangeShapeType="1"/>
              </p:cNvSpPr>
              <p:nvPr/>
            </p:nvSpPr>
            <p:spPr bwMode="auto">
              <a:xfrm>
                <a:off x="4651" y="1158"/>
                <a:ext cx="0" cy="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78" name="Line 236"/>
              <p:cNvSpPr>
                <a:spLocks noChangeShapeType="1"/>
              </p:cNvSpPr>
              <p:nvPr/>
            </p:nvSpPr>
            <p:spPr bwMode="auto">
              <a:xfrm>
                <a:off x="4894" y="1160"/>
                <a:ext cx="0" cy="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grpSp>
      </p:grpSp>
    </p:spTree>
    <p:extLst>
      <p:ext uri="{BB962C8B-B14F-4D97-AF65-F5344CB8AC3E}">
        <p14:creationId xmlns:p14="http://schemas.microsoft.com/office/powerpoint/2010/main" val="1207321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sources of packet delay</a:t>
            </a:r>
          </a:p>
        </p:txBody>
      </p:sp>
      <p:sp>
        <p:nvSpPr>
          <p:cNvPr id="4" name="Content Placeholder 3"/>
          <p:cNvSpPr>
            <a:spLocks noGrp="1"/>
          </p:cNvSpPr>
          <p:nvPr>
            <p:ph sz="half" idx="1"/>
          </p:nvPr>
        </p:nvSpPr>
        <p:spPr>
          <a:xfrm>
            <a:off x="263471" y="4649961"/>
            <a:ext cx="5756329" cy="2060805"/>
          </a:xfrm>
        </p:spPr>
        <p:txBody>
          <a:bodyPr>
            <a:normAutofit fontScale="92500" lnSpcReduction="20000"/>
          </a:bodyPr>
          <a:lstStyle/>
          <a:p>
            <a:pPr marL="0" indent="0">
              <a:buNone/>
            </a:pPr>
            <a:r>
              <a:rPr lang="en-US" dirty="0" err="1">
                <a:solidFill>
                  <a:schemeClr val="accent6"/>
                </a:solidFill>
                <a:ea typeface="Gill Sans MT" charset="0"/>
                <a:cs typeface="Gill Sans MT" charset="0"/>
              </a:rPr>
              <a:t>d</a:t>
            </a:r>
            <a:r>
              <a:rPr lang="en-US" baseline="-25000" dirty="0" err="1">
                <a:solidFill>
                  <a:schemeClr val="accent6"/>
                </a:solidFill>
                <a:ea typeface="Gill Sans MT" charset="0"/>
                <a:cs typeface="Gill Sans MT" charset="0"/>
              </a:rPr>
              <a:t>proc</a:t>
            </a:r>
            <a:r>
              <a:rPr lang="en-US" dirty="0">
                <a:solidFill>
                  <a:schemeClr val="accent6"/>
                </a:solidFill>
                <a:ea typeface="Gill Sans MT" charset="0"/>
                <a:cs typeface="Gill Sans MT" charset="0"/>
              </a:rPr>
              <a:t>:</a:t>
            </a:r>
            <a:r>
              <a:rPr lang="en-US" dirty="0">
                <a:solidFill>
                  <a:schemeClr val="accent6"/>
                </a:solidFill>
              </a:rPr>
              <a:t> nodal processing delay </a:t>
            </a:r>
          </a:p>
          <a:p>
            <a:r>
              <a:rPr lang="en-US" dirty="0"/>
              <a:t>check bit errors</a:t>
            </a:r>
          </a:p>
          <a:p>
            <a:r>
              <a:rPr lang="en-US" dirty="0"/>
              <a:t>choose output link</a:t>
            </a:r>
          </a:p>
          <a:p>
            <a:r>
              <a:rPr lang="en-US" dirty="0"/>
              <a:t>typically &lt; </a:t>
            </a:r>
            <a:r>
              <a:rPr lang="en-US" dirty="0" err="1"/>
              <a:t>msec</a:t>
            </a:r>
            <a:endParaRPr lang="en-US" dirty="0"/>
          </a:p>
          <a:p>
            <a:endParaRPr lang="en-US" dirty="0"/>
          </a:p>
        </p:txBody>
      </p:sp>
      <p:sp>
        <p:nvSpPr>
          <p:cNvPr id="5" name="Content Placeholder 4"/>
          <p:cNvSpPr>
            <a:spLocks noGrp="1"/>
          </p:cNvSpPr>
          <p:nvPr>
            <p:ph sz="half" idx="2"/>
          </p:nvPr>
        </p:nvSpPr>
        <p:spPr>
          <a:xfrm>
            <a:off x="6172200" y="4649961"/>
            <a:ext cx="5730498" cy="2060804"/>
          </a:xfrm>
        </p:spPr>
        <p:txBody>
          <a:bodyPr>
            <a:normAutofit fontScale="92500" lnSpcReduction="20000"/>
          </a:bodyPr>
          <a:lstStyle/>
          <a:p>
            <a:pPr marL="0" indent="0">
              <a:buNone/>
            </a:pPr>
            <a:r>
              <a:rPr lang="en-US" dirty="0" err="1">
                <a:solidFill>
                  <a:schemeClr val="accent6"/>
                </a:solidFill>
                <a:ea typeface="Gill Sans MT" charset="0"/>
                <a:cs typeface="Gill Sans MT" charset="0"/>
              </a:rPr>
              <a:t>d</a:t>
            </a:r>
            <a:r>
              <a:rPr lang="en-US" baseline="-25000" dirty="0" err="1">
                <a:solidFill>
                  <a:schemeClr val="accent6"/>
                </a:solidFill>
                <a:ea typeface="Gill Sans MT" charset="0"/>
                <a:cs typeface="Gill Sans MT" charset="0"/>
              </a:rPr>
              <a:t>queue</a:t>
            </a:r>
            <a:r>
              <a:rPr lang="en-US" dirty="0">
                <a:solidFill>
                  <a:schemeClr val="accent6"/>
                </a:solidFill>
                <a:ea typeface="Gill Sans MT" charset="0"/>
                <a:cs typeface="Gill Sans MT" charset="0"/>
              </a:rPr>
              <a:t>: </a:t>
            </a:r>
            <a:r>
              <a:rPr lang="en-US" dirty="0">
                <a:solidFill>
                  <a:schemeClr val="accent6"/>
                </a:solidFill>
              </a:rPr>
              <a:t>queueing delay</a:t>
            </a:r>
          </a:p>
          <a:p>
            <a:r>
              <a:rPr lang="en-US" dirty="0"/>
              <a:t>time waiting at output link for transmission </a:t>
            </a:r>
          </a:p>
          <a:p>
            <a:r>
              <a:rPr lang="en-US" dirty="0"/>
              <a:t>depends on congestion level of the outbound link</a:t>
            </a:r>
          </a:p>
          <a:p>
            <a:endParaRPr lang="en-US" dirty="0"/>
          </a:p>
        </p:txBody>
      </p:sp>
      <p:grpSp>
        <p:nvGrpSpPr>
          <p:cNvPr id="59" name="Group 58"/>
          <p:cNvGrpSpPr/>
          <p:nvPr/>
        </p:nvGrpSpPr>
        <p:grpSpPr>
          <a:xfrm>
            <a:off x="2476751" y="929371"/>
            <a:ext cx="7212666" cy="3440205"/>
            <a:chOff x="1743075" y="1249363"/>
            <a:chExt cx="5921375" cy="2824302"/>
          </a:xfrm>
        </p:grpSpPr>
        <p:sp>
          <p:nvSpPr>
            <p:cNvPr id="6" name="Oval 7"/>
            <p:cNvSpPr>
              <a:spLocks noChangeArrowheads="1"/>
            </p:cNvSpPr>
            <p:nvPr/>
          </p:nvSpPr>
          <p:spPr bwMode="auto">
            <a:xfrm>
              <a:off x="3351213" y="2219325"/>
              <a:ext cx="1198562" cy="369888"/>
            </a:xfrm>
            <a:prstGeom prst="ellipse">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7" name="Rectangle 8"/>
            <p:cNvSpPr>
              <a:spLocks noChangeArrowheads="1"/>
            </p:cNvSpPr>
            <p:nvPr/>
          </p:nvSpPr>
          <p:spPr bwMode="auto">
            <a:xfrm>
              <a:off x="3351213" y="2151063"/>
              <a:ext cx="1198562" cy="263525"/>
            </a:xfrm>
            <a:prstGeom prst="rect">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a:solidFill>
                  <a:srgbClr val="000000"/>
                </a:solidFill>
                <a:latin typeface="+mn-lt"/>
              </a:endParaRPr>
            </a:p>
          </p:txBody>
        </p:sp>
        <p:sp>
          <p:nvSpPr>
            <p:cNvPr id="8" name="Oval 9"/>
            <p:cNvSpPr>
              <a:spLocks noChangeArrowheads="1"/>
            </p:cNvSpPr>
            <p:nvPr/>
          </p:nvSpPr>
          <p:spPr bwMode="auto">
            <a:xfrm>
              <a:off x="3360738" y="1922463"/>
              <a:ext cx="1198562" cy="430212"/>
            </a:xfrm>
            <a:prstGeom prst="ellipse">
              <a:avLst/>
            </a:prstGeom>
            <a:solidFill>
              <a:schemeClr val="accent6">
                <a:lumMod val="20000"/>
                <a:lumOff val="80000"/>
              </a:schemeClr>
            </a:solidFill>
            <a:ln>
              <a:solidFill>
                <a:schemeClr val="accent6"/>
              </a:solid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grpSp>
          <p:nvGrpSpPr>
            <p:cNvPr id="9" name="Group 10"/>
            <p:cNvGrpSpPr>
              <a:grpSpLocks/>
            </p:cNvGrpSpPr>
            <p:nvPr/>
          </p:nvGrpSpPr>
          <p:grpSpPr bwMode="auto">
            <a:xfrm>
              <a:off x="3706813" y="1992966"/>
              <a:ext cx="498475" cy="119063"/>
              <a:chOff x="2208" y="2184"/>
              <a:chExt cx="176" cy="69"/>
            </a:xfrm>
          </p:grpSpPr>
          <p:grpSp>
            <p:nvGrpSpPr>
              <p:cNvPr id="10" name="Group 11"/>
              <p:cNvGrpSpPr>
                <a:grpSpLocks/>
              </p:cNvGrpSpPr>
              <p:nvPr/>
            </p:nvGrpSpPr>
            <p:grpSpPr bwMode="auto">
              <a:xfrm>
                <a:off x="2208" y="2185"/>
                <a:ext cx="176" cy="68"/>
                <a:chOff x="2848" y="848"/>
                <a:chExt cx="140" cy="98"/>
              </a:xfrm>
            </p:grpSpPr>
            <p:sp>
              <p:nvSpPr>
                <p:cNvPr id="15" name="Line 12"/>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6" name="Line 13"/>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7" name="Line 14"/>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nvGrpSpPr>
              <p:cNvPr id="11" name="Group 15"/>
              <p:cNvGrpSpPr>
                <a:grpSpLocks/>
              </p:cNvGrpSpPr>
              <p:nvPr/>
            </p:nvGrpSpPr>
            <p:grpSpPr bwMode="auto">
              <a:xfrm flipV="1">
                <a:off x="2208" y="2184"/>
                <a:ext cx="176" cy="68"/>
                <a:chOff x="2848" y="848"/>
                <a:chExt cx="140" cy="98"/>
              </a:xfrm>
            </p:grpSpPr>
            <p:sp>
              <p:nvSpPr>
                <p:cNvPr id="12" name="Line 16"/>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3" name="Line 17"/>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4" name="Line 18"/>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sp>
          <p:nvSpPr>
            <p:cNvPr id="18" name="Oval 19"/>
            <p:cNvSpPr>
              <a:spLocks noChangeArrowheads="1"/>
            </p:cNvSpPr>
            <p:nvPr/>
          </p:nvSpPr>
          <p:spPr bwMode="auto">
            <a:xfrm>
              <a:off x="6446838" y="2238375"/>
              <a:ext cx="1198562" cy="369888"/>
            </a:xfrm>
            <a:prstGeom prst="ellipse">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19" name="Line 20"/>
            <p:cNvSpPr>
              <a:spLocks noChangeShapeType="1"/>
            </p:cNvSpPr>
            <p:nvPr/>
          </p:nvSpPr>
          <p:spPr bwMode="auto">
            <a:xfrm>
              <a:off x="6456363" y="2217738"/>
              <a:ext cx="0" cy="228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0" name="Rectangle 21"/>
            <p:cNvSpPr>
              <a:spLocks noChangeArrowheads="1"/>
            </p:cNvSpPr>
            <p:nvPr/>
          </p:nvSpPr>
          <p:spPr bwMode="auto">
            <a:xfrm>
              <a:off x="6456363" y="2179638"/>
              <a:ext cx="1198562" cy="263525"/>
            </a:xfrm>
            <a:prstGeom prst="rect">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a:solidFill>
                  <a:srgbClr val="000000"/>
                </a:solidFill>
                <a:latin typeface="+mn-lt"/>
              </a:endParaRPr>
            </a:p>
          </p:txBody>
        </p:sp>
        <p:sp>
          <p:nvSpPr>
            <p:cNvPr id="21" name="Oval 22"/>
            <p:cNvSpPr>
              <a:spLocks noChangeArrowheads="1"/>
            </p:cNvSpPr>
            <p:nvPr/>
          </p:nvSpPr>
          <p:spPr bwMode="auto">
            <a:xfrm>
              <a:off x="6465888" y="1951038"/>
              <a:ext cx="1198562" cy="430212"/>
            </a:xfrm>
            <a:prstGeom prst="ellipse">
              <a:avLst/>
            </a:prstGeom>
            <a:solidFill>
              <a:schemeClr val="accent6">
                <a:lumMod val="20000"/>
                <a:lumOff val="80000"/>
              </a:schemeClr>
            </a:solidFill>
            <a:ln>
              <a:solidFill>
                <a:schemeClr val="accent6"/>
              </a:solid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2" name="Line 24"/>
            <p:cNvSpPr>
              <a:spLocks noChangeShapeType="1"/>
            </p:cNvSpPr>
            <p:nvPr/>
          </p:nvSpPr>
          <p:spPr bwMode="auto">
            <a:xfrm>
              <a:off x="2620963" y="1857375"/>
              <a:ext cx="741362" cy="3556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3" name="Line 25"/>
            <p:cNvSpPr>
              <a:spLocks noChangeShapeType="1"/>
            </p:cNvSpPr>
            <p:nvPr/>
          </p:nvSpPr>
          <p:spPr bwMode="auto">
            <a:xfrm flipV="1">
              <a:off x="2925763" y="2397125"/>
              <a:ext cx="428625" cy="4508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4" name="Line 26"/>
            <p:cNvSpPr>
              <a:spLocks noChangeShapeType="1"/>
            </p:cNvSpPr>
            <p:nvPr/>
          </p:nvSpPr>
          <p:spPr bwMode="auto">
            <a:xfrm>
              <a:off x="4545013" y="2276475"/>
              <a:ext cx="1933575" cy="9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5" name="Rectangle 29"/>
            <p:cNvSpPr>
              <a:spLocks noChangeArrowheads="1"/>
            </p:cNvSpPr>
            <p:nvPr/>
          </p:nvSpPr>
          <p:spPr bwMode="auto">
            <a:xfrm>
              <a:off x="5464175" y="2076450"/>
              <a:ext cx="147638"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6" name="Rectangle 30"/>
            <p:cNvSpPr>
              <a:spLocks noChangeArrowheads="1"/>
            </p:cNvSpPr>
            <p:nvPr/>
          </p:nvSpPr>
          <p:spPr bwMode="auto">
            <a:xfrm>
              <a:off x="4211638" y="2147888"/>
              <a:ext cx="147637"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7" name="Rectangle 31"/>
            <p:cNvSpPr>
              <a:spLocks noChangeArrowheads="1"/>
            </p:cNvSpPr>
            <p:nvPr/>
          </p:nvSpPr>
          <p:spPr bwMode="auto">
            <a:xfrm>
              <a:off x="4373563" y="2147888"/>
              <a:ext cx="147637" cy="200025"/>
            </a:xfrm>
            <a:prstGeom prst="rect">
              <a:avLst/>
            </a:prstGeom>
            <a:solidFill>
              <a:schemeClr val="accent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8" name="Rectangle 32"/>
            <p:cNvSpPr>
              <a:spLocks noChangeArrowheads="1"/>
            </p:cNvSpPr>
            <p:nvPr/>
          </p:nvSpPr>
          <p:spPr bwMode="auto">
            <a:xfrm>
              <a:off x="3159125" y="2047875"/>
              <a:ext cx="147638"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9" name="Line 33"/>
            <p:cNvSpPr>
              <a:spLocks noChangeShapeType="1"/>
            </p:cNvSpPr>
            <p:nvPr/>
          </p:nvSpPr>
          <p:spPr bwMode="auto">
            <a:xfrm>
              <a:off x="3109913" y="1984375"/>
              <a:ext cx="2111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30" name="Line 35"/>
            <p:cNvSpPr>
              <a:spLocks noChangeShapeType="1"/>
            </p:cNvSpPr>
            <p:nvPr/>
          </p:nvSpPr>
          <p:spPr bwMode="auto">
            <a:xfrm flipV="1">
              <a:off x="6235700" y="1876425"/>
              <a:ext cx="36671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31" name="Text Box 36"/>
            <p:cNvSpPr txBox="1">
              <a:spLocks noChangeArrowheads="1"/>
            </p:cNvSpPr>
            <p:nvPr/>
          </p:nvSpPr>
          <p:spPr bwMode="auto">
            <a:xfrm>
              <a:off x="1743075" y="1541463"/>
              <a:ext cx="351639" cy="42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6600"/>
                  </a:solidFill>
                  <a:latin typeface="+mn-lt"/>
                </a:rPr>
                <a:t>A</a:t>
              </a:r>
            </a:p>
          </p:txBody>
        </p:sp>
        <p:sp>
          <p:nvSpPr>
            <p:cNvPr id="32" name="Text Box 37"/>
            <p:cNvSpPr txBox="1">
              <a:spLocks noChangeArrowheads="1"/>
            </p:cNvSpPr>
            <p:nvPr/>
          </p:nvSpPr>
          <p:spPr bwMode="auto">
            <a:xfrm>
              <a:off x="1919288" y="2493963"/>
              <a:ext cx="333215" cy="42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99"/>
                  </a:solidFill>
                  <a:latin typeface="+mn-lt"/>
                </a:rPr>
                <a:t>B</a:t>
              </a:r>
            </a:p>
          </p:txBody>
        </p:sp>
        <p:sp>
          <p:nvSpPr>
            <p:cNvPr id="33" name="Rectangle 38"/>
            <p:cNvSpPr>
              <a:spLocks noChangeArrowheads="1"/>
            </p:cNvSpPr>
            <p:nvPr/>
          </p:nvSpPr>
          <p:spPr bwMode="auto">
            <a:xfrm>
              <a:off x="4502150" y="2085975"/>
              <a:ext cx="147638"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34" name="Text Box 39"/>
            <p:cNvSpPr txBox="1">
              <a:spLocks noChangeArrowheads="1"/>
            </p:cNvSpPr>
            <p:nvPr/>
          </p:nvSpPr>
          <p:spPr bwMode="auto">
            <a:xfrm>
              <a:off x="4891088" y="1689100"/>
              <a:ext cx="1141512" cy="3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solidFill>
                    <a:srgbClr val="CC0000"/>
                  </a:solidFill>
                  <a:latin typeface="+mn-lt"/>
                </a:rPr>
                <a:t>propagation</a:t>
              </a:r>
            </a:p>
          </p:txBody>
        </p:sp>
        <p:sp>
          <p:nvSpPr>
            <p:cNvPr id="35" name="Line 40"/>
            <p:cNvSpPr>
              <a:spLocks noChangeShapeType="1"/>
            </p:cNvSpPr>
            <p:nvPr/>
          </p:nvSpPr>
          <p:spPr bwMode="auto">
            <a:xfrm rot="10800000">
              <a:off x="4645025" y="1876425"/>
              <a:ext cx="3190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36" name="Text Box 41"/>
            <p:cNvSpPr txBox="1">
              <a:spLocks noChangeArrowheads="1"/>
            </p:cNvSpPr>
            <p:nvPr/>
          </p:nvSpPr>
          <p:spPr bwMode="auto">
            <a:xfrm>
              <a:off x="2987675" y="1249363"/>
              <a:ext cx="1180729" cy="3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solidFill>
                    <a:srgbClr val="CC0000"/>
                  </a:solidFill>
                  <a:latin typeface="+mn-lt"/>
                </a:rPr>
                <a:t>transmission</a:t>
              </a:r>
            </a:p>
          </p:txBody>
        </p:sp>
        <p:sp>
          <p:nvSpPr>
            <p:cNvPr id="37" name="Line 42"/>
            <p:cNvSpPr>
              <a:spLocks noChangeShapeType="1"/>
            </p:cNvSpPr>
            <p:nvPr/>
          </p:nvSpPr>
          <p:spPr bwMode="auto">
            <a:xfrm rot="10800000" flipH="1" flipV="1">
              <a:off x="4038600" y="1517650"/>
              <a:ext cx="528638"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38" name="Text Box 43"/>
            <p:cNvSpPr txBox="1">
              <a:spLocks noChangeArrowheads="1"/>
            </p:cNvSpPr>
            <p:nvPr/>
          </p:nvSpPr>
          <p:spPr bwMode="auto">
            <a:xfrm>
              <a:off x="3263129" y="2803525"/>
              <a:ext cx="1017543" cy="58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2000">
                  <a:solidFill>
                    <a:srgbClr val="CC0000"/>
                  </a:solidFill>
                  <a:latin typeface="+mn-lt"/>
                </a:rPr>
                <a:t>nodal</a:t>
              </a:r>
            </a:p>
            <a:p>
              <a:pPr algn="ctr">
                <a:lnSpc>
                  <a:spcPct val="100000"/>
                </a:lnSpc>
                <a:spcBef>
                  <a:spcPct val="0"/>
                </a:spcBef>
                <a:buClrTx/>
                <a:buSzTx/>
                <a:buFontTx/>
                <a:buNone/>
              </a:pPr>
              <a:r>
                <a:rPr lang="en-US" altLang="en-US" sz="2000">
                  <a:solidFill>
                    <a:srgbClr val="CC0000"/>
                  </a:solidFill>
                  <a:latin typeface="+mn-lt"/>
                </a:rPr>
                <a:t>processing</a:t>
              </a:r>
            </a:p>
          </p:txBody>
        </p:sp>
        <p:sp>
          <p:nvSpPr>
            <p:cNvPr id="39" name="Line 44"/>
            <p:cNvSpPr>
              <a:spLocks noChangeShapeType="1"/>
            </p:cNvSpPr>
            <p:nvPr/>
          </p:nvSpPr>
          <p:spPr bwMode="auto">
            <a:xfrm rot="10800000">
              <a:off x="3378200" y="2847975"/>
              <a:ext cx="833438"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40" name="Line 45"/>
            <p:cNvSpPr>
              <a:spLocks noChangeShapeType="1"/>
            </p:cNvSpPr>
            <p:nvPr/>
          </p:nvSpPr>
          <p:spPr bwMode="auto">
            <a:xfrm rot="10800000" flipV="1">
              <a:off x="4187825" y="2609850"/>
              <a:ext cx="385763"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41" name="Text Box 46"/>
            <p:cNvSpPr txBox="1">
              <a:spLocks noChangeArrowheads="1"/>
            </p:cNvSpPr>
            <p:nvPr/>
          </p:nvSpPr>
          <p:spPr bwMode="auto">
            <a:xfrm>
              <a:off x="4595813" y="3060700"/>
              <a:ext cx="887258" cy="3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solidFill>
                    <a:srgbClr val="CC0000"/>
                  </a:solidFill>
                  <a:latin typeface="+mn-lt"/>
                </a:rPr>
                <a:t>queueing</a:t>
              </a:r>
            </a:p>
          </p:txBody>
        </p:sp>
        <p:sp>
          <p:nvSpPr>
            <p:cNvPr id="42" name="Line 47"/>
            <p:cNvSpPr>
              <a:spLocks noChangeShapeType="1"/>
            </p:cNvSpPr>
            <p:nvPr/>
          </p:nvSpPr>
          <p:spPr bwMode="auto">
            <a:xfrm rot="10800000">
              <a:off x="4349750" y="2609850"/>
              <a:ext cx="595313" cy="552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nvGrpSpPr>
            <p:cNvPr id="43" name="Group 48"/>
            <p:cNvGrpSpPr>
              <a:grpSpLocks/>
            </p:cNvGrpSpPr>
            <p:nvPr/>
          </p:nvGrpSpPr>
          <p:grpSpPr bwMode="auto">
            <a:xfrm>
              <a:off x="6806360" y="2036669"/>
              <a:ext cx="498475" cy="119063"/>
              <a:chOff x="2208" y="2184"/>
              <a:chExt cx="176" cy="69"/>
            </a:xfrm>
          </p:grpSpPr>
          <p:grpSp>
            <p:nvGrpSpPr>
              <p:cNvPr id="44" name="Group 49"/>
              <p:cNvGrpSpPr>
                <a:grpSpLocks/>
              </p:cNvGrpSpPr>
              <p:nvPr/>
            </p:nvGrpSpPr>
            <p:grpSpPr bwMode="auto">
              <a:xfrm>
                <a:off x="2208" y="2185"/>
                <a:ext cx="176" cy="68"/>
                <a:chOff x="2848" y="848"/>
                <a:chExt cx="140" cy="98"/>
              </a:xfrm>
            </p:grpSpPr>
            <p:sp>
              <p:nvSpPr>
                <p:cNvPr id="49" name="Line 50"/>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50" name="Line 51"/>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51" name="Line 52"/>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nvGrpSpPr>
              <p:cNvPr id="45" name="Group 53"/>
              <p:cNvGrpSpPr>
                <a:grpSpLocks/>
              </p:cNvGrpSpPr>
              <p:nvPr/>
            </p:nvGrpSpPr>
            <p:grpSpPr bwMode="auto">
              <a:xfrm flipV="1">
                <a:off x="2208" y="2184"/>
                <a:ext cx="176" cy="68"/>
                <a:chOff x="2848" y="848"/>
                <a:chExt cx="140" cy="98"/>
              </a:xfrm>
            </p:grpSpPr>
            <p:sp>
              <p:nvSpPr>
                <p:cNvPr id="46" name="Line 54"/>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47" name="Line 55"/>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48" name="Line 56"/>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sp>
          <p:nvSpPr>
            <p:cNvPr id="52" name="Rectangle 3"/>
            <p:cNvSpPr>
              <a:spLocks noChangeArrowheads="1"/>
            </p:cNvSpPr>
            <p:nvPr/>
          </p:nvSpPr>
          <p:spPr bwMode="auto">
            <a:xfrm>
              <a:off x="2116138" y="3630614"/>
              <a:ext cx="4201823" cy="443051"/>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85750" indent="-285750">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buSzPct val="75000"/>
                <a:buFont typeface="Wingdings" charset="2"/>
                <a:buNone/>
              </a:pPr>
              <a:r>
                <a:rPr lang="en-US" altLang="en-US" i="1" dirty="0" err="1">
                  <a:solidFill>
                    <a:srgbClr val="000000"/>
                  </a:solidFill>
                  <a:latin typeface="+mn-lt"/>
                </a:rPr>
                <a:t>d</a:t>
              </a:r>
              <a:r>
                <a:rPr lang="en-US" altLang="en-US" baseline="-25000" dirty="0" err="1">
                  <a:solidFill>
                    <a:srgbClr val="000000"/>
                  </a:solidFill>
                  <a:latin typeface="+mn-lt"/>
                </a:rPr>
                <a:t>nodal</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proc</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queue</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trans</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prop</a:t>
              </a:r>
              <a:endParaRPr lang="en-US" altLang="en-US" dirty="0">
                <a:solidFill>
                  <a:srgbClr val="000000"/>
                </a:solidFill>
                <a:latin typeface="+mn-lt"/>
              </a:endParaRPr>
            </a:p>
          </p:txBody>
        </p:sp>
        <p:grpSp>
          <p:nvGrpSpPr>
            <p:cNvPr id="53" name="Group 66"/>
            <p:cNvGrpSpPr>
              <a:grpSpLocks/>
            </p:cNvGrpSpPr>
            <p:nvPr/>
          </p:nvGrpSpPr>
          <p:grpSpPr bwMode="auto">
            <a:xfrm>
              <a:off x="1893888" y="1541463"/>
              <a:ext cx="779462" cy="679450"/>
              <a:chOff x="-44" y="1473"/>
              <a:chExt cx="981" cy="1105"/>
            </a:xfrm>
          </p:grpSpPr>
          <p:pic>
            <p:nvPicPr>
              <p:cNvPr id="54" name="Picture 67"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Freeform 68"/>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000"/>
              </a:p>
            </p:txBody>
          </p:sp>
        </p:grpSp>
        <p:grpSp>
          <p:nvGrpSpPr>
            <p:cNvPr id="56" name="Group 69"/>
            <p:cNvGrpSpPr>
              <a:grpSpLocks/>
            </p:cNvGrpSpPr>
            <p:nvPr/>
          </p:nvGrpSpPr>
          <p:grpSpPr bwMode="auto">
            <a:xfrm>
              <a:off x="2168525" y="2524125"/>
              <a:ext cx="779463" cy="679450"/>
              <a:chOff x="-44" y="1473"/>
              <a:chExt cx="981" cy="1105"/>
            </a:xfrm>
          </p:grpSpPr>
          <p:pic>
            <p:nvPicPr>
              <p:cNvPr id="57" name="Picture 70"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Freeform 71"/>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000"/>
              </a:p>
            </p:txBody>
          </p:sp>
        </p:grpSp>
      </p:grpSp>
    </p:spTree>
    <p:extLst>
      <p:ext uri="{BB962C8B-B14F-4D97-AF65-F5344CB8AC3E}">
        <p14:creationId xmlns:p14="http://schemas.microsoft.com/office/powerpoint/2010/main" val="1949775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sources of packet delay</a:t>
            </a:r>
          </a:p>
        </p:txBody>
      </p:sp>
      <p:sp>
        <p:nvSpPr>
          <p:cNvPr id="4" name="Content Placeholder 3"/>
          <p:cNvSpPr>
            <a:spLocks noGrp="1"/>
          </p:cNvSpPr>
          <p:nvPr>
            <p:ph sz="half" idx="1"/>
          </p:nvPr>
        </p:nvSpPr>
        <p:spPr>
          <a:xfrm>
            <a:off x="263471" y="4649961"/>
            <a:ext cx="5756329" cy="2060805"/>
          </a:xfrm>
        </p:spPr>
        <p:txBody>
          <a:bodyPr>
            <a:normAutofit/>
          </a:bodyPr>
          <a:lstStyle/>
          <a:p>
            <a:pPr marL="0" indent="0">
              <a:buNone/>
            </a:pPr>
            <a:r>
              <a:rPr lang="en-US" dirty="0" err="1">
                <a:solidFill>
                  <a:schemeClr val="accent6"/>
                </a:solidFill>
                <a:ea typeface="Gill Sans MT" charset="0"/>
                <a:cs typeface="Gill Sans MT" charset="0"/>
              </a:rPr>
              <a:t>d</a:t>
            </a:r>
            <a:r>
              <a:rPr lang="en-US" baseline="-25000" dirty="0" err="1">
                <a:solidFill>
                  <a:schemeClr val="accent6"/>
                </a:solidFill>
                <a:ea typeface="Gill Sans MT" charset="0"/>
                <a:cs typeface="Gill Sans MT" charset="0"/>
              </a:rPr>
              <a:t>trans</a:t>
            </a:r>
            <a:r>
              <a:rPr lang="en-US" dirty="0">
                <a:solidFill>
                  <a:schemeClr val="accent6"/>
                </a:solidFill>
                <a:ea typeface="Gill Sans MT" charset="0"/>
                <a:cs typeface="Gill Sans MT" charset="0"/>
              </a:rPr>
              <a:t>:</a:t>
            </a:r>
            <a:r>
              <a:rPr lang="en-US" dirty="0">
                <a:solidFill>
                  <a:schemeClr val="accent6"/>
                </a:solidFill>
              </a:rPr>
              <a:t> transmission delay </a:t>
            </a:r>
          </a:p>
          <a:p>
            <a:pPr marL="0" indent="0">
              <a:buNone/>
            </a:pPr>
            <a:r>
              <a:rPr lang="en-US" dirty="0"/>
              <a:t>= packet size (bits) </a:t>
            </a:r>
            <a:br>
              <a:rPr lang="en-US" dirty="0"/>
            </a:br>
            <a:r>
              <a:rPr lang="en-US" dirty="0"/>
              <a:t>        / link bandwidth (bps)</a:t>
            </a:r>
          </a:p>
        </p:txBody>
      </p:sp>
      <p:sp>
        <p:nvSpPr>
          <p:cNvPr id="5" name="Content Placeholder 4"/>
          <p:cNvSpPr>
            <a:spLocks noGrp="1"/>
          </p:cNvSpPr>
          <p:nvPr>
            <p:ph sz="half" idx="2"/>
          </p:nvPr>
        </p:nvSpPr>
        <p:spPr>
          <a:xfrm>
            <a:off x="6172200" y="4649961"/>
            <a:ext cx="5730498" cy="2060804"/>
          </a:xfrm>
        </p:spPr>
        <p:txBody>
          <a:bodyPr>
            <a:normAutofit/>
          </a:bodyPr>
          <a:lstStyle/>
          <a:p>
            <a:pPr marL="0" indent="0">
              <a:buNone/>
            </a:pPr>
            <a:r>
              <a:rPr lang="en-US" dirty="0" err="1">
                <a:solidFill>
                  <a:schemeClr val="accent6"/>
                </a:solidFill>
                <a:ea typeface="Gill Sans MT" charset="0"/>
                <a:cs typeface="Gill Sans MT" charset="0"/>
              </a:rPr>
              <a:t>d</a:t>
            </a:r>
            <a:r>
              <a:rPr lang="en-US" baseline="-25000" dirty="0" err="1">
                <a:solidFill>
                  <a:schemeClr val="accent6"/>
                </a:solidFill>
                <a:ea typeface="Gill Sans MT" charset="0"/>
                <a:cs typeface="Gill Sans MT" charset="0"/>
              </a:rPr>
              <a:t>prop</a:t>
            </a:r>
            <a:r>
              <a:rPr lang="en-US" dirty="0">
                <a:solidFill>
                  <a:schemeClr val="accent6"/>
                </a:solidFill>
                <a:ea typeface="Gill Sans MT" charset="0"/>
                <a:cs typeface="Gill Sans MT" charset="0"/>
              </a:rPr>
              <a:t>: </a:t>
            </a:r>
            <a:r>
              <a:rPr lang="en-US" dirty="0">
                <a:solidFill>
                  <a:schemeClr val="accent6"/>
                </a:solidFill>
              </a:rPr>
              <a:t>propagation delay</a:t>
            </a:r>
          </a:p>
          <a:p>
            <a:pPr marL="0" indent="0">
              <a:buNone/>
            </a:pPr>
            <a:r>
              <a:rPr lang="en-US" dirty="0"/>
              <a:t>≅ length of the link</a:t>
            </a:r>
            <a:br>
              <a:rPr lang="en-US" dirty="0"/>
            </a:br>
            <a:r>
              <a:rPr lang="en-US" dirty="0"/>
              <a:t>      / speed of light (~2x10</a:t>
            </a:r>
            <a:r>
              <a:rPr lang="en-US" sz="3000" baseline="30000" dirty="0"/>
              <a:t>8</a:t>
            </a:r>
            <a:r>
              <a:rPr lang="en-US" dirty="0"/>
              <a:t> m/s)</a:t>
            </a:r>
          </a:p>
          <a:p>
            <a:endParaRPr lang="en-US" dirty="0"/>
          </a:p>
        </p:txBody>
      </p:sp>
      <p:grpSp>
        <p:nvGrpSpPr>
          <p:cNvPr id="59" name="Group 58"/>
          <p:cNvGrpSpPr/>
          <p:nvPr/>
        </p:nvGrpSpPr>
        <p:grpSpPr>
          <a:xfrm>
            <a:off x="2476751" y="929371"/>
            <a:ext cx="7212666" cy="3447953"/>
            <a:chOff x="1743075" y="1249363"/>
            <a:chExt cx="5921375" cy="2830663"/>
          </a:xfrm>
        </p:grpSpPr>
        <p:sp>
          <p:nvSpPr>
            <p:cNvPr id="6" name="Oval 7"/>
            <p:cNvSpPr>
              <a:spLocks noChangeArrowheads="1"/>
            </p:cNvSpPr>
            <p:nvPr/>
          </p:nvSpPr>
          <p:spPr bwMode="auto">
            <a:xfrm>
              <a:off x="3351213" y="2219325"/>
              <a:ext cx="1198562" cy="369888"/>
            </a:xfrm>
            <a:prstGeom prst="ellipse">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7" name="Rectangle 8"/>
            <p:cNvSpPr>
              <a:spLocks noChangeArrowheads="1"/>
            </p:cNvSpPr>
            <p:nvPr/>
          </p:nvSpPr>
          <p:spPr bwMode="auto">
            <a:xfrm>
              <a:off x="3351213" y="2151063"/>
              <a:ext cx="1198562" cy="263525"/>
            </a:xfrm>
            <a:prstGeom prst="rect">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a:solidFill>
                  <a:srgbClr val="000000"/>
                </a:solidFill>
                <a:latin typeface="+mn-lt"/>
              </a:endParaRPr>
            </a:p>
          </p:txBody>
        </p:sp>
        <p:sp>
          <p:nvSpPr>
            <p:cNvPr id="8" name="Oval 9"/>
            <p:cNvSpPr>
              <a:spLocks noChangeArrowheads="1"/>
            </p:cNvSpPr>
            <p:nvPr/>
          </p:nvSpPr>
          <p:spPr bwMode="auto">
            <a:xfrm>
              <a:off x="3360738" y="1922463"/>
              <a:ext cx="1198562" cy="430212"/>
            </a:xfrm>
            <a:prstGeom prst="ellipse">
              <a:avLst/>
            </a:prstGeom>
            <a:solidFill>
              <a:schemeClr val="accent6">
                <a:lumMod val="20000"/>
                <a:lumOff val="80000"/>
              </a:schemeClr>
            </a:solidFill>
            <a:ln>
              <a:solidFill>
                <a:schemeClr val="accent6"/>
              </a:solid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grpSp>
          <p:nvGrpSpPr>
            <p:cNvPr id="9" name="Group 10"/>
            <p:cNvGrpSpPr>
              <a:grpSpLocks/>
            </p:cNvGrpSpPr>
            <p:nvPr/>
          </p:nvGrpSpPr>
          <p:grpSpPr bwMode="auto">
            <a:xfrm>
              <a:off x="3706813" y="1992966"/>
              <a:ext cx="498475" cy="119063"/>
              <a:chOff x="2208" y="2184"/>
              <a:chExt cx="176" cy="69"/>
            </a:xfrm>
          </p:grpSpPr>
          <p:grpSp>
            <p:nvGrpSpPr>
              <p:cNvPr id="10" name="Group 11"/>
              <p:cNvGrpSpPr>
                <a:grpSpLocks/>
              </p:cNvGrpSpPr>
              <p:nvPr/>
            </p:nvGrpSpPr>
            <p:grpSpPr bwMode="auto">
              <a:xfrm>
                <a:off x="2208" y="2185"/>
                <a:ext cx="176" cy="68"/>
                <a:chOff x="2848" y="848"/>
                <a:chExt cx="140" cy="98"/>
              </a:xfrm>
            </p:grpSpPr>
            <p:sp>
              <p:nvSpPr>
                <p:cNvPr id="15" name="Line 12"/>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6" name="Line 13"/>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7" name="Line 14"/>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nvGrpSpPr>
              <p:cNvPr id="11" name="Group 15"/>
              <p:cNvGrpSpPr>
                <a:grpSpLocks/>
              </p:cNvGrpSpPr>
              <p:nvPr/>
            </p:nvGrpSpPr>
            <p:grpSpPr bwMode="auto">
              <a:xfrm flipV="1">
                <a:off x="2208" y="2184"/>
                <a:ext cx="176" cy="68"/>
                <a:chOff x="2848" y="848"/>
                <a:chExt cx="140" cy="98"/>
              </a:xfrm>
            </p:grpSpPr>
            <p:sp>
              <p:nvSpPr>
                <p:cNvPr id="12" name="Line 16"/>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3" name="Line 17"/>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14" name="Line 18"/>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sp>
          <p:nvSpPr>
            <p:cNvPr id="18" name="Oval 19"/>
            <p:cNvSpPr>
              <a:spLocks noChangeArrowheads="1"/>
            </p:cNvSpPr>
            <p:nvPr/>
          </p:nvSpPr>
          <p:spPr bwMode="auto">
            <a:xfrm>
              <a:off x="6446838" y="2238375"/>
              <a:ext cx="1198562" cy="369888"/>
            </a:xfrm>
            <a:prstGeom prst="ellipse">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19" name="Line 20"/>
            <p:cNvSpPr>
              <a:spLocks noChangeShapeType="1"/>
            </p:cNvSpPr>
            <p:nvPr/>
          </p:nvSpPr>
          <p:spPr bwMode="auto">
            <a:xfrm>
              <a:off x="6456363" y="2217738"/>
              <a:ext cx="0" cy="228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0" name="Rectangle 21"/>
            <p:cNvSpPr>
              <a:spLocks noChangeArrowheads="1"/>
            </p:cNvSpPr>
            <p:nvPr/>
          </p:nvSpPr>
          <p:spPr bwMode="auto">
            <a:xfrm>
              <a:off x="6456363" y="2179638"/>
              <a:ext cx="1198562" cy="263525"/>
            </a:xfrm>
            <a:prstGeom prst="rect">
              <a:avLst/>
            </a:prstGeom>
            <a:solidFill>
              <a:schemeClr val="accent6">
                <a:lumMod val="20000"/>
                <a:lumOff val="80000"/>
              </a:schemeClr>
            </a:solidFill>
            <a:ln>
              <a:no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endParaRPr lang="en-US" altLang="en-US">
                <a:solidFill>
                  <a:srgbClr val="000000"/>
                </a:solidFill>
                <a:latin typeface="+mn-lt"/>
              </a:endParaRPr>
            </a:p>
          </p:txBody>
        </p:sp>
        <p:sp>
          <p:nvSpPr>
            <p:cNvPr id="21" name="Oval 22"/>
            <p:cNvSpPr>
              <a:spLocks noChangeArrowheads="1"/>
            </p:cNvSpPr>
            <p:nvPr/>
          </p:nvSpPr>
          <p:spPr bwMode="auto">
            <a:xfrm>
              <a:off x="6465888" y="1951038"/>
              <a:ext cx="1198562" cy="430212"/>
            </a:xfrm>
            <a:prstGeom prst="ellipse">
              <a:avLst/>
            </a:prstGeom>
            <a:solidFill>
              <a:schemeClr val="accent6">
                <a:lumMod val="20000"/>
                <a:lumOff val="80000"/>
              </a:schemeClr>
            </a:solidFill>
            <a:ln>
              <a:solidFill>
                <a:schemeClr val="accent6"/>
              </a:solidFill>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2" name="Line 24"/>
            <p:cNvSpPr>
              <a:spLocks noChangeShapeType="1"/>
            </p:cNvSpPr>
            <p:nvPr/>
          </p:nvSpPr>
          <p:spPr bwMode="auto">
            <a:xfrm>
              <a:off x="2620963" y="1857375"/>
              <a:ext cx="741362" cy="3556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3" name="Line 25"/>
            <p:cNvSpPr>
              <a:spLocks noChangeShapeType="1"/>
            </p:cNvSpPr>
            <p:nvPr/>
          </p:nvSpPr>
          <p:spPr bwMode="auto">
            <a:xfrm flipV="1">
              <a:off x="2925763" y="2397125"/>
              <a:ext cx="428625" cy="4508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4" name="Line 26"/>
            <p:cNvSpPr>
              <a:spLocks noChangeShapeType="1"/>
            </p:cNvSpPr>
            <p:nvPr/>
          </p:nvSpPr>
          <p:spPr bwMode="auto">
            <a:xfrm>
              <a:off x="4545013" y="2276475"/>
              <a:ext cx="1933575" cy="9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25" name="Rectangle 29"/>
            <p:cNvSpPr>
              <a:spLocks noChangeArrowheads="1"/>
            </p:cNvSpPr>
            <p:nvPr/>
          </p:nvSpPr>
          <p:spPr bwMode="auto">
            <a:xfrm>
              <a:off x="5464175" y="2076450"/>
              <a:ext cx="147638"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6" name="Rectangle 30"/>
            <p:cNvSpPr>
              <a:spLocks noChangeArrowheads="1"/>
            </p:cNvSpPr>
            <p:nvPr/>
          </p:nvSpPr>
          <p:spPr bwMode="auto">
            <a:xfrm>
              <a:off x="4211638" y="2147888"/>
              <a:ext cx="147637"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7" name="Rectangle 31"/>
            <p:cNvSpPr>
              <a:spLocks noChangeArrowheads="1"/>
            </p:cNvSpPr>
            <p:nvPr/>
          </p:nvSpPr>
          <p:spPr bwMode="auto">
            <a:xfrm>
              <a:off x="4373563" y="2147888"/>
              <a:ext cx="147637" cy="200025"/>
            </a:xfrm>
            <a:prstGeom prst="rect">
              <a:avLst/>
            </a:prstGeom>
            <a:solidFill>
              <a:schemeClr val="accent2"/>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8" name="Rectangle 32"/>
            <p:cNvSpPr>
              <a:spLocks noChangeArrowheads="1"/>
            </p:cNvSpPr>
            <p:nvPr/>
          </p:nvSpPr>
          <p:spPr bwMode="auto">
            <a:xfrm>
              <a:off x="3159125" y="2047875"/>
              <a:ext cx="147638"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29" name="Line 33"/>
            <p:cNvSpPr>
              <a:spLocks noChangeShapeType="1"/>
            </p:cNvSpPr>
            <p:nvPr/>
          </p:nvSpPr>
          <p:spPr bwMode="auto">
            <a:xfrm>
              <a:off x="3109913" y="1984375"/>
              <a:ext cx="2111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30" name="Line 35"/>
            <p:cNvSpPr>
              <a:spLocks noChangeShapeType="1"/>
            </p:cNvSpPr>
            <p:nvPr/>
          </p:nvSpPr>
          <p:spPr bwMode="auto">
            <a:xfrm flipV="1">
              <a:off x="6235700" y="1876425"/>
              <a:ext cx="36671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31" name="Text Box 36"/>
            <p:cNvSpPr txBox="1">
              <a:spLocks noChangeArrowheads="1"/>
            </p:cNvSpPr>
            <p:nvPr/>
          </p:nvSpPr>
          <p:spPr bwMode="auto">
            <a:xfrm>
              <a:off x="1743075" y="1541463"/>
              <a:ext cx="351639" cy="42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6600"/>
                  </a:solidFill>
                  <a:latin typeface="+mn-lt"/>
                </a:rPr>
                <a:t>A</a:t>
              </a:r>
            </a:p>
          </p:txBody>
        </p:sp>
        <p:sp>
          <p:nvSpPr>
            <p:cNvPr id="32" name="Text Box 37"/>
            <p:cNvSpPr txBox="1">
              <a:spLocks noChangeArrowheads="1"/>
            </p:cNvSpPr>
            <p:nvPr/>
          </p:nvSpPr>
          <p:spPr bwMode="auto">
            <a:xfrm>
              <a:off x="1919288" y="2493963"/>
              <a:ext cx="333215" cy="42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a:solidFill>
                    <a:srgbClr val="000099"/>
                  </a:solidFill>
                  <a:latin typeface="+mn-lt"/>
                </a:rPr>
                <a:t>B</a:t>
              </a:r>
            </a:p>
          </p:txBody>
        </p:sp>
        <p:sp>
          <p:nvSpPr>
            <p:cNvPr id="33" name="Rectangle 38"/>
            <p:cNvSpPr>
              <a:spLocks noChangeArrowheads="1"/>
            </p:cNvSpPr>
            <p:nvPr/>
          </p:nvSpPr>
          <p:spPr bwMode="auto">
            <a:xfrm>
              <a:off x="4502150" y="2085975"/>
              <a:ext cx="147638" cy="200025"/>
            </a:xfrm>
            <a:prstGeom prst="rect">
              <a:avLst/>
            </a:prstGeom>
            <a:solidFill>
              <a:schemeClr val="accent1"/>
            </a:solidFill>
            <a:ln w="9525">
              <a:solidFill>
                <a:schemeClr val="tx1"/>
              </a:solidFill>
              <a:miter lim="800000"/>
              <a:headEnd/>
              <a:tailEnd/>
            </a:ln>
          </p:spPr>
          <p:txBody>
            <a:bodyPr wrap="none" anchor="ct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endParaRPr lang="en-US" altLang="en-US">
                <a:solidFill>
                  <a:srgbClr val="000000"/>
                </a:solidFill>
                <a:latin typeface="+mn-lt"/>
              </a:endParaRPr>
            </a:p>
          </p:txBody>
        </p:sp>
        <p:sp>
          <p:nvSpPr>
            <p:cNvPr id="34" name="Text Box 39"/>
            <p:cNvSpPr txBox="1">
              <a:spLocks noChangeArrowheads="1"/>
            </p:cNvSpPr>
            <p:nvPr/>
          </p:nvSpPr>
          <p:spPr bwMode="auto">
            <a:xfrm>
              <a:off x="4891088" y="1689100"/>
              <a:ext cx="1141512" cy="3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solidFill>
                    <a:srgbClr val="CC0000"/>
                  </a:solidFill>
                  <a:latin typeface="+mn-lt"/>
                </a:rPr>
                <a:t>propagation</a:t>
              </a:r>
            </a:p>
          </p:txBody>
        </p:sp>
        <p:sp>
          <p:nvSpPr>
            <p:cNvPr id="35" name="Line 40"/>
            <p:cNvSpPr>
              <a:spLocks noChangeShapeType="1"/>
            </p:cNvSpPr>
            <p:nvPr/>
          </p:nvSpPr>
          <p:spPr bwMode="auto">
            <a:xfrm rot="10800000">
              <a:off x="4645025" y="1876425"/>
              <a:ext cx="3190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36" name="Text Box 41"/>
            <p:cNvSpPr txBox="1">
              <a:spLocks noChangeArrowheads="1"/>
            </p:cNvSpPr>
            <p:nvPr/>
          </p:nvSpPr>
          <p:spPr bwMode="auto">
            <a:xfrm>
              <a:off x="2987675" y="1249363"/>
              <a:ext cx="1180729" cy="3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solidFill>
                    <a:srgbClr val="CC0000"/>
                  </a:solidFill>
                  <a:latin typeface="+mn-lt"/>
                </a:rPr>
                <a:t>transmission</a:t>
              </a:r>
            </a:p>
          </p:txBody>
        </p:sp>
        <p:sp>
          <p:nvSpPr>
            <p:cNvPr id="37" name="Line 42"/>
            <p:cNvSpPr>
              <a:spLocks noChangeShapeType="1"/>
            </p:cNvSpPr>
            <p:nvPr/>
          </p:nvSpPr>
          <p:spPr bwMode="auto">
            <a:xfrm rot="10800000" flipH="1" flipV="1">
              <a:off x="4038600" y="1517650"/>
              <a:ext cx="528638"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38" name="Text Box 43"/>
            <p:cNvSpPr txBox="1">
              <a:spLocks noChangeArrowheads="1"/>
            </p:cNvSpPr>
            <p:nvPr/>
          </p:nvSpPr>
          <p:spPr bwMode="auto">
            <a:xfrm>
              <a:off x="3263129" y="2803525"/>
              <a:ext cx="1017543" cy="58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gn="ctr">
                <a:lnSpc>
                  <a:spcPct val="100000"/>
                </a:lnSpc>
                <a:spcBef>
                  <a:spcPct val="0"/>
                </a:spcBef>
                <a:buClrTx/>
                <a:buSzTx/>
                <a:buFontTx/>
                <a:buNone/>
              </a:pPr>
              <a:r>
                <a:rPr lang="en-US" altLang="en-US" sz="2000">
                  <a:solidFill>
                    <a:srgbClr val="CC0000"/>
                  </a:solidFill>
                  <a:latin typeface="+mn-lt"/>
                </a:rPr>
                <a:t>nodal</a:t>
              </a:r>
            </a:p>
            <a:p>
              <a:pPr algn="ctr">
                <a:lnSpc>
                  <a:spcPct val="100000"/>
                </a:lnSpc>
                <a:spcBef>
                  <a:spcPct val="0"/>
                </a:spcBef>
                <a:buClrTx/>
                <a:buSzTx/>
                <a:buFontTx/>
                <a:buNone/>
              </a:pPr>
              <a:r>
                <a:rPr lang="en-US" altLang="en-US" sz="2000">
                  <a:solidFill>
                    <a:srgbClr val="CC0000"/>
                  </a:solidFill>
                  <a:latin typeface="+mn-lt"/>
                </a:rPr>
                <a:t>processing</a:t>
              </a:r>
            </a:p>
          </p:txBody>
        </p:sp>
        <p:sp>
          <p:nvSpPr>
            <p:cNvPr id="39" name="Line 44"/>
            <p:cNvSpPr>
              <a:spLocks noChangeShapeType="1"/>
            </p:cNvSpPr>
            <p:nvPr/>
          </p:nvSpPr>
          <p:spPr bwMode="auto">
            <a:xfrm rot="10800000">
              <a:off x="3378200" y="2847975"/>
              <a:ext cx="833438"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40" name="Line 45"/>
            <p:cNvSpPr>
              <a:spLocks noChangeShapeType="1"/>
            </p:cNvSpPr>
            <p:nvPr/>
          </p:nvSpPr>
          <p:spPr bwMode="auto">
            <a:xfrm rot="10800000" flipV="1">
              <a:off x="4187825" y="2609850"/>
              <a:ext cx="385763"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2000"/>
            </a:p>
          </p:txBody>
        </p:sp>
        <p:sp>
          <p:nvSpPr>
            <p:cNvPr id="41" name="Text Box 46"/>
            <p:cNvSpPr txBox="1">
              <a:spLocks noChangeArrowheads="1"/>
            </p:cNvSpPr>
            <p:nvPr/>
          </p:nvSpPr>
          <p:spPr bwMode="auto">
            <a:xfrm>
              <a:off x="4595813" y="3060700"/>
              <a:ext cx="887258" cy="3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a:lnSpc>
                  <a:spcPct val="100000"/>
                </a:lnSpc>
                <a:spcBef>
                  <a:spcPct val="0"/>
                </a:spcBef>
                <a:buClrTx/>
                <a:buSzTx/>
                <a:buFontTx/>
                <a:buNone/>
              </a:pPr>
              <a:r>
                <a:rPr lang="en-US" altLang="en-US" sz="2000">
                  <a:solidFill>
                    <a:srgbClr val="CC0000"/>
                  </a:solidFill>
                  <a:latin typeface="+mn-lt"/>
                </a:rPr>
                <a:t>queueing</a:t>
              </a:r>
            </a:p>
          </p:txBody>
        </p:sp>
        <p:sp>
          <p:nvSpPr>
            <p:cNvPr id="42" name="Line 47"/>
            <p:cNvSpPr>
              <a:spLocks noChangeShapeType="1"/>
            </p:cNvSpPr>
            <p:nvPr/>
          </p:nvSpPr>
          <p:spPr bwMode="auto">
            <a:xfrm rot="10800000">
              <a:off x="4349750" y="2609850"/>
              <a:ext cx="595313" cy="552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nvGrpSpPr>
            <p:cNvPr id="43" name="Group 48"/>
            <p:cNvGrpSpPr>
              <a:grpSpLocks/>
            </p:cNvGrpSpPr>
            <p:nvPr/>
          </p:nvGrpSpPr>
          <p:grpSpPr bwMode="auto">
            <a:xfrm>
              <a:off x="6806360" y="2036669"/>
              <a:ext cx="498475" cy="119063"/>
              <a:chOff x="2208" y="2184"/>
              <a:chExt cx="176" cy="69"/>
            </a:xfrm>
          </p:grpSpPr>
          <p:grpSp>
            <p:nvGrpSpPr>
              <p:cNvPr id="44" name="Group 49"/>
              <p:cNvGrpSpPr>
                <a:grpSpLocks/>
              </p:cNvGrpSpPr>
              <p:nvPr/>
            </p:nvGrpSpPr>
            <p:grpSpPr bwMode="auto">
              <a:xfrm>
                <a:off x="2208" y="2185"/>
                <a:ext cx="176" cy="68"/>
                <a:chOff x="2848" y="848"/>
                <a:chExt cx="140" cy="98"/>
              </a:xfrm>
            </p:grpSpPr>
            <p:sp>
              <p:nvSpPr>
                <p:cNvPr id="49" name="Line 50"/>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50" name="Line 51"/>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51" name="Line 52"/>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nvGrpSpPr>
              <p:cNvPr id="45" name="Group 53"/>
              <p:cNvGrpSpPr>
                <a:grpSpLocks/>
              </p:cNvGrpSpPr>
              <p:nvPr/>
            </p:nvGrpSpPr>
            <p:grpSpPr bwMode="auto">
              <a:xfrm flipV="1">
                <a:off x="2208" y="2184"/>
                <a:ext cx="176" cy="68"/>
                <a:chOff x="2848" y="848"/>
                <a:chExt cx="140" cy="98"/>
              </a:xfrm>
            </p:grpSpPr>
            <p:sp>
              <p:nvSpPr>
                <p:cNvPr id="46" name="Line 54"/>
                <p:cNvSpPr>
                  <a:spLocks noChangeShapeType="1"/>
                </p:cNvSpPr>
                <p:nvPr/>
              </p:nvSpPr>
              <p:spPr bwMode="auto">
                <a:xfrm flipV="1">
                  <a:off x="2848" y="848"/>
                  <a:ext cx="5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47" name="Line 55"/>
                <p:cNvSpPr>
                  <a:spLocks noChangeShapeType="1"/>
                </p:cNvSpPr>
                <p:nvPr/>
              </p:nvSpPr>
              <p:spPr bwMode="auto">
                <a:xfrm>
                  <a:off x="2944" y="946"/>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sp>
              <p:nvSpPr>
                <p:cNvPr id="48" name="Line 56"/>
                <p:cNvSpPr>
                  <a:spLocks noChangeShapeType="1"/>
                </p:cNvSpPr>
                <p:nvPr/>
              </p:nvSpPr>
              <p:spPr bwMode="auto">
                <a:xfrm>
                  <a:off x="2894" y="850"/>
                  <a:ext cx="52"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000"/>
                </a:p>
              </p:txBody>
            </p:sp>
          </p:grpSp>
        </p:grpSp>
        <p:sp>
          <p:nvSpPr>
            <p:cNvPr id="52" name="Rectangle 3"/>
            <p:cNvSpPr>
              <a:spLocks noChangeArrowheads="1"/>
            </p:cNvSpPr>
            <p:nvPr/>
          </p:nvSpPr>
          <p:spPr bwMode="auto">
            <a:xfrm>
              <a:off x="2116138" y="3630614"/>
              <a:ext cx="4222970" cy="44941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85750" indent="-285750">
                <a:lnSpc>
                  <a:spcPct val="85000"/>
                </a:lnSpc>
                <a:spcBef>
                  <a:spcPct val="20000"/>
                </a:spcBef>
                <a:buClr>
                  <a:srgbClr val="000099"/>
                </a:buClr>
                <a:buSzPct val="65000"/>
                <a:buFont typeface="Wingdings" charset="2"/>
                <a:buChar char="v"/>
                <a:defRPr sz="2800">
                  <a:solidFill>
                    <a:schemeClr val="tx1"/>
                  </a:solidFill>
                  <a:latin typeface="Gill Sans MT" charset="0"/>
                  <a:ea typeface="ＭＳ Ｐゴシック" charset="-128"/>
                  <a:cs typeface="Arial" charset="0"/>
                </a:defRPr>
              </a:lvl1pPr>
              <a:lvl2pPr marL="742950" indent="-285750">
                <a:lnSpc>
                  <a:spcPct val="85000"/>
                </a:lnSpc>
                <a:spcBef>
                  <a:spcPct val="20000"/>
                </a:spcBef>
                <a:buClr>
                  <a:srgbClr val="000099"/>
                </a:buClr>
                <a:buFont typeface="Wingdings" charset="2"/>
                <a:buChar char="§"/>
                <a:defRPr sz="2400">
                  <a:solidFill>
                    <a:schemeClr val="tx1"/>
                  </a:solidFill>
                  <a:latin typeface="Gill Sans MT" charset="0"/>
                  <a:ea typeface="Arial" charset="0"/>
                  <a:cs typeface="Arial" charset="0"/>
                </a:defRPr>
              </a:lvl2pPr>
              <a:lvl3pPr marL="1143000" indent="-228600">
                <a:spcBef>
                  <a:spcPct val="20000"/>
                </a:spcBef>
                <a:buChar char="•"/>
                <a:defRPr sz="2000">
                  <a:solidFill>
                    <a:schemeClr val="tx1"/>
                  </a:solidFill>
                  <a:latin typeface="Comic Sans MS" charset="0"/>
                  <a:ea typeface="Arial" charset="0"/>
                  <a:cs typeface="Arial" charset="0"/>
                </a:defRPr>
              </a:lvl3pPr>
              <a:lvl4pPr marL="1600200" indent="-228600">
                <a:spcBef>
                  <a:spcPct val="20000"/>
                </a:spcBef>
                <a:buChar char="–"/>
                <a:defRPr sz="2000">
                  <a:solidFill>
                    <a:schemeClr val="tx1"/>
                  </a:solidFill>
                  <a:latin typeface="Times New Roman" charset="0"/>
                  <a:ea typeface="Arial" charset="0"/>
                  <a:cs typeface="Arial" charset="0"/>
                </a:defRPr>
              </a:lvl4pPr>
              <a:lvl5pPr marL="2057400" indent="-228600">
                <a:spcBef>
                  <a:spcPct val="20000"/>
                </a:spcBef>
                <a:buChar char="»"/>
                <a:defRPr sz="2000">
                  <a:solidFill>
                    <a:schemeClr val="tx1"/>
                  </a:solidFill>
                  <a:latin typeface="Times New Roman"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Times New Roman" charset="0"/>
                  <a:ea typeface="Arial" charset="0"/>
                  <a:cs typeface="Arial" charset="0"/>
                </a:defRPr>
              </a:lvl9pPr>
            </a:lstStyle>
            <a:p>
              <a:pPr eaLnBrk="1" hangingPunct="1">
                <a:buSzPct val="75000"/>
                <a:buFont typeface="Wingdings" charset="2"/>
                <a:buNone/>
              </a:pPr>
              <a:r>
                <a:rPr lang="en-US" altLang="en-US" i="1" dirty="0" err="1">
                  <a:solidFill>
                    <a:srgbClr val="000000"/>
                  </a:solidFill>
                  <a:latin typeface="+mn-lt"/>
                </a:rPr>
                <a:t>d</a:t>
              </a:r>
              <a:r>
                <a:rPr lang="en-US" altLang="en-US" baseline="-25000" dirty="0" err="1">
                  <a:solidFill>
                    <a:srgbClr val="000000"/>
                  </a:solidFill>
                  <a:latin typeface="+mn-lt"/>
                </a:rPr>
                <a:t>nodal</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proc</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queue</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trans</a:t>
              </a:r>
              <a:r>
                <a:rPr lang="en-US" altLang="en-US" dirty="0">
                  <a:solidFill>
                    <a:srgbClr val="000000"/>
                  </a:solidFill>
                  <a:latin typeface="+mn-lt"/>
                </a:rPr>
                <a:t> +  </a:t>
              </a:r>
              <a:r>
                <a:rPr lang="en-US" altLang="en-US" i="1" dirty="0" err="1">
                  <a:solidFill>
                    <a:srgbClr val="000000"/>
                  </a:solidFill>
                  <a:latin typeface="+mn-lt"/>
                </a:rPr>
                <a:t>d</a:t>
              </a:r>
              <a:r>
                <a:rPr lang="en-US" altLang="en-US" baseline="-25000" dirty="0" err="1">
                  <a:solidFill>
                    <a:srgbClr val="000000"/>
                  </a:solidFill>
                  <a:latin typeface="+mn-lt"/>
                </a:rPr>
                <a:t>prop</a:t>
              </a:r>
              <a:endParaRPr lang="en-US" altLang="en-US" dirty="0">
                <a:solidFill>
                  <a:srgbClr val="000000"/>
                </a:solidFill>
                <a:latin typeface="+mn-lt"/>
              </a:endParaRPr>
            </a:p>
          </p:txBody>
        </p:sp>
        <p:grpSp>
          <p:nvGrpSpPr>
            <p:cNvPr id="53" name="Group 66"/>
            <p:cNvGrpSpPr>
              <a:grpSpLocks/>
            </p:cNvGrpSpPr>
            <p:nvPr/>
          </p:nvGrpSpPr>
          <p:grpSpPr bwMode="auto">
            <a:xfrm>
              <a:off x="1893888" y="1541463"/>
              <a:ext cx="779462" cy="679450"/>
              <a:chOff x="-44" y="1473"/>
              <a:chExt cx="981" cy="1105"/>
            </a:xfrm>
          </p:grpSpPr>
          <p:pic>
            <p:nvPicPr>
              <p:cNvPr id="54" name="Picture 67"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Freeform 68"/>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000"/>
              </a:p>
            </p:txBody>
          </p:sp>
        </p:grpSp>
        <p:grpSp>
          <p:nvGrpSpPr>
            <p:cNvPr id="56" name="Group 69"/>
            <p:cNvGrpSpPr>
              <a:grpSpLocks/>
            </p:cNvGrpSpPr>
            <p:nvPr/>
          </p:nvGrpSpPr>
          <p:grpSpPr bwMode="auto">
            <a:xfrm>
              <a:off x="2168525" y="2524125"/>
              <a:ext cx="779463" cy="679450"/>
              <a:chOff x="-44" y="1473"/>
              <a:chExt cx="981" cy="1105"/>
            </a:xfrm>
          </p:grpSpPr>
          <p:pic>
            <p:nvPicPr>
              <p:cNvPr id="57" name="Picture 70" descr="desktop_computer_stylized_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Freeform 71"/>
              <p:cNvSpPr>
                <a:spLocks/>
              </p:cNvSpPr>
              <p:nvPr/>
            </p:nvSpPr>
            <p:spPr bwMode="auto">
              <a:xfrm flipH="1">
                <a:off x="374" y="1579"/>
                <a:ext cx="477" cy="506"/>
              </a:xfrm>
              <a:custGeom>
                <a:avLst/>
                <a:gdLst>
                  <a:gd name="T0" fmla="*/ 0 w 356"/>
                  <a:gd name="T1" fmla="*/ 0 h 368"/>
                  <a:gd name="T2" fmla="*/ 13459 w 356"/>
                  <a:gd name="T3" fmla="*/ 887 h 368"/>
                  <a:gd name="T4" fmla="*/ 15967 w 356"/>
                  <a:gd name="T5" fmla="*/ 18491 h 368"/>
                  <a:gd name="T6" fmla="*/ 3519 w 356"/>
                  <a:gd name="T7" fmla="*/ 2312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sz="2000"/>
              </a:p>
            </p:txBody>
          </p:sp>
        </p:grpSp>
      </p:grpSp>
    </p:spTree>
    <p:extLst>
      <p:ext uri="{BB962C8B-B14F-4D97-AF65-F5344CB8AC3E}">
        <p14:creationId xmlns:p14="http://schemas.microsoft.com/office/powerpoint/2010/main" val="992279703"/>
      </p:ext>
    </p:extLst>
  </p:cSld>
  <p:clrMapOvr>
    <a:masterClrMapping/>
  </p:clrMapOvr>
</p:sld>
</file>

<file path=ppt/theme/theme1.xml><?xml version="1.0" encoding="utf-8"?>
<a:theme xmlns:a="http://schemas.openxmlformats.org/drawingml/2006/main" name="Theme1">
  <a:themeElements>
    <a:clrScheme name="Inversion-friendly">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932092"/>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FA1E5FAA-CC73-964B-8CA3-7A794F8059E1}" vid="{37A25997-5C1F-D24B-AD4C-822FBE29A04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3249</TotalTime>
  <Words>2622</Words>
  <Application>Microsoft Macintosh PowerPoint</Application>
  <PresentationFormat>Widescreen</PresentationFormat>
  <Paragraphs>611</Paragraphs>
  <Slides>32</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Courier New</vt:lpstr>
      <vt:lpstr>Garamond</vt:lpstr>
      <vt:lpstr>Times New Roman</vt:lpstr>
      <vt:lpstr>Wingdings</vt:lpstr>
      <vt:lpstr>Theme1</vt:lpstr>
      <vt:lpstr>CS-340 Introduction to Computer Networking  Lecture 2: The Internet core, and Layering</vt:lpstr>
      <vt:lpstr>Last Lecture</vt:lpstr>
      <vt:lpstr>Simple Communication Link Model:  tubes?</vt:lpstr>
      <vt:lpstr>Circuit Switching Review</vt:lpstr>
      <vt:lpstr>Packet-switching uses “store and forward”</vt:lpstr>
      <vt:lpstr>Routers form the network core</vt:lpstr>
      <vt:lpstr>Queueing delay and loss</vt:lpstr>
      <vt:lpstr>Four sources of packet delay</vt:lpstr>
      <vt:lpstr>Four sources of packet delay</vt:lpstr>
      <vt:lpstr>The Internet is a network of networks</vt:lpstr>
      <vt:lpstr>Idea 1: Connect them pairwise?</vt:lpstr>
      <vt:lpstr>Idea 2: A global “Tier 1” ISP</vt:lpstr>
      <vt:lpstr>Idea 3: Multiple Tier 1 ISPs</vt:lpstr>
      <vt:lpstr>Tier 1 ISPs must be interconnected</vt:lpstr>
      <vt:lpstr>Final version: add regional ISPs and Content Providers</vt:lpstr>
      <vt:lpstr>Internet’s structure</vt:lpstr>
      <vt:lpstr>How the Internet grows and improves</vt:lpstr>
      <vt:lpstr>Visualization of undersea Internet cables</vt:lpstr>
      <vt:lpstr>Intermission</vt:lpstr>
      <vt:lpstr>Network layers typically involved in the WWW</vt:lpstr>
      <vt:lpstr>Layers add additional header bytes to packets</vt:lpstr>
      <vt:lpstr>Wireshark demo</vt:lpstr>
      <vt:lpstr>Sockets</vt:lpstr>
      <vt:lpstr>Can we run multiple web servers on one machine?</vt:lpstr>
      <vt:lpstr>How do we run multiple web browsers on one host?</vt:lpstr>
      <vt:lpstr>Privileged ports</vt:lpstr>
      <vt:lpstr>PowerPoint Presentation</vt:lpstr>
      <vt:lpstr>TCP streams</vt:lpstr>
      <vt:lpstr>TCP overview</vt:lpstr>
      <vt:lpstr>UDP is a simpler alternative to TCP</vt:lpstr>
      <vt:lpstr>Layering review</vt:lpstr>
      <vt:lpstr>Recap – Introduction to the Internet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EECS 317 Data Management and Information Processing</dc:title>
  <dc:creator>Stephen Tarzia</dc:creator>
  <cp:lastModifiedBy>Stephen Tarzia</cp:lastModifiedBy>
  <cp:revision>218</cp:revision>
  <cp:lastPrinted>2020-01-09T18:13:40Z</cp:lastPrinted>
  <dcterms:created xsi:type="dcterms:W3CDTF">2017-09-19T21:33:23Z</dcterms:created>
  <dcterms:modified xsi:type="dcterms:W3CDTF">2020-09-16T21:48:07Z</dcterms:modified>
</cp:coreProperties>
</file>