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256" r:id="rId2"/>
    <p:sldId id="260" r:id="rId3"/>
    <p:sldId id="261" r:id="rId4"/>
    <p:sldId id="264" r:id="rId5"/>
    <p:sldId id="265" r:id="rId6"/>
    <p:sldId id="266" r:id="rId7"/>
    <p:sldId id="267" r:id="rId8"/>
    <p:sldId id="268" r:id="rId9"/>
    <p:sldId id="269" r:id="rId10"/>
    <p:sldId id="270" r:id="rId11"/>
    <p:sldId id="271" r:id="rId12"/>
    <p:sldId id="294" r:id="rId13"/>
    <p:sldId id="274" r:id="rId14"/>
    <p:sldId id="293" r:id="rId15"/>
    <p:sldId id="273" r:id="rId16"/>
    <p:sldId id="275" r:id="rId17"/>
    <p:sldId id="292" r:id="rId18"/>
    <p:sldId id="272" r:id="rId19"/>
    <p:sldId id="276" r:id="rId20"/>
    <p:sldId id="278" r:id="rId21"/>
    <p:sldId id="279" r:id="rId22"/>
    <p:sldId id="282" r:id="rId23"/>
    <p:sldId id="281" r:id="rId24"/>
    <p:sldId id="284" r:id="rId25"/>
    <p:sldId id="283" r:id="rId26"/>
    <p:sldId id="280" r:id="rId27"/>
    <p:sldId id="291" r:id="rId2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17219861-5E0D-C644-9540-737B718C485A}">
          <p14:sldIdLst>
            <p14:sldId id="256"/>
            <p14:sldId id="260"/>
            <p14:sldId id="261"/>
            <p14:sldId id="264"/>
            <p14:sldId id="265"/>
            <p14:sldId id="266"/>
            <p14:sldId id="267"/>
            <p14:sldId id="268"/>
            <p14:sldId id="269"/>
            <p14:sldId id="270"/>
            <p14:sldId id="271"/>
            <p14:sldId id="294"/>
            <p14:sldId id="274"/>
            <p14:sldId id="293"/>
            <p14:sldId id="273"/>
            <p14:sldId id="275"/>
            <p14:sldId id="292"/>
            <p14:sldId id="272"/>
            <p14:sldId id="276"/>
            <p14:sldId id="278"/>
            <p14:sldId id="279"/>
            <p14:sldId id="282"/>
            <p14:sldId id="281"/>
            <p14:sldId id="284"/>
            <p14:sldId id="283"/>
            <p14:sldId id="280"/>
            <p14:sldId id="291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697"/>
    <p:restoredTop sz="93539"/>
  </p:normalViewPr>
  <p:slideViewPr>
    <p:cSldViewPr snapToGrid="0" snapToObjects="1">
      <p:cViewPr varScale="1">
        <p:scale>
          <a:sx n="106" d="100"/>
          <a:sy n="106" d="100"/>
        </p:scale>
        <p:origin x="208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teve/Box%20Sync/EECS-box/340/lecture%20slides/lecture%2006%20sources/RTT%20deviation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/Users/steve/Dropbox/EECS-dropbox/340-dropbox/lecture%20slides/lecture%2006%20sources/RTT%20deviation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scatterChart>
        <c:scatterStyle val="lineMarker"/>
        <c:varyColors val="0"/>
        <c:ser>
          <c:idx val="0"/>
          <c:order val="0"/>
          <c:tx>
            <c:strRef>
              <c:f>Sheet1!$A$1</c:f>
              <c:strCache>
                <c:ptCount val="1"/>
                <c:pt idx="0">
                  <c:v>High jitter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square"/>
            <c:size val="11"/>
            <c:spPr>
              <a:gradFill rotWithShape="1">
                <a:gsLst>
                  <a:gs pos="0">
                    <a:schemeClr val="accent1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1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1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>
                <a:solidFill>
                  <a:schemeClr val="lt2"/>
                </a:solidFill>
                <a:round/>
              </a:ln>
              <a:effectLst/>
            </c:spPr>
          </c:marker>
          <c:yVal>
            <c:numRef>
              <c:f>Sheet1!$A$2:$A$21</c:f>
              <c:numCache>
                <c:formatCode>General</c:formatCode>
                <c:ptCount val="20"/>
                <c:pt idx="0">
                  <c:v>214.04878501745122</c:v>
                </c:pt>
                <c:pt idx="1">
                  <c:v>179.73917967347998</c:v>
                </c:pt>
                <c:pt idx="2">
                  <c:v>229.87978541473061</c:v>
                </c:pt>
                <c:pt idx="3">
                  <c:v>207.66418201777094</c:v>
                </c:pt>
                <c:pt idx="4">
                  <c:v>174.21800935810583</c:v>
                </c:pt>
                <c:pt idx="5">
                  <c:v>218.83612790275129</c:v>
                </c:pt>
                <c:pt idx="6">
                  <c:v>211.81044126587756</c:v>
                </c:pt>
                <c:pt idx="7">
                  <c:v>181.93277593943745</c:v>
                </c:pt>
                <c:pt idx="8">
                  <c:v>172.25869616947068</c:v>
                </c:pt>
                <c:pt idx="9">
                  <c:v>150.31020130539778</c:v>
                </c:pt>
                <c:pt idx="10">
                  <c:v>192.35421106107367</c:v>
                </c:pt>
                <c:pt idx="11">
                  <c:v>181.61359037721022</c:v>
                </c:pt>
                <c:pt idx="12">
                  <c:v>155.82155362358617</c:v>
                </c:pt>
                <c:pt idx="13">
                  <c:v>198.80219320859558</c:v>
                </c:pt>
                <c:pt idx="14">
                  <c:v>171.23761901886272</c:v>
                </c:pt>
                <c:pt idx="15">
                  <c:v>218.81028211584547</c:v>
                </c:pt>
                <c:pt idx="16">
                  <c:v>244.19595057461288</c:v>
                </c:pt>
                <c:pt idx="17">
                  <c:v>242.17921991299309</c:v>
                </c:pt>
                <c:pt idx="18">
                  <c:v>156.43748795505184</c:v>
                </c:pt>
                <c:pt idx="19">
                  <c:v>249.41036630900473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0-8BAD-D742-AA41-E862F41F63D5}"/>
            </c:ext>
          </c:extLst>
        </c:ser>
        <c:ser>
          <c:idx val="1"/>
          <c:order val="1"/>
          <c:tx>
            <c:strRef>
              <c:f>Sheet1!$B$1</c:f>
              <c:strCache>
                <c:ptCount val="1"/>
                <c:pt idx="0">
                  <c:v>Low jitter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1"/>
            <c:spPr>
              <a:gradFill rotWithShape="1">
                <a:gsLst>
                  <a:gs pos="0">
                    <a:schemeClr val="accent2">
                      <a:satMod val="103000"/>
                      <a:lumMod val="102000"/>
                      <a:tint val="94000"/>
                    </a:schemeClr>
                  </a:gs>
                  <a:gs pos="50000">
                    <a:schemeClr val="accent2">
                      <a:satMod val="110000"/>
                      <a:lumMod val="100000"/>
                      <a:shade val="100000"/>
                    </a:schemeClr>
                  </a:gs>
                  <a:gs pos="100000">
                    <a:schemeClr val="accent2">
                      <a:lumMod val="99000"/>
                      <a:satMod val="120000"/>
                      <a:shade val="78000"/>
                    </a:schemeClr>
                  </a:gs>
                </a:gsLst>
                <a:lin ang="5400000" scaled="0"/>
              </a:gradFill>
              <a:ln w="12700">
                <a:solidFill>
                  <a:schemeClr val="lt2"/>
                </a:solidFill>
                <a:round/>
              </a:ln>
              <a:effectLst/>
            </c:spPr>
          </c:marker>
          <c:yVal>
            <c:numRef>
              <c:f>Sheet1!$B$2:$B$21</c:f>
              <c:numCache>
                <c:formatCode>General</c:formatCode>
                <c:ptCount val="20"/>
                <c:pt idx="0">
                  <c:v>195.89611339106398</c:v>
                </c:pt>
                <c:pt idx="1">
                  <c:v>196.99292035422104</c:v>
                </c:pt>
                <c:pt idx="2">
                  <c:v>196.00034710888713</c:v>
                </c:pt>
                <c:pt idx="3">
                  <c:v>195.03706117187556</c:v>
                </c:pt>
                <c:pt idx="4">
                  <c:v>202.04411506610489</c:v>
                </c:pt>
                <c:pt idx="5">
                  <c:v>199.12413698699254</c:v>
                </c:pt>
                <c:pt idx="6">
                  <c:v>195.31783430956955</c:v>
                </c:pt>
                <c:pt idx="7">
                  <c:v>200.33507280346473</c:v>
                </c:pt>
                <c:pt idx="8">
                  <c:v>195.577912116433</c:v>
                </c:pt>
                <c:pt idx="9">
                  <c:v>199.42245424741918</c:v>
                </c:pt>
                <c:pt idx="10">
                  <c:v>198.22867373586797</c:v>
                </c:pt>
                <c:pt idx="11">
                  <c:v>196.75309007368278</c:v>
                </c:pt>
                <c:pt idx="12">
                  <c:v>195.04531582515301</c:v>
                </c:pt>
                <c:pt idx="13">
                  <c:v>202.07112862745274</c:v>
                </c:pt>
                <c:pt idx="14">
                  <c:v>197.34641870109618</c:v>
                </c:pt>
                <c:pt idx="15">
                  <c:v>198.25148883644073</c:v>
                </c:pt>
                <c:pt idx="16">
                  <c:v>196.39967792120819</c:v>
                </c:pt>
                <c:pt idx="17">
                  <c:v>199.81862224738913</c:v>
                </c:pt>
                <c:pt idx="18">
                  <c:v>198.55000825032579</c:v>
                </c:pt>
                <c:pt idx="19">
                  <c:v>203.71295503279373</c:v>
                </c:pt>
              </c:numCache>
            </c:numRef>
          </c:yVal>
          <c:smooth val="0"/>
          <c:extLst>
            <c:ext xmlns:c16="http://schemas.microsoft.com/office/drawing/2014/chart" uri="{C3380CC4-5D6E-409C-BE32-E72D297353CC}">
              <c16:uniqueId val="{00000001-8BAD-D742-AA41-E862F41F63D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604974032"/>
        <c:axId val="604976352"/>
      </c:scatterChart>
      <c:valAx>
        <c:axId val="604974032"/>
        <c:scaling>
          <c:orientation val="minMax"/>
          <c:max val="20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2"/>
                    </a:solidFill>
                    <a:latin typeface="Garamond" charset="0"/>
                    <a:ea typeface="Garamond" charset="0"/>
                    <a:cs typeface="Garamond" charset="0"/>
                  </a:defRPr>
                </a:pPr>
                <a:r>
                  <a:rPr lang="en-US"/>
                  <a:t>Time (seconds)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2"/>
                  </a:solidFill>
                  <a:latin typeface="Garamond" charset="0"/>
                  <a:ea typeface="Garamond" charset="0"/>
                  <a:cs typeface="Garamond" charset="0"/>
                </a:defRPr>
              </a:pPr>
              <a:endParaRPr lang="en-US"/>
            </a:p>
          </c:txPr>
        </c:title>
        <c:majorTickMark val="out"/>
        <c:minorTickMark val="none"/>
        <c:tickLblPos val="nextTo"/>
        <c:spPr>
          <a:noFill/>
          <a:ln w="9525" cap="flat" cmpd="sng" algn="ctr">
            <a:solidFill>
              <a:schemeClr val="tx2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Garamond" charset="0"/>
                <a:ea typeface="Garamond" charset="0"/>
                <a:cs typeface="Garamond" charset="0"/>
              </a:defRPr>
            </a:pPr>
            <a:endParaRPr lang="en-US"/>
          </a:p>
        </c:txPr>
        <c:crossAx val="604976352"/>
        <c:crosses val="autoZero"/>
        <c:crossBetween val="midCat"/>
      </c:valAx>
      <c:valAx>
        <c:axId val="60497635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2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2"/>
                    </a:solidFill>
                    <a:latin typeface="Garamond" charset="0"/>
                    <a:ea typeface="Garamond" charset="0"/>
                    <a:cs typeface="Garamond" charset="0"/>
                  </a:defRPr>
                </a:pPr>
                <a:r>
                  <a:rPr lang="en-US"/>
                  <a:t>Observed RTT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400" b="1" i="0" u="none" strike="noStrike" kern="1200" baseline="0">
                  <a:solidFill>
                    <a:schemeClr val="tx2"/>
                  </a:solidFill>
                  <a:latin typeface="Garamond" charset="0"/>
                  <a:ea typeface="Garamond" charset="0"/>
                  <a:cs typeface="Garamond" charset="0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2"/>
                </a:solidFill>
                <a:latin typeface="Garamond" charset="0"/>
                <a:ea typeface="Garamond" charset="0"/>
                <a:cs typeface="Garamond" charset="0"/>
              </a:defRPr>
            </a:pPr>
            <a:endParaRPr lang="en-US"/>
          </a:p>
        </c:txPr>
        <c:crossAx val="60497403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solidFill>
            <a:schemeClr val="tx2">
              <a:lumMod val="15000"/>
              <a:lumOff val="85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2"/>
              </a:solidFill>
              <a:latin typeface="Garamond" charset="0"/>
              <a:ea typeface="Garamond" charset="0"/>
              <a:cs typeface="Garamond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2400">
          <a:latin typeface="Garamond" charset="0"/>
          <a:ea typeface="Garamond" charset="0"/>
          <a:cs typeface="Garamond" charset="0"/>
        </a:defRPr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Sheet2!$A$1</c:f>
              <c:strCache>
                <c:ptCount val="1"/>
                <c:pt idx="0">
                  <c:v>SampleRTT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circle"/>
            <c:size val="12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Sheet2!$A$2:$A$32</c:f>
              <c:numCache>
                <c:formatCode>General</c:formatCode>
                <c:ptCount val="31"/>
                <c:pt idx="0">
                  <c:v>164.02648411559699</c:v>
                </c:pt>
                <c:pt idx="1">
                  <c:v>190.96669194052211</c:v>
                </c:pt>
                <c:pt idx="2">
                  <c:v>241.59691891748369</c:v>
                </c:pt>
                <c:pt idx="3">
                  <c:v>167.659936382853</c:v>
                </c:pt>
                <c:pt idx="4">
                  <c:v>192.7245846726629</c:v>
                </c:pt>
                <c:pt idx="5">
                  <c:v>173.0623961793525</c:v>
                </c:pt>
                <c:pt idx="6">
                  <c:v>232.95366694204699</c:v>
                </c:pt>
                <c:pt idx="7">
                  <c:v>216.61969217456311</c:v>
                </c:pt>
                <c:pt idx="8">
                  <c:v>198.56078545922901</c:v>
                </c:pt>
                <c:pt idx="9">
                  <c:v>248.65900370071071</c:v>
                </c:pt>
                <c:pt idx="10">
                  <c:v>346.69492401946871</c:v>
                </c:pt>
                <c:pt idx="11">
                  <c:v>363.82357693471113</c:v>
                </c:pt>
                <c:pt idx="12">
                  <c:v>459.44311670748931</c:v>
                </c:pt>
                <c:pt idx="13">
                  <c:v>373.63673708224161</c:v>
                </c:pt>
                <c:pt idx="14">
                  <c:v>488.41007669231459</c:v>
                </c:pt>
                <c:pt idx="15">
                  <c:v>352.06220406654683</c:v>
                </c:pt>
                <c:pt idx="16">
                  <c:v>474.92217074203472</c:v>
                </c:pt>
                <c:pt idx="17">
                  <c:v>346.01088497986672</c:v>
                </c:pt>
                <c:pt idx="18">
                  <c:v>302.79293702230763</c:v>
                </c:pt>
                <c:pt idx="19">
                  <c:v>431.64800986804102</c:v>
                </c:pt>
                <c:pt idx="20">
                  <c:v>444.49663794295918</c:v>
                </c:pt>
                <c:pt idx="21">
                  <c:v>403.28006798513002</c:v>
                </c:pt>
                <c:pt idx="22">
                  <c:v>396.39313763502912</c:v>
                </c:pt>
                <c:pt idx="23">
                  <c:v>398.62474907901321</c:v>
                </c:pt>
                <c:pt idx="24">
                  <c:v>402.93350961871761</c:v>
                </c:pt>
                <c:pt idx="25">
                  <c:v>398.85361699921162</c:v>
                </c:pt>
                <c:pt idx="26">
                  <c:v>398.12616253041398</c:v>
                </c:pt>
                <c:pt idx="27">
                  <c:v>398.45441349597638</c:v>
                </c:pt>
                <c:pt idx="28">
                  <c:v>396.72964699497481</c:v>
                </c:pt>
                <c:pt idx="29">
                  <c:v>396.18212021863962</c:v>
                </c:pt>
                <c:pt idx="30">
                  <c:v>395.01171865684961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2D14-2B4D-9585-CCE751788B67}"/>
            </c:ext>
          </c:extLst>
        </c:ser>
        <c:ser>
          <c:idx val="1"/>
          <c:order val="1"/>
          <c:tx>
            <c:strRef>
              <c:f>Sheet2!$B$1</c:f>
              <c:strCache>
                <c:ptCount val="1"/>
                <c:pt idx="0">
                  <c:v>EstimatedRTT</c:v>
                </c:pt>
              </c:strCache>
            </c:strRef>
          </c:tx>
          <c:spPr>
            <a:ln w="50800" cap="rnd">
              <a:solidFill>
                <a:schemeClr val="accent2"/>
              </a:solidFill>
              <a:prstDash val="sysDot"/>
              <a:round/>
            </a:ln>
            <a:effectLst/>
          </c:spPr>
          <c:marker>
            <c:symbol val="none"/>
          </c:marker>
          <c:val>
            <c:numRef>
              <c:f>Sheet2!$B$2:$B$32</c:f>
              <c:numCache>
                <c:formatCode>General</c:formatCode>
                <c:ptCount val="31"/>
                <c:pt idx="0">
                  <c:v>164.02648411559699</c:v>
                </c:pt>
                <c:pt idx="1">
                  <c:v>167.39401009371261</c:v>
                </c:pt>
                <c:pt idx="2">
                  <c:v>176.669373696684</c:v>
                </c:pt>
                <c:pt idx="3">
                  <c:v>175.54319403245509</c:v>
                </c:pt>
                <c:pt idx="4">
                  <c:v>177.6908678624811</c:v>
                </c:pt>
                <c:pt idx="5">
                  <c:v>177.11230890209001</c:v>
                </c:pt>
                <c:pt idx="6">
                  <c:v>184.0924786570846</c:v>
                </c:pt>
                <c:pt idx="7">
                  <c:v>188.15838034676941</c:v>
                </c:pt>
                <c:pt idx="8">
                  <c:v>189.45868098582699</c:v>
                </c:pt>
                <c:pt idx="9">
                  <c:v>196.8587213251873</c:v>
                </c:pt>
                <c:pt idx="10">
                  <c:v>215.58824666197251</c:v>
                </c:pt>
                <c:pt idx="11">
                  <c:v>234.1176629460648</c:v>
                </c:pt>
                <c:pt idx="12">
                  <c:v>262.28334466624301</c:v>
                </c:pt>
                <c:pt idx="13">
                  <c:v>276.2025187182424</c:v>
                </c:pt>
                <c:pt idx="14">
                  <c:v>302.72846346500182</c:v>
                </c:pt>
                <c:pt idx="15">
                  <c:v>308.89518104019447</c:v>
                </c:pt>
                <c:pt idx="16">
                  <c:v>329.64855475292461</c:v>
                </c:pt>
                <c:pt idx="17">
                  <c:v>331.69384603129259</c:v>
                </c:pt>
                <c:pt idx="18">
                  <c:v>328.08123240516898</c:v>
                </c:pt>
                <c:pt idx="19">
                  <c:v>341.02707958802841</c:v>
                </c:pt>
                <c:pt idx="20">
                  <c:v>353.96077438239462</c:v>
                </c:pt>
                <c:pt idx="21">
                  <c:v>360.12568608273671</c:v>
                </c:pt>
                <c:pt idx="22">
                  <c:v>364.65911752677329</c:v>
                </c:pt>
                <c:pt idx="23">
                  <c:v>368.90482147080331</c:v>
                </c:pt>
                <c:pt idx="24">
                  <c:v>373.15840748929259</c:v>
                </c:pt>
                <c:pt idx="25">
                  <c:v>376.37030867803247</c:v>
                </c:pt>
                <c:pt idx="26">
                  <c:v>379.08979040958019</c:v>
                </c:pt>
                <c:pt idx="27">
                  <c:v>381.51036829537958</c:v>
                </c:pt>
                <c:pt idx="28">
                  <c:v>383.41277813282909</c:v>
                </c:pt>
                <c:pt idx="29">
                  <c:v>385.00894589355539</c:v>
                </c:pt>
                <c:pt idx="30">
                  <c:v>386.25929248896728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2D14-2B4D-9585-CCE751788B67}"/>
            </c:ext>
          </c:extLst>
        </c:ser>
        <c:ser>
          <c:idx val="2"/>
          <c:order val="2"/>
          <c:tx>
            <c:strRef>
              <c:f>Sheet2!$C$1</c:f>
              <c:strCache>
                <c:ptCount val="1"/>
                <c:pt idx="0">
                  <c:v>DevRTT</c:v>
                </c:pt>
              </c:strCache>
            </c:strRef>
          </c:tx>
          <c:spPr>
            <a:ln w="50800" cap="rnd">
              <a:solidFill>
                <a:schemeClr val="accent3"/>
              </a:solidFill>
              <a:prstDash val="sysDash"/>
              <a:round/>
            </a:ln>
            <a:effectLst/>
          </c:spPr>
          <c:marker>
            <c:symbol val="none"/>
          </c:marker>
          <c:val>
            <c:numRef>
              <c:f>Sheet2!$C$2:$C$32</c:f>
              <c:numCache>
                <c:formatCode>General</c:formatCode>
                <c:ptCount val="31"/>
                <c:pt idx="0">
                  <c:v>0</c:v>
                </c:pt>
                <c:pt idx="1">
                  <c:v>5.8931704617023897</c:v>
                </c:pt>
                <c:pt idx="2">
                  <c:v>20.65176415147673</c:v>
                </c:pt>
                <c:pt idx="3">
                  <c:v>17.459637526008091</c:v>
                </c:pt>
                <c:pt idx="4">
                  <c:v>16.853157347051528</c:v>
                </c:pt>
                <c:pt idx="5">
                  <c:v>13.652346190973009</c:v>
                </c:pt>
                <c:pt idx="6">
                  <c:v>22.454556714470328</c:v>
                </c:pt>
                <c:pt idx="7">
                  <c:v>23.95624549280118</c:v>
                </c:pt>
                <c:pt idx="8">
                  <c:v>20.242710237951378</c:v>
                </c:pt>
                <c:pt idx="9">
                  <c:v>28.132103272344381</c:v>
                </c:pt>
                <c:pt idx="10">
                  <c:v>53.875746793632317</c:v>
                </c:pt>
                <c:pt idx="11">
                  <c:v>72.83328859238577</c:v>
                </c:pt>
                <c:pt idx="12">
                  <c:v>103.9149094546011</c:v>
                </c:pt>
                <c:pt idx="13">
                  <c:v>102.2947366819505</c:v>
                </c:pt>
                <c:pt idx="14">
                  <c:v>123.14145581829111</c:v>
                </c:pt>
                <c:pt idx="15">
                  <c:v>103.14784762030629</c:v>
                </c:pt>
                <c:pt idx="16">
                  <c:v>113.6792897125073</c:v>
                </c:pt>
                <c:pt idx="17">
                  <c:v>88.838727021523923</c:v>
                </c:pt>
                <c:pt idx="18">
                  <c:v>72.951119111858446</c:v>
                </c:pt>
                <c:pt idx="19">
                  <c:v>77.368571903896893</c:v>
                </c:pt>
                <c:pt idx="20">
                  <c:v>80.660394818063892</c:v>
                </c:pt>
                <c:pt idx="21">
                  <c:v>71.283891589146322</c:v>
                </c:pt>
                <c:pt idx="22">
                  <c:v>61.3964237189237</c:v>
                </c:pt>
                <c:pt idx="23">
                  <c:v>53.477299691245193</c:v>
                </c:pt>
                <c:pt idx="24">
                  <c:v>47.551750300790218</c:v>
                </c:pt>
                <c:pt idx="25">
                  <c:v>41.284639805887437</c:v>
                </c:pt>
                <c:pt idx="26">
                  <c:v>35.722572884624057</c:v>
                </c:pt>
                <c:pt idx="27">
                  <c:v>31.02794096361718</c:v>
                </c:pt>
                <c:pt idx="28">
                  <c:v>26.600172938249301</c:v>
                </c:pt>
                <c:pt idx="29">
                  <c:v>22.743423284958059</c:v>
                </c:pt>
                <c:pt idx="30">
                  <c:v>19.2456740056892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2D14-2B4D-9585-CCE751788B67}"/>
            </c:ext>
          </c:extLst>
        </c:ser>
        <c:ser>
          <c:idx val="3"/>
          <c:order val="3"/>
          <c:tx>
            <c:strRef>
              <c:f>Sheet2!$D$1</c:f>
              <c:strCache>
                <c:ptCount val="1"/>
                <c:pt idx="0">
                  <c:v>TimeoutInterval</c:v>
                </c:pt>
              </c:strCache>
            </c:strRef>
          </c:tx>
          <c:spPr>
            <a:ln w="57150" cap="rnd">
              <a:solidFill>
                <a:schemeClr val="accent6"/>
              </a:solidFill>
              <a:round/>
            </a:ln>
            <a:effectLst/>
          </c:spPr>
          <c:marker>
            <c:symbol val="none"/>
          </c:marker>
          <c:val>
            <c:numRef>
              <c:f>Sheet2!$D$2:$D$32</c:f>
              <c:numCache>
                <c:formatCode>General</c:formatCode>
                <c:ptCount val="31"/>
                <c:pt idx="0">
                  <c:v>1000</c:v>
                </c:pt>
                <c:pt idx="1">
                  <c:v>1000</c:v>
                </c:pt>
                <c:pt idx="2">
                  <c:v>259.27643030259048</c:v>
                </c:pt>
                <c:pt idx="3">
                  <c:v>245.3817441364875</c:v>
                </c:pt>
                <c:pt idx="4">
                  <c:v>245.10349725068721</c:v>
                </c:pt>
                <c:pt idx="5">
                  <c:v>231.721693665982</c:v>
                </c:pt>
                <c:pt idx="6">
                  <c:v>273.91070551496603</c:v>
                </c:pt>
                <c:pt idx="7">
                  <c:v>283.98336231797367</c:v>
                </c:pt>
                <c:pt idx="8">
                  <c:v>270.42952193763261</c:v>
                </c:pt>
                <c:pt idx="9">
                  <c:v>309.38713441456491</c:v>
                </c:pt>
                <c:pt idx="10">
                  <c:v>431.09123383650189</c:v>
                </c:pt>
                <c:pt idx="11">
                  <c:v>525.45081731560788</c:v>
                </c:pt>
                <c:pt idx="12">
                  <c:v>677.94298248464679</c:v>
                </c:pt>
                <c:pt idx="13">
                  <c:v>685.38146544604479</c:v>
                </c:pt>
                <c:pt idx="14">
                  <c:v>795.29428673816597</c:v>
                </c:pt>
                <c:pt idx="15">
                  <c:v>721.48657152142005</c:v>
                </c:pt>
                <c:pt idx="16">
                  <c:v>784.36571360295329</c:v>
                </c:pt>
                <c:pt idx="17">
                  <c:v>687.04875411738851</c:v>
                </c:pt>
                <c:pt idx="18">
                  <c:v>619.88570885260322</c:v>
                </c:pt>
                <c:pt idx="19">
                  <c:v>650.50136720361627</c:v>
                </c:pt>
                <c:pt idx="20">
                  <c:v>676.60235365465076</c:v>
                </c:pt>
                <c:pt idx="21">
                  <c:v>645.26125243932199</c:v>
                </c:pt>
                <c:pt idx="22">
                  <c:v>610.24481240246803</c:v>
                </c:pt>
                <c:pt idx="23">
                  <c:v>582.81402023578426</c:v>
                </c:pt>
                <c:pt idx="24">
                  <c:v>563.36540869245266</c:v>
                </c:pt>
                <c:pt idx="25">
                  <c:v>541.50886790158245</c:v>
                </c:pt>
                <c:pt idx="26">
                  <c:v>521.98008194807676</c:v>
                </c:pt>
                <c:pt idx="27">
                  <c:v>505.62213214984848</c:v>
                </c:pt>
                <c:pt idx="28">
                  <c:v>489.81346988582629</c:v>
                </c:pt>
                <c:pt idx="29">
                  <c:v>475.98263903338773</c:v>
                </c:pt>
                <c:pt idx="30">
                  <c:v>463.24198851172412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2D14-2B4D-9585-CCE751788B6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112229024"/>
        <c:axId val="1112231312"/>
      </c:lineChart>
      <c:catAx>
        <c:axId val="1112229024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231312"/>
        <c:crosses val="autoZero"/>
        <c:auto val="1"/>
        <c:lblAlgn val="ctr"/>
        <c:lblOffset val="100"/>
        <c:tickLblSkip val="2"/>
        <c:noMultiLvlLbl val="0"/>
      </c:catAx>
      <c:valAx>
        <c:axId val="1112231312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800"/>
                  <a:t>Milliseconds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1122290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31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A91097-98C8-FE45-B63E-A689361303E4}" type="datetimeFigureOut">
              <a:rPr lang="en-US" smtClean="0"/>
              <a:t>9/28/20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D2BE98C-46CD-DF40-A244-A5625579BE9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45799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834C72-D733-5448-A03C-2F9CE3C7CCB3}" type="datetimeFigureOut">
              <a:rPr lang="en-US" smtClean="0"/>
              <a:t>9/28/20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8B1E31-8139-D340-BE89-3F6CE06B353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677648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7314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401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7315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78B1E31-8139-D340-BE89-3F6CE06B3536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07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9/28/20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4"/>
            <a:ext cx="11639227" cy="80591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3471" y="1084881"/>
            <a:ext cx="5756329" cy="56258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084882"/>
            <a:ext cx="5730498" cy="56258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2475" y="139485"/>
            <a:ext cx="11747715" cy="88340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2474" y="1143794"/>
            <a:ext cx="5765101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143794"/>
            <a:ext cx="5807989" cy="530023"/>
          </a:xfrm>
        </p:spPr>
        <p:txBody>
          <a:bodyPr anchor="b">
            <a:noAutofit/>
          </a:bodyPr>
          <a:lstStyle>
            <a:lvl1pPr marL="0" indent="0">
              <a:buNone/>
              <a:defRPr sz="3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C28CB909-01C5-0048-81B0-8604E356718E}" type="datetimeFigureOut">
              <a:rPr lang="en-US" smtClean="0"/>
              <a:t>9/28/20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/>
          <a:lstStyle/>
          <a:p>
            <a:fld id="{7FE8D68A-910C-AD49-B346-DB2506993EA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11639227" cy="883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3471" y="1146875"/>
            <a:ext cx="11639227" cy="55948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3609E73-B29C-2441-9DE9-2C090B3D5DAE}"/>
              </a:ext>
            </a:extLst>
          </p:cNvPr>
          <p:cNvSpPr txBox="1"/>
          <p:nvPr userDrawn="1"/>
        </p:nvSpPr>
        <p:spPr>
          <a:xfrm>
            <a:off x="11393905" y="154983"/>
            <a:ext cx="6015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fld id="{03E72132-18A4-A340-91B0-EAA9D08BB4B8}" type="slidenum">
              <a:rPr lang="en-US" smtClean="0"/>
              <a:pPr algn="r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10743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accent6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hyperlink" Target="https://tools.ietf.org/html/rfc1122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tools.ietf.org/html/rfc2581" TargetMode="External"/><Relationship Id="rId2" Type="http://schemas.openxmlformats.org/officeDocument/2006/relationships/hyperlink" Target="https://tools.ietf.org/html/rfc1122" TargetMode="Externa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tools.ietf.org/html/rfc2001" TargetMode="Externa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883403"/>
            <a:ext cx="9144000" cy="3433436"/>
          </a:xfrm>
        </p:spPr>
        <p:txBody>
          <a:bodyPr anchor="ctr">
            <a:normAutofit/>
          </a:bodyPr>
          <a:lstStyle/>
          <a:p>
            <a:r>
              <a:rPr lang="en-US" sz="5400" dirty="0">
                <a:solidFill>
                  <a:schemeClr val="tx1"/>
                </a:solidFill>
              </a:rPr>
              <a:t>CS-340 Introduction to Computer Networking</a:t>
            </a:r>
            <a:br>
              <a:rPr lang="en-US" sz="5400" dirty="0">
                <a:solidFill>
                  <a:schemeClr val="tx1"/>
                </a:solidFill>
              </a:rPr>
            </a:br>
            <a:br>
              <a:rPr lang="en-US" sz="1800" dirty="0"/>
            </a:br>
            <a:r>
              <a:rPr lang="en-US" dirty="0"/>
              <a:t>Lecture 6: TCP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602995"/>
            <a:ext cx="9144000" cy="1135251"/>
          </a:xfrm>
        </p:spPr>
        <p:txBody>
          <a:bodyPr>
            <a:normAutofit/>
          </a:bodyPr>
          <a:lstStyle/>
          <a:p>
            <a:r>
              <a:rPr lang="en-US" sz="2800" dirty="0"/>
              <a:t>Steve Tarzia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97190" y="6086395"/>
            <a:ext cx="64435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i="1" dirty="0"/>
              <a:t>Many diagrams &amp; slides are adapted from those by J.F Kurose and K.W. Ross</a:t>
            </a:r>
          </a:p>
          <a:p>
            <a:pPr algn="r"/>
            <a:r>
              <a:rPr lang="en-US" i="1" dirty="0"/>
              <a:t>Many TCP flow diagrams from Stevens’ “TCP/IP Illustrated Vol. 1” 1</a:t>
            </a:r>
            <a:r>
              <a:rPr lang="en-US" i="1" baseline="30000" dirty="0"/>
              <a:t>st</a:t>
            </a:r>
            <a:r>
              <a:rPr lang="en-US" i="1" dirty="0"/>
              <a:t> ed.</a:t>
            </a:r>
          </a:p>
        </p:txBody>
      </p:sp>
    </p:spTree>
    <p:extLst>
      <p:ext uri="{BB962C8B-B14F-4D97-AF65-F5344CB8AC3E}">
        <p14:creationId xmlns:p14="http://schemas.microsoft.com/office/powerpoint/2010/main" val="3015142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Final RTT estimation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Also track an exponentially-weighted moving average of RTT deviation (jitter):</a:t>
            </a:r>
          </a:p>
          <a:p>
            <a:pPr marL="0" indent="0" algn="ctr">
              <a:buNone/>
              <a:defRPr/>
            </a:pPr>
            <a:r>
              <a:rPr lang="en-US" sz="2800" b="1" dirty="0" err="1">
                <a:latin typeface="Courier New" charset="0"/>
              </a:rPr>
              <a:t>DevRTT</a:t>
            </a:r>
            <a:r>
              <a:rPr lang="en-US" sz="2800" b="1" dirty="0">
                <a:latin typeface="Courier New" charset="0"/>
              </a:rPr>
              <a:t> = (1-</a:t>
            </a:r>
            <a:r>
              <a:rPr lang="en-US" sz="2800" b="1" dirty="0">
                <a:latin typeface="Courier New" charset="0"/>
                <a:sym typeface="Symbol" charset="0"/>
              </a:rPr>
              <a:t></a:t>
            </a:r>
            <a:r>
              <a:rPr lang="en-US" sz="2800" b="1" dirty="0">
                <a:latin typeface="Courier New" charset="0"/>
              </a:rPr>
              <a:t>)*</a:t>
            </a:r>
            <a:r>
              <a:rPr lang="en-US" sz="2800" b="1" dirty="0" err="1">
                <a:latin typeface="Courier New" charset="0"/>
              </a:rPr>
              <a:t>DevRTT</a:t>
            </a:r>
            <a:r>
              <a:rPr lang="en-US" sz="2800" b="1" dirty="0">
                <a:latin typeface="Courier New" charset="0"/>
              </a:rPr>
              <a:t> + </a:t>
            </a:r>
            <a:r>
              <a:rPr lang="en-US" sz="2800" b="1" dirty="0">
                <a:latin typeface="Courier New" charset="0"/>
                <a:sym typeface="Symbol" charset="0"/>
              </a:rPr>
              <a:t></a:t>
            </a:r>
            <a:r>
              <a:rPr lang="en-US" sz="2800" b="1" dirty="0">
                <a:latin typeface="Courier New" charset="0"/>
              </a:rPr>
              <a:t>*|</a:t>
            </a:r>
            <a:r>
              <a:rPr lang="en-US" sz="2800" b="1" dirty="0" err="1">
                <a:latin typeface="Courier New" charset="0"/>
              </a:rPr>
              <a:t>SampleRTT-EstimatedRTT</a:t>
            </a:r>
            <a:r>
              <a:rPr lang="en-US" sz="2800" b="1" dirty="0">
                <a:latin typeface="Courier New" charset="0"/>
              </a:rPr>
              <a:t>|</a:t>
            </a:r>
          </a:p>
          <a:p>
            <a:pPr marL="0" indent="0">
              <a:buNone/>
              <a:defRPr/>
            </a:pPr>
            <a:r>
              <a:rPr lang="en-US" sz="2800" dirty="0"/>
              <a:t>			Typically </a:t>
            </a:r>
            <a:r>
              <a:rPr lang="en-US" sz="2800" b="1" dirty="0">
                <a:sym typeface="Symbol" charset="0"/>
              </a:rPr>
              <a:t></a:t>
            </a:r>
            <a:r>
              <a:rPr lang="en-US" sz="2800" dirty="0">
                <a:sym typeface="Symbol" charset="0"/>
              </a:rPr>
              <a:t>=0.25</a:t>
            </a:r>
          </a:p>
          <a:p>
            <a:pPr marL="0" indent="0">
              <a:buNone/>
              <a:defRPr/>
            </a:pPr>
            <a:endParaRPr lang="en-US" sz="2800" dirty="0"/>
          </a:p>
          <a:p>
            <a:r>
              <a:rPr lang="en-US" dirty="0"/>
              <a:t>Add a multiple of </a:t>
            </a:r>
            <a:r>
              <a:rPr lang="en-US" dirty="0" err="1"/>
              <a:t>DevRTT</a:t>
            </a:r>
            <a:r>
              <a:rPr lang="en-US" dirty="0"/>
              <a:t> as a “safety margin” above </a:t>
            </a:r>
            <a:r>
              <a:rPr lang="en-US" dirty="0" err="1"/>
              <a:t>EstimatedRTT</a:t>
            </a:r>
            <a:r>
              <a:rPr lang="en-US" dirty="0"/>
              <a:t>:</a:t>
            </a:r>
          </a:p>
          <a:p>
            <a:pPr lvl="3"/>
            <a:endParaRPr lang="en-US" dirty="0"/>
          </a:p>
          <a:p>
            <a:pPr marL="0" indent="0" algn="ctr">
              <a:buNone/>
            </a:pPr>
            <a:r>
              <a:rPr lang="en-US" sz="2800" b="1" dirty="0" err="1">
                <a:latin typeface="Courier New" charset="0"/>
                <a:ea typeface="ＭＳ Ｐゴシック" charset="0"/>
              </a:rPr>
              <a:t>TimeoutInterval</a:t>
            </a:r>
            <a:r>
              <a:rPr lang="en-US" sz="2800" b="1" dirty="0">
                <a:latin typeface="Courier New" charset="0"/>
                <a:ea typeface="ＭＳ Ｐゴシック" charset="0"/>
              </a:rPr>
              <a:t> = </a:t>
            </a:r>
            <a:r>
              <a:rPr lang="en-US" sz="2800" b="1" dirty="0" err="1">
                <a:latin typeface="Courier New" charset="0"/>
                <a:ea typeface="ＭＳ Ｐゴシック" charset="0"/>
              </a:rPr>
              <a:t>EstimatedRTT</a:t>
            </a:r>
            <a:r>
              <a:rPr lang="en-US" sz="2800" b="1" dirty="0">
                <a:latin typeface="Courier New" charset="0"/>
                <a:ea typeface="ＭＳ Ｐゴシック" charset="0"/>
              </a:rPr>
              <a:t> + 4*</a:t>
            </a:r>
            <a:r>
              <a:rPr lang="en-US" sz="2800" b="1" dirty="0" err="1">
                <a:latin typeface="Courier New" charset="0"/>
                <a:ea typeface="ＭＳ Ｐゴシック" charset="0"/>
              </a:rPr>
              <a:t>DevRTT</a:t>
            </a:r>
            <a:endParaRPr lang="en-US" sz="2800" b="1" dirty="0">
              <a:latin typeface="Courier New" charset="0"/>
              <a:ea typeface="ＭＳ Ｐゴシック" charset="0"/>
            </a:endParaRPr>
          </a:p>
          <a:p>
            <a:pPr marL="0" indent="0" algn="ctr">
              <a:buNone/>
            </a:pPr>
            <a:endParaRPr lang="en-US" sz="2800" b="1" dirty="0">
              <a:latin typeface="Courier New" charset="0"/>
              <a:ea typeface="ＭＳ Ｐゴシック" charset="0"/>
            </a:endParaRPr>
          </a:p>
          <a:p>
            <a:r>
              <a:rPr lang="en-US" sz="2800" dirty="0">
                <a:ea typeface="ＭＳ Ｐゴシック" charset="0"/>
              </a:rPr>
              <a:t>Initially set Timeout to one second, until we have some measurements.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4" name="Picture 20" descr="alarm_clock_ringi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7787" y="4370201"/>
            <a:ext cx="75247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80336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6097922"/>
              </p:ext>
            </p:extLst>
          </p:nvPr>
        </p:nvGraphicFramePr>
        <p:xfrm>
          <a:off x="1544141" y="567070"/>
          <a:ext cx="8673411" cy="62909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161364" y="0"/>
            <a:ext cx="180633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/>
              <a:t>Timeout initially set to one second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>
            <a:off x="1967695" y="439838"/>
            <a:ext cx="740781" cy="254643"/>
          </a:xfrm>
          <a:prstGeom prst="straightConnector1">
            <a:avLst/>
          </a:prstGeom>
          <a:ln w="19050">
            <a:solidFill>
              <a:schemeClr val="bg2">
                <a:lumMod val="90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592729" y="2905246"/>
            <a:ext cx="2361236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Low RTT period</a:t>
            </a:r>
          </a:p>
        </p:txBody>
      </p:sp>
      <p:sp>
        <p:nvSpPr>
          <p:cNvPr id="12" name="Left Brace 11"/>
          <p:cNvSpPr/>
          <p:nvPr/>
        </p:nvSpPr>
        <p:spPr>
          <a:xfrm rot="5400000">
            <a:off x="3628664" y="2330979"/>
            <a:ext cx="289367" cy="2361233"/>
          </a:xfrm>
          <a:prstGeom prst="leftBrace">
            <a:avLst>
              <a:gd name="adj1" fmla="val 36538"/>
              <a:gd name="adj2" fmla="val 55882"/>
            </a:avLst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403562" y="458350"/>
            <a:ext cx="189631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High RTT, </a:t>
            </a:r>
            <a:r>
              <a:rPr lang="en-US" sz="2400" i="1" dirty="0"/>
              <a:t>high</a:t>
            </a:r>
            <a:r>
              <a:rPr lang="en-US" sz="2400" dirty="0"/>
              <a:t> jitter</a:t>
            </a:r>
          </a:p>
        </p:txBody>
      </p:sp>
      <p:sp>
        <p:nvSpPr>
          <p:cNvPr id="14" name="Left Brace 13"/>
          <p:cNvSpPr/>
          <p:nvPr/>
        </p:nvSpPr>
        <p:spPr>
          <a:xfrm rot="5400000">
            <a:off x="6228144" y="271122"/>
            <a:ext cx="289367" cy="2370880"/>
          </a:xfrm>
          <a:prstGeom prst="leftBrace">
            <a:avLst>
              <a:gd name="adj1" fmla="val 36538"/>
              <a:gd name="adj2" fmla="val 49630"/>
            </a:avLst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7918644" y="1099598"/>
            <a:ext cx="189631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High RTT,</a:t>
            </a:r>
            <a:br>
              <a:rPr lang="en-US" sz="2400" dirty="0"/>
            </a:br>
            <a:r>
              <a:rPr lang="en-US" sz="2400" i="1" dirty="0"/>
              <a:t>low</a:t>
            </a:r>
            <a:r>
              <a:rPr lang="en-US" sz="2400" dirty="0"/>
              <a:t> jitter</a:t>
            </a:r>
          </a:p>
        </p:txBody>
      </p:sp>
      <p:sp>
        <p:nvSpPr>
          <p:cNvPr id="16" name="Left Brace 15"/>
          <p:cNvSpPr/>
          <p:nvPr/>
        </p:nvSpPr>
        <p:spPr>
          <a:xfrm rot="5400000">
            <a:off x="8743226" y="912370"/>
            <a:ext cx="289367" cy="2370880"/>
          </a:xfrm>
          <a:prstGeom prst="leftBrace">
            <a:avLst>
              <a:gd name="adj1" fmla="val 36538"/>
              <a:gd name="adj2" fmla="val 49630"/>
            </a:avLst>
          </a:prstGeom>
          <a:ln w="19050">
            <a:solidFill>
              <a:schemeClr val="bg2">
                <a:lumMod val="9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ular Callout 1">
            <a:extLst>
              <a:ext uri="{FF2B5EF4-FFF2-40B4-BE49-F238E27FC236}">
                <a16:creationId xmlns:a16="http://schemas.microsoft.com/office/drawing/2014/main" id="{3298DAD6-855D-0A45-9455-F31415B94C30}"/>
              </a:ext>
            </a:extLst>
          </p:cNvPr>
          <p:cNvSpPr/>
          <p:nvPr/>
        </p:nvSpPr>
        <p:spPr>
          <a:xfrm>
            <a:off x="10433726" y="582355"/>
            <a:ext cx="1741805" cy="2037782"/>
          </a:xfrm>
          <a:prstGeom prst="wedgeRectCallout">
            <a:avLst>
              <a:gd name="adj1" fmla="val -65684"/>
              <a:gd name="adj2" fmla="val 85224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Moving average </a:t>
            </a:r>
            <a:r>
              <a:rPr lang="en-US" dirty="0"/>
              <a:t>makes the </a:t>
            </a:r>
            <a:r>
              <a:rPr lang="en-US" dirty="0" err="1"/>
              <a:t>TimeoutInterval</a:t>
            </a:r>
            <a:r>
              <a:rPr lang="en-US" dirty="0"/>
              <a:t> adaptive to changing network conditions</a:t>
            </a:r>
          </a:p>
        </p:txBody>
      </p:sp>
    </p:spTree>
    <p:extLst>
      <p:ext uri="{BB962C8B-B14F-4D97-AF65-F5344CB8AC3E}">
        <p14:creationId xmlns:p14="http://schemas.microsoft.com/office/powerpoint/2010/main" val="1482487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B08B30-10C9-0344-A818-FD5841F87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Intermission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A74DE7-9494-1042-BCAF-49C6FA87A5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5538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retransmission scenarios</a:t>
            </a:r>
          </a:p>
        </p:txBody>
      </p:sp>
      <p:grpSp>
        <p:nvGrpSpPr>
          <p:cNvPr id="119" name="Group 118"/>
          <p:cNvGrpSpPr/>
          <p:nvPr/>
        </p:nvGrpSpPr>
        <p:grpSpPr>
          <a:xfrm>
            <a:off x="3964546" y="1543050"/>
            <a:ext cx="4143375" cy="4810185"/>
            <a:chOff x="3964546" y="1543050"/>
            <a:chExt cx="4143375" cy="4810185"/>
          </a:xfrm>
        </p:grpSpPr>
        <p:sp>
          <p:nvSpPr>
            <p:cNvPr id="30" name="Text Box 172"/>
            <p:cNvSpPr txBox="1">
              <a:spLocks noChangeArrowheads="1"/>
            </p:cNvSpPr>
            <p:nvPr/>
          </p:nvSpPr>
          <p:spPr bwMode="auto">
            <a:xfrm>
              <a:off x="5482196" y="5953125"/>
              <a:ext cx="2050561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latin typeface="+mn-lt"/>
                </a:rPr>
                <a:t>Premature timeout</a:t>
              </a:r>
              <a:endParaRPr lang="en-US" sz="1050" dirty="0">
                <a:latin typeface="+mn-lt"/>
              </a:endParaRPr>
            </a:p>
          </p:txBody>
        </p:sp>
        <p:sp>
          <p:nvSpPr>
            <p:cNvPr id="31" name="Line 173"/>
            <p:cNvSpPr>
              <a:spLocks noChangeShapeType="1"/>
            </p:cNvSpPr>
            <p:nvPr/>
          </p:nvSpPr>
          <p:spPr bwMode="auto">
            <a:xfrm>
              <a:off x="5318683" y="4191000"/>
              <a:ext cx="2441575" cy="6651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32" name="Line 174"/>
            <p:cNvSpPr>
              <a:spLocks noChangeShapeType="1"/>
            </p:cNvSpPr>
            <p:nvPr/>
          </p:nvSpPr>
          <p:spPr bwMode="auto">
            <a:xfrm>
              <a:off x="5352021" y="2422525"/>
              <a:ext cx="2346325" cy="5715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33" name="Line 175"/>
            <p:cNvSpPr>
              <a:spLocks noChangeShapeType="1"/>
            </p:cNvSpPr>
            <p:nvPr/>
          </p:nvSpPr>
          <p:spPr bwMode="auto">
            <a:xfrm flipH="1">
              <a:off x="5326621" y="3084513"/>
              <a:ext cx="2335212" cy="15890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36" name="Rectangle 182"/>
            <p:cNvSpPr>
              <a:spLocks noChangeArrowheads="1"/>
            </p:cNvSpPr>
            <p:nvPr/>
          </p:nvSpPr>
          <p:spPr bwMode="auto">
            <a:xfrm>
              <a:off x="6055283" y="2503488"/>
              <a:ext cx="869950" cy="401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37" name="Text Box 183"/>
            <p:cNvSpPr txBox="1">
              <a:spLocks noChangeArrowheads="1"/>
            </p:cNvSpPr>
            <p:nvPr/>
          </p:nvSpPr>
          <p:spPr bwMode="auto">
            <a:xfrm>
              <a:off x="5496483" y="2555875"/>
              <a:ext cx="208597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Seq=92, 8 bytes of data</a:t>
              </a:r>
            </a:p>
          </p:txBody>
        </p:sp>
        <p:grpSp>
          <p:nvGrpSpPr>
            <p:cNvPr id="38" name="Group 202"/>
            <p:cNvGrpSpPr>
              <a:grpSpLocks/>
            </p:cNvGrpSpPr>
            <p:nvPr/>
          </p:nvGrpSpPr>
          <p:grpSpPr bwMode="auto">
            <a:xfrm>
              <a:off x="6228321" y="3576638"/>
              <a:ext cx="949325" cy="304800"/>
              <a:chOff x="4215" y="2253"/>
              <a:chExt cx="598" cy="192"/>
            </a:xfrm>
          </p:grpSpPr>
          <p:sp>
            <p:nvSpPr>
              <p:cNvPr id="39" name="Rectangle 184"/>
              <p:cNvSpPr>
                <a:spLocks noChangeArrowheads="1"/>
              </p:cNvSpPr>
              <p:nvPr/>
            </p:nvSpPr>
            <p:spPr bwMode="auto">
              <a:xfrm>
                <a:off x="4265" y="2274"/>
                <a:ext cx="471" cy="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40" name="Text Box 185"/>
              <p:cNvSpPr txBox="1">
                <a:spLocks noChangeArrowheads="1"/>
              </p:cNvSpPr>
              <p:nvPr/>
            </p:nvSpPr>
            <p:spPr bwMode="auto">
              <a:xfrm>
                <a:off x="4215" y="2253"/>
                <a:ext cx="5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>
                    <a:latin typeface="Arial" charset="0"/>
                  </a:rPr>
                  <a:t>ACK=100</a:t>
                </a:r>
                <a:endParaRPr lang="en-US" sz="1000">
                  <a:latin typeface="Times New Roman" charset="0"/>
                </a:endParaRPr>
              </a:p>
            </p:txBody>
          </p:sp>
        </p:grpSp>
        <p:sp>
          <p:nvSpPr>
            <p:cNvPr id="41" name="Line 186"/>
            <p:cNvSpPr>
              <a:spLocks noChangeShapeType="1"/>
            </p:cNvSpPr>
            <p:nvPr/>
          </p:nvSpPr>
          <p:spPr bwMode="auto">
            <a:xfrm>
              <a:off x="5331383" y="2181225"/>
              <a:ext cx="0" cy="352583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2" name="Line 187"/>
            <p:cNvSpPr>
              <a:spLocks noChangeShapeType="1"/>
            </p:cNvSpPr>
            <p:nvPr/>
          </p:nvSpPr>
          <p:spPr bwMode="auto">
            <a:xfrm>
              <a:off x="7736446" y="2176463"/>
              <a:ext cx="0" cy="35385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3" name="Rectangle 188"/>
            <p:cNvSpPr>
              <a:spLocks noChangeArrowheads="1"/>
            </p:cNvSpPr>
            <p:nvPr/>
          </p:nvSpPr>
          <p:spPr bwMode="auto">
            <a:xfrm>
              <a:off x="6344208" y="4308475"/>
              <a:ext cx="1057275" cy="5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4" name="Text Box 189"/>
            <p:cNvSpPr txBox="1">
              <a:spLocks noChangeArrowheads="1"/>
            </p:cNvSpPr>
            <p:nvPr/>
          </p:nvSpPr>
          <p:spPr bwMode="auto">
            <a:xfrm>
              <a:off x="6264833" y="4341813"/>
              <a:ext cx="1212850" cy="5175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1400"/>
                <a:t>Seq=92,  8</a:t>
              </a:r>
            </a:p>
            <a:p>
              <a:pPr algn="l">
                <a:defRPr/>
              </a:pPr>
              <a:r>
                <a:rPr lang="en-US" sz="1400"/>
                <a:t>bytes of data</a:t>
              </a:r>
            </a:p>
          </p:txBody>
        </p:sp>
        <p:sp>
          <p:nvSpPr>
            <p:cNvPr id="45" name="Text Box 191"/>
            <p:cNvSpPr txBox="1">
              <a:spLocks noChangeArrowheads="1"/>
            </p:cNvSpPr>
            <p:nvPr/>
          </p:nvSpPr>
          <p:spPr bwMode="auto">
            <a:xfrm rot="10800000">
              <a:off x="4958321" y="2970213"/>
              <a:ext cx="396875" cy="688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timeout</a:t>
              </a:r>
            </a:p>
          </p:txBody>
        </p:sp>
        <p:sp>
          <p:nvSpPr>
            <p:cNvPr id="46" name="Line 192"/>
            <p:cNvSpPr>
              <a:spLocks noChangeShapeType="1"/>
            </p:cNvSpPr>
            <p:nvPr/>
          </p:nvSpPr>
          <p:spPr bwMode="auto">
            <a:xfrm flipH="1">
              <a:off x="5350433" y="4894263"/>
              <a:ext cx="2338388" cy="78263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7" name="Rectangle 193"/>
            <p:cNvSpPr>
              <a:spLocks noChangeArrowheads="1"/>
            </p:cNvSpPr>
            <p:nvPr/>
          </p:nvSpPr>
          <p:spPr bwMode="auto">
            <a:xfrm>
              <a:off x="6183871" y="5151438"/>
              <a:ext cx="747712" cy="246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8" name="Text Box 194"/>
            <p:cNvSpPr txBox="1">
              <a:spLocks noChangeArrowheads="1"/>
            </p:cNvSpPr>
            <p:nvPr/>
          </p:nvSpPr>
          <p:spPr bwMode="auto">
            <a:xfrm>
              <a:off x="6104496" y="5106988"/>
              <a:ext cx="9493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 dirty="0">
                  <a:latin typeface="Arial" charset="0"/>
                </a:rPr>
                <a:t>ACK=120</a:t>
              </a:r>
              <a:endParaRPr lang="en-US" sz="1000" dirty="0">
                <a:latin typeface="Times New Roman" charset="0"/>
              </a:endParaRPr>
            </a:p>
          </p:txBody>
        </p:sp>
        <p:grpSp>
          <p:nvGrpSpPr>
            <p:cNvPr id="49" name="Group 195"/>
            <p:cNvGrpSpPr>
              <a:grpSpLocks/>
            </p:cNvGrpSpPr>
            <p:nvPr/>
          </p:nvGrpSpPr>
          <p:grpSpPr bwMode="auto">
            <a:xfrm>
              <a:off x="5099608" y="2427288"/>
              <a:ext cx="104775" cy="508000"/>
              <a:chOff x="3099" y="1749"/>
              <a:chExt cx="66" cy="320"/>
            </a:xfrm>
          </p:grpSpPr>
          <p:sp>
            <p:nvSpPr>
              <p:cNvPr id="50" name="Line 196"/>
              <p:cNvSpPr>
                <a:spLocks noChangeShapeType="1"/>
              </p:cNvSpPr>
              <p:nvPr/>
            </p:nvSpPr>
            <p:spPr bwMode="auto">
              <a:xfrm flipV="1">
                <a:off x="3129" y="1749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1" name="Line 197"/>
              <p:cNvSpPr>
                <a:spLocks noChangeShapeType="1"/>
              </p:cNvSpPr>
              <p:nvPr/>
            </p:nvSpPr>
            <p:spPr bwMode="auto">
              <a:xfrm>
                <a:off x="3099" y="1752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52" name="Group 198"/>
            <p:cNvGrpSpPr>
              <a:grpSpLocks/>
            </p:cNvGrpSpPr>
            <p:nvPr/>
          </p:nvGrpSpPr>
          <p:grpSpPr bwMode="auto">
            <a:xfrm rot="10800000">
              <a:off x="5094846" y="3670300"/>
              <a:ext cx="104775" cy="508000"/>
              <a:chOff x="3099" y="1749"/>
              <a:chExt cx="66" cy="320"/>
            </a:xfrm>
          </p:grpSpPr>
          <p:sp>
            <p:nvSpPr>
              <p:cNvPr id="53" name="Line 199"/>
              <p:cNvSpPr>
                <a:spLocks noChangeShapeType="1"/>
              </p:cNvSpPr>
              <p:nvPr/>
            </p:nvSpPr>
            <p:spPr bwMode="auto">
              <a:xfrm flipV="1">
                <a:off x="3133" y="1753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4" name="Line 200"/>
              <p:cNvSpPr>
                <a:spLocks noChangeShapeType="1"/>
              </p:cNvSpPr>
              <p:nvPr/>
            </p:nvSpPr>
            <p:spPr bwMode="auto">
              <a:xfrm>
                <a:off x="3103" y="1756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55" name="Group 206"/>
            <p:cNvGrpSpPr>
              <a:grpSpLocks/>
            </p:cNvGrpSpPr>
            <p:nvPr/>
          </p:nvGrpSpPr>
          <p:grpSpPr bwMode="auto">
            <a:xfrm>
              <a:off x="5337733" y="2808288"/>
              <a:ext cx="2346325" cy="571500"/>
              <a:chOff x="3759" y="1622"/>
              <a:chExt cx="1478" cy="360"/>
            </a:xfrm>
          </p:grpSpPr>
          <p:sp>
            <p:nvSpPr>
              <p:cNvPr id="56" name="Line 203"/>
              <p:cNvSpPr>
                <a:spLocks noChangeShapeType="1"/>
              </p:cNvSpPr>
              <p:nvPr/>
            </p:nvSpPr>
            <p:spPr bwMode="auto">
              <a:xfrm>
                <a:off x="3759" y="1622"/>
                <a:ext cx="1478" cy="36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7" name="Rectangle 204"/>
              <p:cNvSpPr>
                <a:spLocks noChangeArrowheads="1"/>
              </p:cNvSpPr>
              <p:nvPr/>
            </p:nvSpPr>
            <p:spPr bwMode="auto">
              <a:xfrm>
                <a:off x="4202" y="1673"/>
                <a:ext cx="548" cy="2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8" name="Text Box 205"/>
              <p:cNvSpPr txBox="1">
                <a:spLocks noChangeArrowheads="1"/>
              </p:cNvSpPr>
              <p:nvPr/>
            </p:nvSpPr>
            <p:spPr bwMode="auto">
              <a:xfrm>
                <a:off x="3790" y="1706"/>
                <a:ext cx="14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/>
                  <a:t>Seq=100, 20 bytes of data</a:t>
                </a:r>
              </a:p>
            </p:txBody>
          </p:sp>
        </p:grpSp>
        <p:sp>
          <p:nvSpPr>
            <p:cNvPr id="59" name="Line 207"/>
            <p:cNvSpPr>
              <a:spLocks noChangeShapeType="1"/>
            </p:cNvSpPr>
            <p:nvPr/>
          </p:nvSpPr>
          <p:spPr bwMode="auto">
            <a:xfrm flipH="1">
              <a:off x="5331383" y="3440113"/>
              <a:ext cx="2335213" cy="15890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60" name="Group 208"/>
            <p:cNvGrpSpPr>
              <a:grpSpLocks/>
            </p:cNvGrpSpPr>
            <p:nvPr/>
          </p:nvGrpSpPr>
          <p:grpSpPr bwMode="auto">
            <a:xfrm>
              <a:off x="6468033" y="3852863"/>
              <a:ext cx="949325" cy="304800"/>
              <a:chOff x="4215" y="2253"/>
              <a:chExt cx="598" cy="192"/>
            </a:xfrm>
          </p:grpSpPr>
          <p:sp>
            <p:nvSpPr>
              <p:cNvPr id="61" name="Rectangle 209"/>
              <p:cNvSpPr>
                <a:spLocks noChangeArrowheads="1"/>
              </p:cNvSpPr>
              <p:nvPr/>
            </p:nvSpPr>
            <p:spPr bwMode="auto">
              <a:xfrm>
                <a:off x="4265" y="2274"/>
                <a:ext cx="471" cy="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2" name="Text Box 210"/>
              <p:cNvSpPr txBox="1">
                <a:spLocks noChangeArrowheads="1"/>
              </p:cNvSpPr>
              <p:nvPr/>
            </p:nvSpPr>
            <p:spPr bwMode="auto">
              <a:xfrm>
                <a:off x="4215" y="2253"/>
                <a:ext cx="5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>
                    <a:latin typeface="Arial" charset="0"/>
                  </a:rPr>
                  <a:t>ACK=120</a:t>
                </a:r>
                <a:endParaRPr lang="en-US" sz="1000">
                  <a:latin typeface="Times New Roman" charset="0"/>
                </a:endParaRPr>
              </a:p>
            </p:txBody>
          </p:sp>
        </p:grpSp>
        <p:sp>
          <p:nvSpPr>
            <p:cNvPr id="63" name="Text Box 211"/>
            <p:cNvSpPr txBox="1">
              <a:spLocks noChangeArrowheads="1"/>
            </p:cNvSpPr>
            <p:nvPr/>
          </p:nvSpPr>
          <p:spPr bwMode="auto">
            <a:xfrm>
              <a:off x="3964546" y="4495800"/>
              <a:ext cx="1363662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SendBase=100</a:t>
              </a:r>
            </a:p>
          </p:txBody>
        </p:sp>
        <p:sp>
          <p:nvSpPr>
            <p:cNvPr id="64" name="Text Box 212"/>
            <p:cNvSpPr txBox="1">
              <a:spLocks noChangeArrowheads="1"/>
            </p:cNvSpPr>
            <p:nvPr/>
          </p:nvSpPr>
          <p:spPr bwMode="auto">
            <a:xfrm>
              <a:off x="3983596" y="4837113"/>
              <a:ext cx="1363662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SendBase=120</a:t>
              </a:r>
            </a:p>
          </p:txBody>
        </p:sp>
        <p:sp>
          <p:nvSpPr>
            <p:cNvPr id="65" name="Text Box 213"/>
            <p:cNvSpPr txBox="1">
              <a:spLocks noChangeArrowheads="1"/>
            </p:cNvSpPr>
            <p:nvPr/>
          </p:nvSpPr>
          <p:spPr bwMode="auto">
            <a:xfrm>
              <a:off x="4002646" y="5511800"/>
              <a:ext cx="1363662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SendBase=120</a:t>
              </a:r>
            </a:p>
          </p:txBody>
        </p:sp>
        <p:sp>
          <p:nvSpPr>
            <p:cNvPr id="66" name="Text Box 214"/>
            <p:cNvSpPr txBox="1">
              <a:spLocks noChangeArrowheads="1"/>
            </p:cNvSpPr>
            <p:nvPr/>
          </p:nvSpPr>
          <p:spPr bwMode="auto">
            <a:xfrm>
              <a:off x="4029633" y="2266950"/>
              <a:ext cx="1266825" cy="3048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SendBase=92</a:t>
              </a:r>
            </a:p>
          </p:txBody>
        </p:sp>
        <p:grpSp>
          <p:nvGrpSpPr>
            <p:cNvPr id="67" name="Group 219"/>
            <p:cNvGrpSpPr>
              <a:grpSpLocks/>
            </p:cNvGrpSpPr>
            <p:nvPr/>
          </p:nvGrpSpPr>
          <p:grpSpPr bwMode="auto">
            <a:xfrm>
              <a:off x="4909108" y="1543050"/>
              <a:ext cx="630238" cy="533400"/>
              <a:chOff x="-44" y="1473"/>
              <a:chExt cx="981" cy="1105"/>
            </a:xfrm>
          </p:grpSpPr>
          <p:pic>
            <p:nvPicPr>
              <p:cNvPr id="68" name="Picture 220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69" name="Freeform 221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70" name="Group 225"/>
            <p:cNvGrpSpPr>
              <a:grpSpLocks/>
            </p:cNvGrpSpPr>
            <p:nvPr/>
          </p:nvGrpSpPr>
          <p:grpSpPr bwMode="auto">
            <a:xfrm flipH="1">
              <a:off x="7476096" y="1549400"/>
              <a:ext cx="631825" cy="622300"/>
              <a:chOff x="-44" y="1473"/>
              <a:chExt cx="981" cy="1105"/>
            </a:xfrm>
          </p:grpSpPr>
          <p:pic>
            <p:nvPicPr>
              <p:cNvPr id="71" name="Picture 226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2" name="Freeform 227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grpSp>
        <p:nvGrpSpPr>
          <p:cNvPr id="118" name="Group 117"/>
          <p:cNvGrpSpPr/>
          <p:nvPr/>
        </p:nvGrpSpPr>
        <p:grpSpPr>
          <a:xfrm>
            <a:off x="184708" y="1531938"/>
            <a:ext cx="3287713" cy="4821297"/>
            <a:chOff x="184708" y="1531938"/>
            <a:chExt cx="3287713" cy="4821297"/>
          </a:xfrm>
        </p:grpSpPr>
        <p:sp>
          <p:nvSpPr>
            <p:cNvPr id="5" name="Text Box 105"/>
            <p:cNvSpPr txBox="1">
              <a:spLocks noChangeArrowheads="1"/>
            </p:cNvSpPr>
            <p:nvPr/>
          </p:nvSpPr>
          <p:spPr bwMode="auto">
            <a:xfrm>
              <a:off x="1195966" y="5953125"/>
              <a:ext cx="1212063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latin typeface="+mn-lt"/>
                </a:rPr>
                <a:t>Lost ACK</a:t>
              </a:r>
              <a:endParaRPr lang="en-US" sz="1050" dirty="0">
                <a:latin typeface="+mn-lt"/>
              </a:endParaRPr>
            </a:p>
          </p:txBody>
        </p:sp>
        <p:sp>
          <p:nvSpPr>
            <p:cNvPr id="6" name="Line 99"/>
            <p:cNvSpPr>
              <a:spLocks noChangeShapeType="1"/>
            </p:cNvSpPr>
            <p:nvPr/>
          </p:nvSpPr>
          <p:spPr bwMode="auto">
            <a:xfrm>
              <a:off x="602221" y="4184650"/>
              <a:ext cx="2351087" cy="50641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7" name="Line 100"/>
            <p:cNvSpPr>
              <a:spLocks noChangeShapeType="1"/>
            </p:cNvSpPr>
            <p:nvPr/>
          </p:nvSpPr>
          <p:spPr bwMode="auto">
            <a:xfrm>
              <a:off x="614921" y="2416175"/>
              <a:ext cx="2346325" cy="5715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" name="Line 104"/>
            <p:cNvSpPr>
              <a:spLocks noChangeShapeType="1"/>
            </p:cNvSpPr>
            <p:nvPr/>
          </p:nvSpPr>
          <p:spPr bwMode="auto">
            <a:xfrm flipH="1">
              <a:off x="1651558" y="3078163"/>
              <a:ext cx="1273175" cy="42703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1" name="Rectangle 112"/>
            <p:cNvSpPr>
              <a:spLocks noChangeArrowheads="1"/>
            </p:cNvSpPr>
            <p:nvPr/>
          </p:nvSpPr>
          <p:spPr bwMode="auto">
            <a:xfrm>
              <a:off x="1318183" y="2497138"/>
              <a:ext cx="869950" cy="401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2" name="Text Box 113"/>
            <p:cNvSpPr txBox="1">
              <a:spLocks noChangeArrowheads="1"/>
            </p:cNvSpPr>
            <p:nvPr/>
          </p:nvSpPr>
          <p:spPr bwMode="auto">
            <a:xfrm>
              <a:off x="759383" y="2549525"/>
              <a:ext cx="208597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Seq=92, 8 bytes of data</a:t>
              </a:r>
            </a:p>
          </p:txBody>
        </p:sp>
        <p:sp>
          <p:nvSpPr>
            <p:cNvPr id="13" name="Rectangle 114"/>
            <p:cNvSpPr>
              <a:spLocks noChangeArrowheads="1"/>
            </p:cNvSpPr>
            <p:nvPr/>
          </p:nvSpPr>
          <p:spPr bwMode="auto">
            <a:xfrm>
              <a:off x="1886508" y="3163888"/>
              <a:ext cx="747713" cy="246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4" name="Text Box 115"/>
            <p:cNvSpPr txBox="1">
              <a:spLocks noChangeArrowheads="1"/>
            </p:cNvSpPr>
            <p:nvPr/>
          </p:nvSpPr>
          <p:spPr bwMode="auto">
            <a:xfrm>
              <a:off x="1807133" y="3119438"/>
              <a:ext cx="9493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latin typeface="Arial" charset="0"/>
                </a:rPr>
                <a:t>ACK=100</a:t>
              </a:r>
              <a:endParaRPr lang="en-US" sz="1000">
                <a:latin typeface="Times New Roman" charset="0"/>
              </a:endParaRPr>
            </a:p>
          </p:txBody>
        </p:sp>
        <p:sp>
          <p:nvSpPr>
            <p:cNvPr id="15" name="Line 118"/>
            <p:cNvSpPr>
              <a:spLocks noChangeShapeType="1"/>
            </p:cNvSpPr>
            <p:nvPr/>
          </p:nvSpPr>
          <p:spPr bwMode="auto">
            <a:xfrm>
              <a:off x="594283" y="2174875"/>
              <a:ext cx="0" cy="352583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6" name="Line 119"/>
            <p:cNvSpPr>
              <a:spLocks noChangeShapeType="1"/>
            </p:cNvSpPr>
            <p:nvPr/>
          </p:nvSpPr>
          <p:spPr bwMode="auto">
            <a:xfrm>
              <a:off x="3021571" y="2170113"/>
              <a:ext cx="0" cy="35385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7" name="Rectangle 122"/>
            <p:cNvSpPr>
              <a:spLocks noChangeArrowheads="1"/>
            </p:cNvSpPr>
            <p:nvPr/>
          </p:nvSpPr>
          <p:spPr bwMode="auto">
            <a:xfrm>
              <a:off x="1211821" y="4178300"/>
              <a:ext cx="989012" cy="43021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18" name="Text Box 123"/>
            <p:cNvSpPr txBox="1">
              <a:spLocks noChangeArrowheads="1"/>
            </p:cNvSpPr>
            <p:nvPr/>
          </p:nvSpPr>
          <p:spPr bwMode="auto">
            <a:xfrm>
              <a:off x="748271" y="4259263"/>
              <a:ext cx="208597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Seq=92, 8 bytes of data</a:t>
              </a:r>
            </a:p>
          </p:txBody>
        </p:sp>
        <p:sp>
          <p:nvSpPr>
            <p:cNvPr id="19" name="Text Box 124"/>
            <p:cNvSpPr txBox="1">
              <a:spLocks noChangeArrowheads="1"/>
            </p:cNvSpPr>
            <p:nvPr/>
          </p:nvSpPr>
          <p:spPr bwMode="auto">
            <a:xfrm>
              <a:off x="1440421" y="3309938"/>
              <a:ext cx="3587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20" name="Text Box 126"/>
            <p:cNvSpPr txBox="1">
              <a:spLocks noChangeArrowheads="1"/>
            </p:cNvSpPr>
            <p:nvPr/>
          </p:nvSpPr>
          <p:spPr bwMode="auto">
            <a:xfrm rot="10800000">
              <a:off x="221221" y="2963863"/>
              <a:ext cx="396875" cy="6889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vert="eaVert"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timeout</a:t>
              </a:r>
            </a:p>
          </p:txBody>
        </p:sp>
        <p:sp>
          <p:nvSpPr>
            <p:cNvPr id="21" name="Line 127"/>
            <p:cNvSpPr>
              <a:spLocks noChangeShapeType="1"/>
            </p:cNvSpPr>
            <p:nvPr/>
          </p:nvSpPr>
          <p:spPr bwMode="auto">
            <a:xfrm flipH="1">
              <a:off x="591108" y="4776788"/>
              <a:ext cx="2338388" cy="78263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2" name="Rectangle 128"/>
            <p:cNvSpPr>
              <a:spLocks noChangeArrowheads="1"/>
            </p:cNvSpPr>
            <p:nvPr/>
          </p:nvSpPr>
          <p:spPr bwMode="auto">
            <a:xfrm>
              <a:off x="1424546" y="5033963"/>
              <a:ext cx="747712" cy="246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23" name="Text Box 129"/>
            <p:cNvSpPr txBox="1">
              <a:spLocks noChangeArrowheads="1"/>
            </p:cNvSpPr>
            <p:nvPr/>
          </p:nvSpPr>
          <p:spPr bwMode="auto">
            <a:xfrm>
              <a:off x="1345171" y="4989513"/>
              <a:ext cx="94932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>
                  <a:latin typeface="Arial" charset="0"/>
                </a:rPr>
                <a:t>ACK=100</a:t>
              </a:r>
              <a:endParaRPr lang="en-US" sz="1000">
                <a:latin typeface="Times New Roman" charset="0"/>
              </a:endParaRPr>
            </a:p>
          </p:txBody>
        </p:sp>
        <p:grpSp>
          <p:nvGrpSpPr>
            <p:cNvPr id="24" name="Group 134"/>
            <p:cNvGrpSpPr>
              <a:grpSpLocks/>
            </p:cNvGrpSpPr>
            <p:nvPr/>
          </p:nvGrpSpPr>
          <p:grpSpPr bwMode="auto">
            <a:xfrm>
              <a:off x="362508" y="2420938"/>
              <a:ext cx="104775" cy="508000"/>
              <a:chOff x="3099" y="1749"/>
              <a:chExt cx="66" cy="320"/>
            </a:xfrm>
          </p:grpSpPr>
          <p:sp>
            <p:nvSpPr>
              <p:cNvPr id="25" name="Line 132"/>
              <p:cNvSpPr>
                <a:spLocks noChangeShapeType="1"/>
              </p:cNvSpPr>
              <p:nvPr/>
            </p:nvSpPr>
            <p:spPr bwMode="auto">
              <a:xfrm flipV="1">
                <a:off x="3129" y="1749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6" name="Line 133"/>
              <p:cNvSpPr>
                <a:spLocks noChangeShapeType="1"/>
              </p:cNvSpPr>
              <p:nvPr/>
            </p:nvSpPr>
            <p:spPr bwMode="auto">
              <a:xfrm>
                <a:off x="3099" y="1752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27" name="Group 135"/>
            <p:cNvGrpSpPr>
              <a:grpSpLocks/>
            </p:cNvGrpSpPr>
            <p:nvPr/>
          </p:nvGrpSpPr>
          <p:grpSpPr bwMode="auto">
            <a:xfrm rot="10800000">
              <a:off x="357746" y="3663950"/>
              <a:ext cx="104775" cy="508000"/>
              <a:chOff x="3099" y="1749"/>
              <a:chExt cx="66" cy="320"/>
            </a:xfrm>
          </p:grpSpPr>
          <p:sp>
            <p:nvSpPr>
              <p:cNvPr id="28" name="Line 136"/>
              <p:cNvSpPr>
                <a:spLocks noChangeShapeType="1"/>
              </p:cNvSpPr>
              <p:nvPr/>
            </p:nvSpPr>
            <p:spPr bwMode="auto">
              <a:xfrm flipV="1">
                <a:off x="3133" y="1753"/>
                <a:ext cx="0" cy="32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29" name="Line 137"/>
              <p:cNvSpPr>
                <a:spLocks noChangeShapeType="1"/>
              </p:cNvSpPr>
              <p:nvPr/>
            </p:nvSpPr>
            <p:spPr bwMode="auto">
              <a:xfrm>
                <a:off x="3103" y="1756"/>
                <a:ext cx="66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grpSp>
          <p:nvGrpSpPr>
            <p:cNvPr id="73" name="Group 228"/>
            <p:cNvGrpSpPr>
              <a:grpSpLocks/>
            </p:cNvGrpSpPr>
            <p:nvPr/>
          </p:nvGrpSpPr>
          <p:grpSpPr bwMode="auto">
            <a:xfrm>
              <a:off x="184708" y="1547813"/>
              <a:ext cx="630238" cy="533400"/>
              <a:chOff x="-44" y="1473"/>
              <a:chExt cx="981" cy="1105"/>
            </a:xfrm>
          </p:grpSpPr>
          <p:pic>
            <p:nvPicPr>
              <p:cNvPr id="74" name="Picture 229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5" name="Freeform 230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76" name="Group 231"/>
            <p:cNvGrpSpPr>
              <a:grpSpLocks/>
            </p:cNvGrpSpPr>
            <p:nvPr/>
          </p:nvGrpSpPr>
          <p:grpSpPr bwMode="auto">
            <a:xfrm flipH="1">
              <a:off x="2762808" y="1531938"/>
              <a:ext cx="709613" cy="600075"/>
              <a:chOff x="-44" y="1473"/>
              <a:chExt cx="981" cy="1105"/>
            </a:xfrm>
          </p:grpSpPr>
          <p:pic>
            <p:nvPicPr>
              <p:cNvPr id="77" name="Picture 232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78" name="Freeform 233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grpSp>
        <p:nvGrpSpPr>
          <p:cNvPr id="120" name="Group 119"/>
          <p:cNvGrpSpPr/>
          <p:nvPr/>
        </p:nvGrpSpPr>
        <p:grpSpPr>
          <a:xfrm>
            <a:off x="8703042" y="1538288"/>
            <a:ext cx="3413453" cy="4997449"/>
            <a:chOff x="8703042" y="1538288"/>
            <a:chExt cx="3413453" cy="4997449"/>
          </a:xfrm>
        </p:grpSpPr>
        <p:sp>
          <p:nvSpPr>
            <p:cNvPr id="79" name="Text Box 22"/>
            <p:cNvSpPr txBox="1">
              <a:spLocks noChangeArrowheads="1"/>
            </p:cNvSpPr>
            <p:nvPr/>
          </p:nvSpPr>
          <p:spPr bwMode="auto">
            <a:xfrm>
              <a:off x="9919395" y="3446463"/>
              <a:ext cx="358775" cy="39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b="1">
                  <a:solidFill>
                    <a:srgbClr val="FF0000"/>
                  </a:solidFill>
                </a:rPr>
                <a:t>X</a:t>
              </a:r>
            </a:p>
          </p:txBody>
        </p:sp>
        <p:sp>
          <p:nvSpPr>
            <p:cNvPr id="80" name="Text Box 34"/>
            <p:cNvSpPr txBox="1">
              <a:spLocks noChangeArrowheads="1"/>
            </p:cNvSpPr>
            <p:nvPr/>
          </p:nvSpPr>
          <p:spPr bwMode="auto">
            <a:xfrm>
              <a:off x="8703042" y="5827851"/>
              <a:ext cx="3377271" cy="70788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000" dirty="0">
                  <a:latin typeface="+mn-lt"/>
                </a:rPr>
                <a:t>Lost ACK, but cumulative ACK</a:t>
              </a:r>
              <a:br>
                <a:rPr lang="en-US" sz="2000" dirty="0">
                  <a:latin typeface="+mn-lt"/>
                </a:rPr>
              </a:br>
              <a:r>
                <a:rPr lang="en-US" sz="2000" dirty="0">
                  <a:latin typeface="+mn-lt"/>
                </a:rPr>
                <a:t>prevents retransmission</a:t>
              </a:r>
              <a:endParaRPr lang="en-US" sz="1050" dirty="0">
                <a:latin typeface="+mn-lt"/>
              </a:endParaRPr>
            </a:p>
          </p:txBody>
        </p:sp>
        <p:sp>
          <p:nvSpPr>
            <p:cNvPr id="81" name="Line 35"/>
            <p:cNvSpPr>
              <a:spLocks noChangeShapeType="1"/>
            </p:cNvSpPr>
            <p:nvPr/>
          </p:nvSpPr>
          <p:spPr bwMode="auto">
            <a:xfrm>
              <a:off x="9328845" y="4518025"/>
              <a:ext cx="2441575" cy="665163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2" name="Line 36"/>
            <p:cNvSpPr>
              <a:spLocks noChangeShapeType="1"/>
            </p:cNvSpPr>
            <p:nvPr/>
          </p:nvSpPr>
          <p:spPr bwMode="auto">
            <a:xfrm>
              <a:off x="9305033" y="2422525"/>
              <a:ext cx="2346325" cy="57150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3" name="Line 37"/>
            <p:cNvSpPr>
              <a:spLocks noChangeShapeType="1"/>
            </p:cNvSpPr>
            <p:nvPr/>
          </p:nvSpPr>
          <p:spPr bwMode="auto">
            <a:xfrm flipH="1">
              <a:off x="10182920" y="3084513"/>
              <a:ext cx="1431925" cy="57308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6" name="Rectangle 44"/>
            <p:cNvSpPr>
              <a:spLocks noChangeArrowheads="1"/>
            </p:cNvSpPr>
            <p:nvPr/>
          </p:nvSpPr>
          <p:spPr bwMode="auto">
            <a:xfrm>
              <a:off x="10008295" y="2503488"/>
              <a:ext cx="869950" cy="40163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87" name="Text Box 45"/>
            <p:cNvSpPr txBox="1">
              <a:spLocks noChangeArrowheads="1"/>
            </p:cNvSpPr>
            <p:nvPr/>
          </p:nvSpPr>
          <p:spPr bwMode="auto">
            <a:xfrm>
              <a:off x="9449495" y="2555875"/>
              <a:ext cx="2085975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400"/>
                <a:t>Seq=92, 8 bytes of data</a:t>
              </a:r>
            </a:p>
          </p:txBody>
        </p:sp>
        <p:grpSp>
          <p:nvGrpSpPr>
            <p:cNvPr id="88" name="Group 46"/>
            <p:cNvGrpSpPr>
              <a:grpSpLocks/>
            </p:cNvGrpSpPr>
            <p:nvPr/>
          </p:nvGrpSpPr>
          <p:grpSpPr bwMode="auto">
            <a:xfrm>
              <a:off x="10205145" y="3284538"/>
              <a:ext cx="949325" cy="304800"/>
              <a:chOff x="4215" y="2253"/>
              <a:chExt cx="598" cy="192"/>
            </a:xfrm>
          </p:grpSpPr>
          <p:sp>
            <p:nvSpPr>
              <p:cNvPr id="89" name="Rectangle 47"/>
              <p:cNvSpPr>
                <a:spLocks noChangeArrowheads="1"/>
              </p:cNvSpPr>
              <p:nvPr/>
            </p:nvSpPr>
            <p:spPr bwMode="auto">
              <a:xfrm>
                <a:off x="4265" y="2274"/>
                <a:ext cx="471" cy="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90" name="Text Box 48"/>
              <p:cNvSpPr txBox="1">
                <a:spLocks noChangeArrowheads="1"/>
              </p:cNvSpPr>
              <p:nvPr/>
            </p:nvSpPr>
            <p:spPr bwMode="auto">
              <a:xfrm>
                <a:off x="4215" y="2253"/>
                <a:ext cx="5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>
                    <a:latin typeface="Arial" charset="0"/>
                  </a:rPr>
                  <a:t>ACK=100</a:t>
                </a:r>
                <a:endParaRPr lang="en-US" sz="1000">
                  <a:latin typeface="Times New Roman" charset="0"/>
                </a:endParaRPr>
              </a:p>
            </p:txBody>
          </p:sp>
        </p:grpSp>
        <p:sp>
          <p:nvSpPr>
            <p:cNvPr id="91" name="Line 49"/>
            <p:cNvSpPr>
              <a:spLocks noChangeShapeType="1"/>
            </p:cNvSpPr>
            <p:nvPr/>
          </p:nvSpPr>
          <p:spPr bwMode="auto">
            <a:xfrm>
              <a:off x="9284395" y="2181225"/>
              <a:ext cx="0" cy="3525838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2" name="Line 50"/>
            <p:cNvSpPr>
              <a:spLocks noChangeShapeType="1"/>
            </p:cNvSpPr>
            <p:nvPr/>
          </p:nvSpPr>
          <p:spPr bwMode="auto">
            <a:xfrm>
              <a:off x="11689458" y="2176463"/>
              <a:ext cx="0" cy="3538537"/>
            </a:xfrm>
            <a:prstGeom prst="line">
              <a:avLst/>
            </a:prstGeom>
            <a:noFill/>
            <a:ln w="9525">
              <a:solidFill>
                <a:schemeClr val="bg2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3" name="Rectangle 51"/>
            <p:cNvSpPr>
              <a:spLocks noChangeArrowheads="1"/>
            </p:cNvSpPr>
            <p:nvPr/>
          </p:nvSpPr>
          <p:spPr bwMode="auto">
            <a:xfrm>
              <a:off x="10025758" y="4591050"/>
              <a:ext cx="933450" cy="5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94" name="Text Box 52"/>
            <p:cNvSpPr txBox="1">
              <a:spLocks noChangeArrowheads="1"/>
            </p:cNvSpPr>
            <p:nvPr/>
          </p:nvSpPr>
          <p:spPr bwMode="auto">
            <a:xfrm>
              <a:off x="9300270" y="4678363"/>
              <a:ext cx="2652713" cy="3048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1400"/>
                <a:t>Seq=120,  15 bytes of data</a:t>
              </a:r>
            </a:p>
          </p:txBody>
        </p:sp>
        <p:sp>
          <p:nvSpPr>
            <p:cNvPr id="95" name="Rectangle 55"/>
            <p:cNvSpPr>
              <a:spLocks noChangeArrowheads="1"/>
            </p:cNvSpPr>
            <p:nvPr/>
          </p:nvSpPr>
          <p:spPr bwMode="auto">
            <a:xfrm>
              <a:off x="10136883" y="5151438"/>
              <a:ext cx="747712" cy="24606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96" name="Group 75"/>
            <p:cNvGrpSpPr>
              <a:grpSpLocks/>
            </p:cNvGrpSpPr>
            <p:nvPr/>
          </p:nvGrpSpPr>
          <p:grpSpPr bwMode="auto">
            <a:xfrm>
              <a:off x="8909746" y="2427288"/>
              <a:ext cx="396875" cy="2406650"/>
              <a:chOff x="3414" y="1529"/>
              <a:chExt cx="250" cy="1103"/>
            </a:xfrm>
          </p:grpSpPr>
          <p:sp>
            <p:nvSpPr>
              <p:cNvPr id="97" name="Text Box 53"/>
              <p:cNvSpPr txBox="1">
                <a:spLocks noChangeArrowheads="1"/>
              </p:cNvSpPr>
              <p:nvPr/>
            </p:nvSpPr>
            <p:spPr bwMode="auto">
              <a:xfrm rot="10800000">
                <a:off x="3414" y="1931"/>
                <a:ext cx="250" cy="31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eaVert"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/>
                  <a:t>timeout</a:t>
                </a:r>
              </a:p>
            </p:txBody>
          </p:sp>
          <p:grpSp>
            <p:nvGrpSpPr>
              <p:cNvPr id="98" name="Group 57"/>
              <p:cNvGrpSpPr>
                <a:grpSpLocks/>
              </p:cNvGrpSpPr>
              <p:nvPr/>
            </p:nvGrpSpPr>
            <p:grpSpPr bwMode="auto">
              <a:xfrm>
                <a:off x="3504" y="1529"/>
                <a:ext cx="66" cy="320"/>
                <a:chOff x="3099" y="1749"/>
                <a:chExt cx="66" cy="320"/>
              </a:xfrm>
            </p:grpSpPr>
            <p:sp>
              <p:nvSpPr>
                <p:cNvPr id="102" name="Line 58"/>
                <p:cNvSpPr>
                  <a:spLocks noChangeShapeType="1"/>
                </p:cNvSpPr>
                <p:nvPr/>
              </p:nvSpPr>
              <p:spPr bwMode="auto">
                <a:xfrm flipV="1">
                  <a:off x="3129" y="1749"/>
                  <a:ext cx="0" cy="32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103" name="Line 59"/>
                <p:cNvSpPr>
                  <a:spLocks noChangeShapeType="1"/>
                </p:cNvSpPr>
                <p:nvPr/>
              </p:nvSpPr>
              <p:spPr bwMode="auto">
                <a:xfrm>
                  <a:off x="3099" y="1752"/>
                  <a:ext cx="6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  <p:grpSp>
            <p:nvGrpSpPr>
              <p:cNvPr id="99" name="Group 60"/>
              <p:cNvGrpSpPr>
                <a:grpSpLocks/>
              </p:cNvGrpSpPr>
              <p:nvPr/>
            </p:nvGrpSpPr>
            <p:grpSpPr bwMode="auto">
              <a:xfrm rot="10800000">
                <a:off x="3501" y="2312"/>
                <a:ext cx="66" cy="320"/>
                <a:chOff x="3099" y="1749"/>
                <a:chExt cx="66" cy="320"/>
              </a:xfrm>
            </p:grpSpPr>
            <p:sp>
              <p:nvSpPr>
                <p:cNvPr id="100" name="Line 61"/>
                <p:cNvSpPr>
                  <a:spLocks noChangeShapeType="1"/>
                </p:cNvSpPr>
                <p:nvPr/>
              </p:nvSpPr>
              <p:spPr bwMode="auto">
                <a:xfrm flipV="1">
                  <a:off x="3133" y="1750"/>
                  <a:ext cx="0" cy="32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  <p:sp>
              <p:nvSpPr>
                <p:cNvPr id="101" name="Line 62"/>
                <p:cNvSpPr>
                  <a:spLocks noChangeShapeType="1"/>
                </p:cNvSpPr>
                <p:nvPr/>
              </p:nvSpPr>
              <p:spPr bwMode="auto">
                <a:xfrm>
                  <a:off x="3103" y="1756"/>
                  <a:ext cx="6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104" name="Group 63"/>
            <p:cNvGrpSpPr>
              <a:grpSpLocks/>
            </p:cNvGrpSpPr>
            <p:nvPr/>
          </p:nvGrpSpPr>
          <p:grpSpPr bwMode="auto">
            <a:xfrm>
              <a:off x="9290745" y="2808288"/>
              <a:ext cx="2346325" cy="571500"/>
              <a:chOff x="3759" y="1622"/>
              <a:chExt cx="1478" cy="360"/>
            </a:xfrm>
          </p:grpSpPr>
          <p:sp>
            <p:nvSpPr>
              <p:cNvPr id="105" name="Line 64"/>
              <p:cNvSpPr>
                <a:spLocks noChangeShapeType="1"/>
              </p:cNvSpPr>
              <p:nvPr/>
            </p:nvSpPr>
            <p:spPr bwMode="auto">
              <a:xfrm>
                <a:off x="3759" y="1622"/>
                <a:ext cx="1478" cy="360"/>
              </a:xfrm>
              <a:prstGeom prst="line">
                <a:avLst/>
              </a:prstGeom>
              <a:noFill/>
              <a:ln w="28575">
                <a:solidFill>
                  <a:schemeClr val="accent2"/>
                </a:solidFill>
                <a:round/>
                <a:headEnd/>
                <a:tailEnd type="triangle" w="med" len="med"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06" name="Rectangle 65"/>
              <p:cNvSpPr>
                <a:spLocks noChangeArrowheads="1"/>
              </p:cNvSpPr>
              <p:nvPr/>
            </p:nvSpPr>
            <p:spPr bwMode="auto">
              <a:xfrm>
                <a:off x="4202" y="1673"/>
                <a:ext cx="548" cy="253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07" name="Text Box 66"/>
              <p:cNvSpPr txBox="1">
                <a:spLocks noChangeArrowheads="1"/>
              </p:cNvSpPr>
              <p:nvPr/>
            </p:nvSpPr>
            <p:spPr bwMode="auto">
              <a:xfrm>
                <a:off x="3790" y="1706"/>
                <a:ext cx="1437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/>
                  <a:t>Seq=100, 20 bytes of data</a:t>
                </a:r>
              </a:p>
            </p:txBody>
          </p:sp>
        </p:grpSp>
        <p:sp>
          <p:nvSpPr>
            <p:cNvPr id="108" name="Line 67"/>
            <p:cNvSpPr>
              <a:spLocks noChangeShapeType="1"/>
            </p:cNvSpPr>
            <p:nvPr/>
          </p:nvSpPr>
          <p:spPr bwMode="auto">
            <a:xfrm flipH="1">
              <a:off x="9295508" y="3440113"/>
              <a:ext cx="2324100" cy="102552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109" name="Group 68"/>
            <p:cNvGrpSpPr>
              <a:grpSpLocks/>
            </p:cNvGrpSpPr>
            <p:nvPr/>
          </p:nvGrpSpPr>
          <p:grpSpPr bwMode="auto">
            <a:xfrm>
              <a:off x="9938445" y="3841750"/>
              <a:ext cx="949325" cy="304800"/>
              <a:chOff x="4215" y="2253"/>
              <a:chExt cx="598" cy="192"/>
            </a:xfrm>
          </p:grpSpPr>
          <p:sp>
            <p:nvSpPr>
              <p:cNvPr id="110" name="Rectangle 69"/>
              <p:cNvSpPr>
                <a:spLocks noChangeArrowheads="1"/>
              </p:cNvSpPr>
              <p:nvPr/>
            </p:nvSpPr>
            <p:spPr bwMode="auto">
              <a:xfrm>
                <a:off x="4265" y="2274"/>
                <a:ext cx="471" cy="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111" name="Text Box 70"/>
              <p:cNvSpPr txBox="1">
                <a:spLocks noChangeArrowheads="1"/>
              </p:cNvSpPr>
              <p:nvPr/>
            </p:nvSpPr>
            <p:spPr bwMode="auto">
              <a:xfrm>
                <a:off x="4215" y="2253"/>
                <a:ext cx="598" cy="19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400">
                    <a:latin typeface="Arial" charset="0"/>
                  </a:rPr>
                  <a:t>ACK=120</a:t>
                </a:r>
                <a:endParaRPr lang="en-US" sz="1000">
                  <a:latin typeface="Times New Roman" charset="0"/>
                </a:endParaRPr>
              </a:p>
            </p:txBody>
          </p:sp>
        </p:grpSp>
        <p:grpSp>
          <p:nvGrpSpPr>
            <p:cNvPr id="112" name="Group 84"/>
            <p:cNvGrpSpPr>
              <a:grpSpLocks/>
            </p:cNvGrpSpPr>
            <p:nvPr/>
          </p:nvGrpSpPr>
          <p:grpSpPr bwMode="auto">
            <a:xfrm>
              <a:off x="8863708" y="1543050"/>
              <a:ext cx="630237" cy="533400"/>
              <a:chOff x="-44" y="1473"/>
              <a:chExt cx="981" cy="1105"/>
            </a:xfrm>
          </p:grpSpPr>
          <p:pic>
            <p:nvPicPr>
              <p:cNvPr id="113" name="Picture 85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4" name="Freeform 86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115" name="Group 87"/>
            <p:cNvGrpSpPr>
              <a:grpSpLocks/>
            </p:cNvGrpSpPr>
            <p:nvPr/>
          </p:nvGrpSpPr>
          <p:grpSpPr bwMode="auto">
            <a:xfrm flipH="1">
              <a:off x="11441808" y="1538288"/>
              <a:ext cx="674687" cy="590550"/>
              <a:chOff x="-44" y="1473"/>
              <a:chExt cx="981" cy="1105"/>
            </a:xfrm>
          </p:grpSpPr>
          <p:pic>
            <p:nvPicPr>
              <p:cNvPr id="116" name="Picture 88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3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17" name="Freeform 89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/>
              </a:p>
            </p:txBody>
          </p:sp>
        </p:grpSp>
      </p:grpSp>
      <p:sp>
        <p:nvSpPr>
          <p:cNvPr id="2" name="Rectangular Callout 1">
            <a:extLst>
              <a:ext uri="{FF2B5EF4-FFF2-40B4-BE49-F238E27FC236}">
                <a16:creationId xmlns:a16="http://schemas.microsoft.com/office/drawing/2014/main" id="{CBB64961-750C-8C4B-9E1C-E33C98158EDC}"/>
              </a:ext>
            </a:extLst>
          </p:cNvPr>
          <p:cNvSpPr/>
          <p:nvPr/>
        </p:nvSpPr>
        <p:spPr>
          <a:xfrm>
            <a:off x="8171558" y="563877"/>
            <a:ext cx="2787650" cy="671129"/>
          </a:xfrm>
          <a:prstGeom prst="wedgeRectCallout">
            <a:avLst>
              <a:gd name="adj1" fmla="val 40455"/>
              <a:gd name="adj2" fmla="val 207712"/>
            </a:avLst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What if the second ACK is dropped instead of the first?</a:t>
            </a:r>
          </a:p>
        </p:txBody>
      </p: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771B6967-5BE0-4547-8FD3-F0C861561539}"/>
              </a:ext>
            </a:extLst>
          </p:cNvPr>
          <p:cNvGrpSpPr/>
          <p:nvPr/>
        </p:nvGrpSpPr>
        <p:grpSpPr>
          <a:xfrm>
            <a:off x="7374857" y="95224"/>
            <a:ext cx="929898" cy="884264"/>
            <a:chOff x="10763181" y="2345404"/>
            <a:chExt cx="1139517" cy="1083596"/>
          </a:xfrm>
        </p:grpSpPr>
        <p:sp>
          <p:nvSpPr>
            <p:cNvPr id="122" name="Octagon 121">
              <a:extLst>
                <a:ext uri="{FF2B5EF4-FFF2-40B4-BE49-F238E27FC236}">
                  <a16:creationId xmlns:a16="http://schemas.microsoft.com/office/drawing/2014/main" id="{B056C8B2-5101-A749-AAA0-BB836244E2C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23" name="Octagon 122">
              <a:extLst>
                <a:ext uri="{FF2B5EF4-FFF2-40B4-BE49-F238E27FC236}">
                  <a16:creationId xmlns:a16="http://schemas.microsoft.com/office/drawing/2014/main" id="{553AAA7B-9766-3441-9C9D-9BD68EDC1D42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4" name="Rectangle 123">
              <a:extLst>
                <a:ext uri="{FF2B5EF4-FFF2-40B4-BE49-F238E27FC236}">
                  <a16:creationId xmlns:a16="http://schemas.microsoft.com/office/drawing/2014/main" id="{C0408EE1-9BB2-A442-B7A7-0B0A35A95F6B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033804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Delayed 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2224573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TCP recommends that receiver wait before sending an ACK (RFC </a:t>
            </a:r>
            <a:r>
              <a:rPr lang="en-US" dirty="0">
                <a:hlinkClick r:id="rId2"/>
              </a:rPr>
              <a:t>1122</a:t>
            </a:r>
            <a:r>
              <a:rPr lang="en-US" dirty="0"/>
              <a:t>).</a:t>
            </a:r>
          </a:p>
          <a:p>
            <a:r>
              <a:rPr lang="en-US" dirty="0"/>
              <a:t>This allows the TCP’s ACK response (and receive window update) to be piggy-backed on an </a:t>
            </a:r>
            <a:r>
              <a:rPr lang="en-US" i="1" dirty="0">
                <a:solidFill>
                  <a:schemeClr val="accent6"/>
                </a:solidFill>
              </a:rPr>
              <a:t>application-layer response</a:t>
            </a:r>
            <a:r>
              <a:rPr lang="en-US" dirty="0"/>
              <a:t>.</a:t>
            </a:r>
          </a:p>
          <a:p>
            <a:r>
              <a:rPr lang="en-US" dirty="0"/>
              <a:t>Send ACK only after 500ms or with next data in other direction.</a:t>
            </a:r>
          </a:p>
          <a:p>
            <a:r>
              <a:rPr lang="en-US" dirty="0" err="1"/>
              <a:t>Eg.</a:t>
            </a:r>
            <a:r>
              <a:rPr lang="en-US" dirty="0"/>
              <a:t>, an “echo” app that repeats back the data received: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58606" y="3238814"/>
            <a:ext cx="7373735" cy="1049931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4424082" y="3238814"/>
            <a:ext cx="2380130" cy="547284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822576" y="4772185"/>
            <a:ext cx="13984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accent6"/>
                </a:solidFill>
              </a:rPr>
              <a:t>delayed</a:t>
            </a:r>
          </a:p>
          <a:p>
            <a:pPr algn="r"/>
            <a:r>
              <a:rPr lang="en-US" dirty="0">
                <a:solidFill>
                  <a:schemeClr val="accent6"/>
                </a:solidFill>
              </a:rPr>
              <a:t>ACK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800165" y="6148262"/>
            <a:ext cx="1398494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solidFill>
                  <a:schemeClr val="accent6"/>
                </a:solidFill>
              </a:rPr>
              <a:t>delayed</a:t>
            </a:r>
          </a:p>
          <a:p>
            <a:pPr algn="r"/>
            <a:r>
              <a:rPr lang="en-US" dirty="0">
                <a:solidFill>
                  <a:schemeClr val="accent6"/>
                </a:solidFill>
              </a:rPr>
              <a:t>ACK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19" y="3467302"/>
            <a:ext cx="5750082" cy="3792071"/>
          </a:xfrm>
          <a:prstGeom prst="rect">
            <a:avLst/>
          </a:prstGeom>
        </p:spPr>
      </p:pic>
      <p:sp>
        <p:nvSpPr>
          <p:cNvPr id="12" name="Right Brace 11"/>
          <p:cNvSpPr/>
          <p:nvPr/>
        </p:nvSpPr>
        <p:spPr>
          <a:xfrm>
            <a:off x="4858606" y="4819397"/>
            <a:ext cx="251276" cy="705305"/>
          </a:xfrm>
          <a:prstGeom prst="rightBrace">
            <a:avLst>
              <a:gd name="adj1" fmla="val 28327"/>
              <a:gd name="adj2" fmla="val 50000"/>
            </a:avLst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/>
          <p:cNvSpPr txBox="1"/>
          <p:nvPr/>
        </p:nvSpPr>
        <p:spPr>
          <a:xfrm>
            <a:off x="5109882" y="4848883"/>
            <a:ext cx="1250725" cy="646331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2"/>
                </a:solidFill>
              </a:rPr>
              <a:t>processing</a:t>
            </a:r>
          </a:p>
          <a:p>
            <a:r>
              <a:rPr lang="en-US" dirty="0">
                <a:solidFill>
                  <a:schemeClr val="accent2"/>
                </a:solidFill>
              </a:rPr>
              <a:t>time</a:t>
            </a:r>
          </a:p>
        </p:txBody>
      </p:sp>
      <p:pic>
        <p:nvPicPr>
          <p:cNvPr id="14" name="Picture 34" descr="alarm_clock_ring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044" y="4896093"/>
            <a:ext cx="268269" cy="29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4" descr="alarm_clock_ringi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8399" y="6240685"/>
            <a:ext cx="268269" cy="2955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8923994" y="4173069"/>
            <a:ext cx="449902" cy="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8678602" y="4558059"/>
            <a:ext cx="449902" cy="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8903553" y="5524702"/>
            <a:ext cx="449902" cy="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8629507" y="5901036"/>
            <a:ext cx="449902" cy="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854458" y="6875759"/>
            <a:ext cx="449902" cy="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8625831" y="7240040"/>
            <a:ext cx="449902" cy="2042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6995509" y="3387492"/>
            <a:ext cx="5317857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With delayed ACKs</a:t>
            </a:r>
          </a:p>
        </p:txBody>
      </p:sp>
      <p:sp>
        <p:nvSpPr>
          <p:cNvPr id="25" name="Rectangle 24"/>
          <p:cNvSpPr/>
          <p:nvPr/>
        </p:nvSpPr>
        <p:spPr>
          <a:xfrm>
            <a:off x="625033" y="3425095"/>
            <a:ext cx="4636336" cy="42406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Box 25"/>
          <p:cNvSpPr txBox="1"/>
          <p:nvPr/>
        </p:nvSpPr>
        <p:spPr>
          <a:xfrm>
            <a:off x="509286" y="3441138"/>
            <a:ext cx="5072042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/>
              <a:t>Eager </a:t>
            </a:r>
            <a:r>
              <a:rPr lang="en-US" sz="2400" dirty="0"/>
              <a:t>ACKs</a:t>
            </a:r>
          </a:p>
        </p:txBody>
      </p:sp>
    </p:spTree>
    <p:extLst>
      <p:ext uri="{BB962C8B-B14F-4D97-AF65-F5344CB8AC3E}">
        <p14:creationId xmlns:p14="http://schemas.microsoft.com/office/powerpoint/2010/main" val="92185148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ACK generation </a:t>
            </a:r>
            <a:r>
              <a:rPr lang="en-US" sz="2800" dirty="0"/>
              <a:t>(RFC </a:t>
            </a:r>
            <a:r>
              <a:rPr lang="en-US" sz="2800" dirty="0">
                <a:hlinkClick r:id="rId2"/>
              </a:rPr>
              <a:t>1122</a:t>
            </a:r>
            <a:r>
              <a:rPr lang="en-US" sz="2800" dirty="0"/>
              <a:t>, </a:t>
            </a:r>
            <a:r>
              <a:rPr lang="en-US" sz="2800" dirty="0">
                <a:hlinkClick r:id="rId3"/>
              </a:rPr>
              <a:t>2581</a:t>
            </a:r>
            <a:r>
              <a:rPr lang="en-US" sz="2800" dirty="0"/>
              <a:t>)</a:t>
            </a:r>
            <a:endParaRPr lang="en-US" dirty="0"/>
          </a:p>
        </p:txBody>
      </p:sp>
      <p:sp>
        <p:nvSpPr>
          <p:cNvPr id="18" name="Text Placeholder 17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Event at Receiver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4931540"/>
          </a:xfrm>
        </p:spPr>
        <p:txBody>
          <a:bodyPr>
            <a:normAutofit fontScale="92500" lnSpcReduction="10000"/>
          </a:bodyPr>
          <a:lstStyle/>
          <a:p>
            <a:pPr>
              <a:defRPr/>
            </a:pPr>
            <a:r>
              <a:rPr lang="en-US" dirty="0"/>
              <a:t>Arrival of in-order segment with expected </a:t>
            </a:r>
            <a:r>
              <a:rPr lang="en-US" dirty="0" err="1"/>
              <a:t>seq</a:t>
            </a:r>
            <a:r>
              <a:rPr lang="en-US" dirty="0"/>
              <a:t> #. All data up to expected </a:t>
            </a:r>
            <a:r>
              <a:rPr lang="en-US" dirty="0" err="1"/>
              <a:t>seq</a:t>
            </a:r>
            <a:r>
              <a:rPr lang="en-US" dirty="0"/>
              <a:t> # already </a:t>
            </a:r>
            <a:r>
              <a:rPr lang="en-US" dirty="0" err="1"/>
              <a:t>ACK’ed</a:t>
            </a:r>
            <a:r>
              <a:rPr lang="en-US" dirty="0"/>
              <a:t>.</a:t>
            </a:r>
          </a:p>
          <a:p>
            <a:pPr>
              <a:defRPr/>
            </a:pPr>
            <a:r>
              <a:rPr lang="en-US" dirty="0"/>
              <a:t>Arrival of in-order segment with expected </a:t>
            </a:r>
            <a:r>
              <a:rPr lang="en-US" dirty="0" err="1"/>
              <a:t>seq</a:t>
            </a:r>
            <a:r>
              <a:rPr lang="en-US" dirty="0"/>
              <a:t> #. One other segment has ACK pending.</a:t>
            </a:r>
          </a:p>
          <a:p>
            <a:pPr>
              <a:defRPr/>
            </a:pPr>
            <a:r>
              <a:rPr lang="en-US" dirty="0"/>
              <a:t>Arrival of </a:t>
            </a:r>
            <a:r>
              <a:rPr lang="en-US" i="1" dirty="0"/>
              <a:t>out-of-order</a:t>
            </a:r>
            <a:r>
              <a:rPr lang="en-US" dirty="0"/>
              <a:t> segment</a:t>
            </a:r>
            <a:br>
              <a:rPr lang="en-US" dirty="0"/>
            </a:br>
            <a:r>
              <a:rPr lang="en-US" dirty="0"/>
              <a:t>(with higher-than-expect </a:t>
            </a:r>
            <a:r>
              <a:rPr lang="en-US" dirty="0" err="1"/>
              <a:t>seq</a:t>
            </a:r>
            <a:r>
              <a:rPr lang="en-US" dirty="0"/>
              <a:t> #).</a:t>
            </a:r>
            <a:br>
              <a:rPr lang="en-US" dirty="0"/>
            </a:br>
            <a:r>
              <a:rPr lang="en-US" dirty="0"/>
              <a:t>In other words, a gap was detected.</a:t>
            </a:r>
          </a:p>
          <a:p>
            <a:pPr>
              <a:defRPr/>
            </a:pPr>
            <a:r>
              <a:rPr lang="en-US" dirty="0"/>
              <a:t>Arrival of segment that partially or completely fills gap.</a:t>
            </a:r>
          </a:p>
          <a:p>
            <a:endParaRPr lang="en-US" dirty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TCP action taken</a:t>
            </a: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493154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  <a:defRPr/>
            </a:pPr>
            <a:r>
              <a:rPr lang="en-US" b="1" i="1" dirty="0">
                <a:solidFill>
                  <a:schemeClr val="accent6"/>
                </a:solidFill>
              </a:rPr>
              <a:t>Delayed ACK</a:t>
            </a:r>
            <a:r>
              <a:rPr lang="en-US" dirty="0"/>
              <a:t>. Wait up to 500ms for next segment. If no next segment, send ACK.</a:t>
            </a:r>
          </a:p>
          <a:p>
            <a:pPr marL="0" indent="0">
              <a:buNone/>
              <a:defRPr/>
            </a:pPr>
            <a:r>
              <a:rPr lang="en-US" dirty="0"/>
              <a:t>Immediately send a single</a:t>
            </a:r>
            <a:br>
              <a:rPr lang="en-US" dirty="0"/>
            </a:br>
            <a:r>
              <a:rPr lang="en-US" b="1" i="1" dirty="0">
                <a:solidFill>
                  <a:schemeClr val="accent6"/>
                </a:solidFill>
              </a:rPr>
              <a:t>cumulative ACK</a:t>
            </a:r>
            <a:r>
              <a:rPr lang="en-US" dirty="0"/>
              <a:t>, </a:t>
            </a:r>
            <a:r>
              <a:rPr lang="en-US" dirty="0" err="1"/>
              <a:t>ACK’ing</a:t>
            </a:r>
            <a:r>
              <a:rPr lang="en-US" dirty="0"/>
              <a:t> both in-order segments.</a:t>
            </a:r>
          </a:p>
          <a:p>
            <a:pPr marL="0" indent="0">
              <a:buNone/>
              <a:defRPr/>
            </a:pPr>
            <a:r>
              <a:rPr lang="en-US" dirty="0"/>
              <a:t>Immediately send </a:t>
            </a:r>
            <a:r>
              <a:rPr lang="en-US" b="1" i="1" dirty="0">
                <a:solidFill>
                  <a:schemeClr val="accent6"/>
                </a:solidFill>
              </a:rPr>
              <a:t>duplicate ACK</a:t>
            </a:r>
            <a:r>
              <a:rPr lang="en-US" b="1" dirty="0">
                <a:solidFill>
                  <a:schemeClr val="accent6"/>
                </a:solidFill>
              </a:rPr>
              <a:t>, </a:t>
            </a:r>
            <a:r>
              <a:rPr lang="en-US" dirty="0"/>
              <a:t>indicating seq. # of next expected byte.</a:t>
            </a:r>
          </a:p>
          <a:p>
            <a:pPr marL="0" indent="0">
              <a:buNone/>
              <a:defRPr/>
            </a:pPr>
            <a:r>
              <a:rPr lang="en-US" dirty="0"/>
              <a:t>Immediately send ACK if segment starts at beginning of gap.</a:t>
            </a:r>
          </a:p>
          <a:p>
            <a:endParaRPr lang="en-US" dirty="0"/>
          </a:p>
        </p:txBody>
      </p:sp>
      <p:cxnSp>
        <p:nvCxnSpPr>
          <p:cNvPr id="28" name="Straight Connector 27"/>
          <p:cNvCxnSpPr/>
          <p:nvPr/>
        </p:nvCxnSpPr>
        <p:spPr>
          <a:xfrm>
            <a:off x="590309" y="2986268"/>
            <a:ext cx="11088547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/>
          <p:cNvCxnSpPr/>
          <p:nvPr/>
        </p:nvCxnSpPr>
        <p:spPr>
          <a:xfrm>
            <a:off x="562058" y="4239272"/>
            <a:ext cx="11088547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562057" y="5457552"/>
            <a:ext cx="11088547" cy="0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/>
          <p:cNvCxnSpPr/>
          <p:nvPr/>
        </p:nvCxnSpPr>
        <p:spPr>
          <a:xfrm>
            <a:off x="6090173" y="1143794"/>
            <a:ext cx="0" cy="5326454"/>
          </a:xfrm>
          <a:prstGeom prst="line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73299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</a:t>
            </a:r>
            <a:r>
              <a:rPr lang="en-US" i="1" dirty="0"/>
              <a:t>fast retransmit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677057" cy="5594888"/>
          </a:xfrm>
        </p:spPr>
        <p:txBody>
          <a:bodyPr/>
          <a:lstStyle/>
          <a:p>
            <a:r>
              <a:rPr lang="en-US" dirty="0"/>
              <a:t>With using cumulative ACKs,</a:t>
            </a:r>
            <a:br>
              <a:rPr lang="en-US" dirty="0"/>
            </a:br>
            <a:r>
              <a:rPr lang="en-US" dirty="0"/>
              <a:t>duplicate ACKs suggest packet loss.</a:t>
            </a:r>
          </a:p>
          <a:p>
            <a:pPr lvl="1"/>
            <a:r>
              <a:rPr lang="en-US" dirty="0"/>
              <a:t>Receiver will always set ACK # to the index of the next byte expected (the gap).</a:t>
            </a:r>
          </a:p>
          <a:p>
            <a:r>
              <a:rPr lang="en-US" dirty="0"/>
              <a:t>On </a:t>
            </a:r>
            <a:r>
              <a:rPr lang="en-US" i="1" dirty="0">
                <a:solidFill>
                  <a:schemeClr val="accent6"/>
                </a:solidFill>
              </a:rPr>
              <a:t>triple duplicate ACK, </a:t>
            </a:r>
            <a:r>
              <a:rPr lang="en-US" dirty="0"/>
              <a:t>instead of the sender waiting for timer to expire, TCP </a:t>
            </a:r>
            <a:r>
              <a:rPr lang="en-US" i="1" dirty="0"/>
              <a:t>fast retransmit </a:t>
            </a:r>
            <a:r>
              <a:rPr lang="en-US" dirty="0"/>
              <a:t>immediately re-sends lowest un-</a:t>
            </a:r>
            <a:r>
              <a:rPr lang="en-US" dirty="0" err="1"/>
              <a:t>ACK’ed</a:t>
            </a:r>
            <a:r>
              <a:rPr lang="en-US" dirty="0"/>
              <a:t> segment.</a:t>
            </a:r>
            <a:endParaRPr lang="en-US" i="1" dirty="0">
              <a:solidFill>
                <a:schemeClr val="accent6"/>
              </a:solidFill>
            </a:endParaRPr>
          </a:p>
        </p:txBody>
      </p:sp>
      <p:grpSp>
        <p:nvGrpSpPr>
          <p:cNvPr id="51" name="Group 50"/>
          <p:cNvGrpSpPr/>
          <p:nvPr/>
        </p:nvGrpSpPr>
        <p:grpSpPr>
          <a:xfrm>
            <a:off x="7169553" y="681082"/>
            <a:ext cx="4150805" cy="5887741"/>
            <a:chOff x="7169553" y="609922"/>
            <a:chExt cx="3251199" cy="4611688"/>
          </a:xfrm>
        </p:grpSpPr>
        <p:sp>
          <p:nvSpPr>
            <p:cNvPr id="4" name="Line 3"/>
            <p:cNvSpPr>
              <a:spLocks noChangeShapeType="1"/>
            </p:cNvSpPr>
            <p:nvPr/>
          </p:nvSpPr>
          <p:spPr bwMode="auto">
            <a:xfrm>
              <a:off x="7571190" y="1532260"/>
              <a:ext cx="2533650" cy="59055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" name="Line 9"/>
            <p:cNvSpPr>
              <a:spLocks noChangeShapeType="1"/>
            </p:cNvSpPr>
            <p:nvPr/>
          </p:nvSpPr>
          <p:spPr bwMode="auto">
            <a:xfrm>
              <a:off x="7571190" y="1760860"/>
              <a:ext cx="1757362" cy="414337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" name="Line 10"/>
            <p:cNvSpPr>
              <a:spLocks noChangeShapeType="1"/>
            </p:cNvSpPr>
            <p:nvPr/>
          </p:nvSpPr>
          <p:spPr bwMode="auto">
            <a:xfrm flipH="1">
              <a:off x="7568015" y="1227460"/>
              <a:ext cx="3175" cy="39941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7" name="Line 11"/>
            <p:cNvSpPr>
              <a:spLocks noChangeShapeType="1"/>
            </p:cNvSpPr>
            <p:nvPr/>
          </p:nvSpPr>
          <p:spPr bwMode="auto">
            <a:xfrm>
              <a:off x="10085790" y="1303660"/>
              <a:ext cx="9436" cy="331490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" name="Line 12"/>
            <p:cNvSpPr>
              <a:spLocks noChangeShapeType="1"/>
            </p:cNvSpPr>
            <p:nvPr/>
          </p:nvSpPr>
          <p:spPr bwMode="auto">
            <a:xfrm flipH="1">
              <a:off x="7571190" y="2175196"/>
              <a:ext cx="2482850" cy="828676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" name="Line 14"/>
            <p:cNvSpPr>
              <a:spLocks noChangeShapeType="1"/>
            </p:cNvSpPr>
            <p:nvPr/>
          </p:nvSpPr>
          <p:spPr bwMode="auto">
            <a:xfrm>
              <a:off x="7571190" y="1989460"/>
              <a:ext cx="2533650" cy="59055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" name="Line 15"/>
            <p:cNvSpPr>
              <a:spLocks noChangeShapeType="1"/>
            </p:cNvSpPr>
            <p:nvPr/>
          </p:nvSpPr>
          <p:spPr bwMode="auto">
            <a:xfrm>
              <a:off x="7571190" y="2446660"/>
              <a:ext cx="2533650" cy="59055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" name="Line 16"/>
            <p:cNvSpPr>
              <a:spLocks noChangeShapeType="1"/>
            </p:cNvSpPr>
            <p:nvPr/>
          </p:nvSpPr>
          <p:spPr bwMode="auto">
            <a:xfrm>
              <a:off x="7571190" y="2218060"/>
              <a:ext cx="2533650" cy="590550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2" name="Line 17"/>
            <p:cNvSpPr>
              <a:spLocks noChangeShapeType="1"/>
            </p:cNvSpPr>
            <p:nvPr/>
          </p:nvSpPr>
          <p:spPr bwMode="auto">
            <a:xfrm flipH="1">
              <a:off x="7588655" y="2599060"/>
              <a:ext cx="2478085" cy="800104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3" name="Line 18"/>
            <p:cNvSpPr>
              <a:spLocks noChangeShapeType="1"/>
            </p:cNvSpPr>
            <p:nvPr/>
          </p:nvSpPr>
          <p:spPr bwMode="auto">
            <a:xfrm flipH="1">
              <a:off x="7571190" y="2827660"/>
              <a:ext cx="2506662" cy="88741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4" name="Line 19"/>
            <p:cNvSpPr>
              <a:spLocks noChangeShapeType="1"/>
            </p:cNvSpPr>
            <p:nvPr/>
          </p:nvSpPr>
          <p:spPr bwMode="auto">
            <a:xfrm flipH="1">
              <a:off x="7571190" y="3056260"/>
              <a:ext cx="2495550" cy="900112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5" name="Text Box 20"/>
            <p:cNvSpPr txBox="1">
              <a:spLocks noChangeArrowheads="1"/>
            </p:cNvSpPr>
            <p:nvPr/>
          </p:nvSpPr>
          <p:spPr bwMode="auto">
            <a:xfrm>
              <a:off x="9244415" y="1972880"/>
              <a:ext cx="282575" cy="5232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800">
                  <a:solidFill>
                    <a:srgbClr val="FF0000"/>
                  </a:solidFill>
                  <a:latin typeface="Arial" charset="0"/>
                </a:rPr>
                <a:t>X</a:t>
              </a:r>
              <a:endParaRPr lang="en-US" sz="1050">
                <a:latin typeface="Times New Roman" charset="0"/>
              </a:endParaRPr>
            </a:p>
          </p:txBody>
        </p:sp>
        <p:grpSp>
          <p:nvGrpSpPr>
            <p:cNvPr id="21" name="Group 41"/>
            <p:cNvGrpSpPr>
              <a:grpSpLocks/>
            </p:cNvGrpSpPr>
            <p:nvPr/>
          </p:nvGrpSpPr>
          <p:grpSpPr bwMode="auto">
            <a:xfrm>
              <a:off x="7672790" y="2702252"/>
              <a:ext cx="1066800" cy="338138"/>
              <a:chOff x="4215" y="2253"/>
              <a:chExt cx="672" cy="213"/>
            </a:xfrm>
          </p:grpSpPr>
          <p:sp>
            <p:nvSpPr>
              <p:cNvPr id="22" name="Rectangle 42"/>
              <p:cNvSpPr>
                <a:spLocks noChangeArrowheads="1"/>
              </p:cNvSpPr>
              <p:nvPr/>
            </p:nvSpPr>
            <p:spPr bwMode="auto">
              <a:xfrm>
                <a:off x="4265" y="2274"/>
                <a:ext cx="471" cy="155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3" name="Text Box 43"/>
              <p:cNvSpPr txBox="1">
                <a:spLocks noChangeArrowheads="1"/>
              </p:cNvSpPr>
              <p:nvPr/>
            </p:nvSpPr>
            <p:spPr bwMode="auto">
              <a:xfrm>
                <a:off x="4215" y="2253"/>
                <a:ext cx="672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ACK=100</a:t>
                </a:r>
                <a:endParaRPr lang="en-US" sz="1050">
                  <a:latin typeface="Times New Roman" charset="0"/>
                </a:endParaRPr>
              </a:p>
            </p:txBody>
          </p:sp>
        </p:grpSp>
        <p:grpSp>
          <p:nvGrpSpPr>
            <p:cNvPr id="24" name="Group 78"/>
            <p:cNvGrpSpPr>
              <a:grpSpLocks/>
            </p:cNvGrpSpPr>
            <p:nvPr/>
          </p:nvGrpSpPr>
          <p:grpSpPr bwMode="auto">
            <a:xfrm>
              <a:off x="7169553" y="1505272"/>
              <a:ext cx="430213" cy="3524250"/>
              <a:chOff x="386" y="868"/>
              <a:chExt cx="271" cy="2220"/>
            </a:xfrm>
          </p:grpSpPr>
          <p:sp>
            <p:nvSpPr>
              <p:cNvPr id="25" name="Text Box 50"/>
              <p:cNvSpPr txBox="1">
                <a:spLocks noChangeArrowheads="1"/>
              </p:cNvSpPr>
              <p:nvPr/>
            </p:nvSpPr>
            <p:spPr bwMode="auto">
              <a:xfrm rot="10800000">
                <a:off x="386" y="1748"/>
                <a:ext cx="271" cy="49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vert="eaVert"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/>
                  <a:t>timeout</a:t>
                </a:r>
              </a:p>
            </p:txBody>
          </p:sp>
          <p:grpSp>
            <p:nvGrpSpPr>
              <p:cNvPr id="26" name="Group 51"/>
              <p:cNvGrpSpPr>
                <a:grpSpLocks/>
              </p:cNvGrpSpPr>
              <p:nvPr/>
            </p:nvGrpSpPr>
            <p:grpSpPr bwMode="auto">
              <a:xfrm>
                <a:off x="488" y="868"/>
                <a:ext cx="66" cy="893"/>
                <a:chOff x="3099" y="1749"/>
                <a:chExt cx="66" cy="320"/>
              </a:xfrm>
            </p:grpSpPr>
            <p:sp>
              <p:nvSpPr>
                <p:cNvPr id="30" name="Line 52"/>
                <p:cNvSpPr>
                  <a:spLocks noChangeShapeType="1"/>
                </p:cNvSpPr>
                <p:nvPr/>
              </p:nvSpPr>
              <p:spPr bwMode="auto">
                <a:xfrm flipV="1">
                  <a:off x="3129" y="1749"/>
                  <a:ext cx="0" cy="32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31" name="Line 53"/>
                <p:cNvSpPr>
                  <a:spLocks noChangeShapeType="1"/>
                </p:cNvSpPr>
                <p:nvPr/>
              </p:nvSpPr>
              <p:spPr bwMode="auto">
                <a:xfrm>
                  <a:off x="3099" y="1752"/>
                  <a:ext cx="6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  <p:grpSp>
            <p:nvGrpSpPr>
              <p:cNvPr id="27" name="Group 54"/>
              <p:cNvGrpSpPr>
                <a:grpSpLocks/>
              </p:cNvGrpSpPr>
              <p:nvPr/>
            </p:nvGrpSpPr>
            <p:grpSpPr bwMode="auto">
              <a:xfrm rot="10800000">
                <a:off x="485" y="2224"/>
                <a:ext cx="66" cy="864"/>
                <a:chOff x="3099" y="1749"/>
                <a:chExt cx="66" cy="320"/>
              </a:xfrm>
            </p:grpSpPr>
            <p:sp>
              <p:nvSpPr>
                <p:cNvPr id="28" name="Line 55"/>
                <p:cNvSpPr>
                  <a:spLocks noChangeShapeType="1"/>
                </p:cNvSpPr>
                <p:nvPr/>
              </p:nvSpPr>
              <p:spPr bwMode="auto">
                <a:xfrm flipV="1">
                  <a:off x="3132" y="1749"/>
                  <a:ext cx="0" cy="32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  <p:sp>
              <p:nvSpPr>
                <p:cNvPr id="29" name="Line 56"/>
                <p:cNvSpPr>
                  <a:spLocks noChangeShapeType="1"/>
                </p:cNvSpPr>
                <p:nvPr/>
              </p:nvSpPr>
              <p:spPr bwMode="auto">
                <a:xfrm>
                  <a:off x="3103" y="1752"/>
                  <a:ext cx="66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  <a:ext uri="{AF507438-7753-43e0-B8FC-AC1667EBCBE1}">
                    <a14:hiddenEffects xmlns:a14="http://schemas.microsoft.com/office/drawing/2010/main" xmlns="">
                      <a:effectLst>
                        <a:outerShdw blurRad="63500" dist="38099" dir="2700000" algn="ctr" rotWithShape="0">
                          <a:schemeClr val="bg2">
                            <a:alpha val="74998"/>
                          </a:schemeClr>
                        </a:outerShdw>
                      </a:effectLst>
                    </a14:hiddenEffects>
                  </a:ext>
                </a:extLst>
              </p:spPr>
              <p:txBody>
                <a:bodyPr wrap="none"/>
                <a:lstStyle/>
                <a:p>
                  <a:pPr>
                    <a:defRPr/>
                  </a:pPr>
                  <a:endParaRPr lang="en-US" sz="2000">
                    <a:ea typeface="ＭＳ Ｐゴシック" charset="0"/>
                  </a:endParaRPr>
                </a:p>
              </p:txBody>
            </p:sp>
          </p:grpSp>
        </p:grpSp>
        <p:grpSp>
          <p:nvGrpSpPr>
            <p:cNvPr id="32" name="Group 71"/>
            <p:cNvGrpSpPr>
              <a:grpSpLocks/>
            </p:cNvGrpSpPr>
            <p:nvPr/>
          </p:nvGrpSpPr>
          <p:grpSpPr bwMode="auto">
            <a:xfrm>
              <a:off x="7674377" y="3013402"/>
              <a:ext cx="862013" cy="265113"/>
              <a:chOff x="29" y="1825"/>
              <a:chExt cx="543" cy="167"/>
            </a:xfrm>
          </p:grpSpPr>
          <p:sp>
            <p:nvSpPr>
              <p:cNvPr id="33" name="Rectangle 66"/>
              <p:cNvSpPr>
                <a:spLocks noChangeArrowheads="1"/>
              </p:cNvSpPr>
              <p:nvPr/>
            </p:nvSpPr>
            <p:spPr bwMode="auto">
              <a:xfrm>
                <a:off x="101" y="1859"/>
                <a:ext cx="471" cy="1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4" name="Text Box 67"/>
              <p:cNvSpPr txBox="1">
                <a:spLocks noChangeArrowheads="1"/>
              </p:cNvSpPr>
              <p:nvPr/>
            </p:nvSpPr>
            <p:spPr bwMode="auto">
              <a:xfrm>
                <a:off x="29" y="1825"/>
                <a:ext cx="528" cy="16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>
                    <a:latin typeface="Arial" charset="0"/>
                  </a:rPr>
                  <a:t>ACK=100</a:t>
                </a:r>
                <a:endParaRPr lang="en-US" sz="1050" dirty="0">
                  <a:latin typeface="Times New Roman" charset="0"/>
                </a:endParaRPr>
              </a:p>
            </p:txBody>
          </p:sp>
        </p:grpSp>
        <p:grpSp>
          <p:nvGrpSpPr>
            <p:cNvPr id="35" name="Group 72"/>
            <p:cNvGrpSpPr>
              <a:grpSpLocks/>
            </p:cNvGrpSpPr>
            <p:nvPr/>
          </p:nvGrpSpPr>
          <p:grpSpPr bwMode="auto">
            <a:xfrm>
              <a:off x="7669615" y="3343601"/>
              <a:ext cx="1066800" cy="338138"/>
              <a:chOff x="35" y="1825"/>
              <a:chExt cx="672" cy="213"/>
            </a:xfrm>
          </p:grpSpPr>
          <p:sp>
            <p:nvSpPr>
              <p:cNvPr id="36" name="Rectangle 73"/>
              <p:cNvSpPr>
                <a:spLocks noChangeArrowheads="1"/>
              </p:cNvSpPr>
              <p:nvPr/>
            </p:nvSpPr>
            <p:spPr bwMode="auto">
              <a:xfrm>
                <a:off x="101" y="1859"/>
                <a:ext cx="471" cy="1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37" name="Text Box 74"/>
              <p:cNvSpPr txBox="1">
                <a:spLocks noChangeArrowheads="1"/>
              </p:cNvSpPr>
              <p:nvPr/>
            </p:nvSpPr>
            <p:spPr bwMode="auto">
              <a:xfrm>
                <a:off x="35" y="1825"/>
                <a:ext cx="672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dirty="0">
                    <a:latin typeface="Arial" charset="0"/>
                  </a:rPr>
                  <a:t>ACK=100</a:t>
                </a:r>
                <a:endParaRPr lang="en-US" sz="1050" dirty="0">
                  <a:latin typeface="Times New Roman" charset="0"/>
                </a:endParaRPr>
              </a:p>
            </p:txBody>
          </p:sp>
        </p:grpSp>
        <p:grpSp>
          <p:nvGrpSpPr>
            <p:cNvPr id="38" name="Group 75"/>
            <p:cNvGrpSpPr>
              <a:grpSpLocks/>
            </p:cNvGrpSpPr>
            <p:nvPr/>
          </p:nvGrpSpPr>
          <p:grpSpPr bwMode="auto">
            <a:xfrm>
              <a:off x="7677552" y="3640464"/>
              <a:ext cx="1066800" cy="338138"/>
              <a:chOff x="35" y="1825"/>
              <a:chExt cx="672" cy="213"/>
            </a:xfrm>
          </p:grpSpPr>
          <p:sp>
            <p:nvSpPr>
              <p:cNvPr id="39" name="Rectangle 76"/>
              <p:cNvSpPr>
                <a:spLocks noChangeArrowheads="1"/>
              </p:cNvSpPr>
              <p:nvPr/>
            </p:nvSpPr>
            <p:spPr bwMode="auto">
              <a:xfrm>
                <a:off x="101" y="1859"/>
                <a:ext cx="471" cy="12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40" name="Text Box 77"/>
              <p:cNvSpPr txBox="1">
                <a:spLocks noChangeArrowheads="1"/>
              </p:cNvSpPr>
              <p:nvPr/>
            </p:nvSpPr>
            <p:spPr bwMode="auto">
              <a:xfrm>
                <a:off x="35" y="1825"/>
                <a:ext cx="672" cy="2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>
                    <a:latin typeface="Arial" charset="0"/>
                  </a:rPr>
                  <a:t>ACK=100</a:t>
                </a:r>
                <a:endParaRPr lang="en-US" sz="1050">
                  <a:latin typeface="Times New Roman" charset="0"/>
                </a:endParaRPr>
              </a:p>
            </p:txBody>
          </p:sp>
        </p:grpSp>
        <p:sp>
          <p:nvSpPr>
            <p:cNvPr id="43" name="Rectangle 85"/>
            <p:cNvSpPr>
              <a:spLocks noChangeArrowheads="1"/>
            </p:cNvSpPr>
            <p:nvPr/>
          </p:nvSpPr>
          <p:spPr bwMode="auto">
            <a:xfrm>
              <a:off x="7748990" y="3983360"/>
              <a:ext cx="757237" cy="2254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45" name="Group 93"/>
            <p:cNvGrpSpPr>
              <a:grpSpLocks/>
            </p:cNvGrpSpPr>
            <p:nvPr/>
          </p:nvGrpSpPr>
          <p:grpSpPr bwMode="auto">
            <a:xfrm>
              <a:off x="7188602" y="609922"/>
              <a:ext cx="630238" cy="533400"/>
              <a:chOff x="-44" y="1473"/>
              <a:chExt cx="981" cy="1105"/>
            </a:xfrm>
          </p:grpSpPr>
          <p:pic>
            <p:nvPicPr>
              <p:cNvPr id="46" name="Picture 94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47" name="Freeform 95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grpSp>
          <p:nvGrpSpPr>
            <p:cNvPr id="48" name="Group 96"/>
            <p:cNvGrpSpPr>
              <a:grpSpLocks/>
            </p:cNvGrpSpPr>
            <p:nvPr/>
          </p:nvGrpSpPr>
          <p:grpSpPr bwMode="auto">
            <a:xfrm flipH="1">
              <a:off x="9766702" y="636910"/>
              <a:ext cx="654050" cy="579437"/>
              <a:chOff x="-44" y="1473"/>
              <a:chExt cx="981" cy="1105"/>
            </a:xfrm>
          </p:grpSpPr>
          <p:pic>
            <p:nvPicPr>
              <p:cNvPr id="49" name="Picture 97" descr="desktop_computer_stylized_medium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flipH="1">
                <a:off x="-44" y="1473"/>
                <a:ext cx="981" cy="11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0" name="Freeform 98"/>
              <p:cNvSpPr>
                <a:spLocks/>
              </p:cNvSpPr>
              <p:nvPr/>
            </p:nvSpPr>
            <p:spPr bwMode="auto">
              <a:xfrm flipH="1">
                <a:off x="374" y="1579"/>
                <a:ext cx="477" cy="506"/>
              </a:xfrm>
              <a:custGeom>
                <a:avLst/>
                <a:gdLst>
                  <a:gd name="T0" fmla="*/ 0 w 356"/>
                  <a:gd name="T1" fmla="*/ 0 h 368"/>
                  <a:gd name="T2" fmla="*/ 1736 w 356"/>
                  <a:gd name="T3" fmla="*/ 95 h 368"/>
                  <a:gd name="T4" fmla="*/ 2059 w 356"/>
                  <a:gd name="T5" fmla="*/ 1990 h 368"/>
                  <a:gd name="T6" fmla="*/ 454 w 356"/>
                  <a:gd name="T7" fmla="*/ 2489 h 368"/>
                  <a:gd name="T8" fmla="*/ 0 w 356"/>
                  <a:gd name="T9" fmla="*/ 0 h 36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356" h="368">
                    <a:moveTo>
                      <a:pt x="0" y="0"/>
                    </a:moveTo>
                    <a:lnTo>
                      <a:pt x="300" y="14"/>
                    </a:lnTo>
                    <a:lnTo>
                      <a:pt x="356" y="294"/>
                    </a:lnTo>
                    <a:lnTo>
                      <a:pt x="78" y="368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000099"/>
                  </a:gs>
                  <a:gs pos="100000">
                    <a:schemeClr val="bg1"/>
                  </a:gs>
                </a:gsLst>
                <a:lin ang="27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 cap="flat" cmpd="sng">
                    <a:solidFill>
                      <a:schemeClr val="tx1"/>
                    </a:solidFill>
                    <a:prstDash val="solid"/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en-US" sz="2000"/>
              </a:p>
            </p:txBody>
          </p:sp>
        </p:grpSp>
        <p:sp>
          <p:nvSpPr>
            <p:cNvPr id="20" name="Text Box 40"/>
            <p:cNvSpPr txBox="1">
              <a:spLocks noChangeArrowheads="1"/>
            </p:cNvSpPr>
            <p:nvPr/>
          </p:nvSpPr>
          <p:spPr bwMode="auto">
            <a:xfrm>
              <a:off x="7673495" y="1461951"/>
              <a:ext cx="2105212" cy="2651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err="1"/>
                <a:t>Seq</a:t>
              </a:r>
              <a:r>
                <a:rPr lang="en-US" dirty="0"/>
                <a:t>=92, 8 bytes of data</a:t>
              </a:r>
            </a:p>
          </p:txBody>
        </p:sp>
        <p:sp>
          <p:nvSpPr>
            <p:cNvPr id="42" name="Text Box 83"/>
            <p:cNvSpPr txBox="1">
              <a:spLocks noChangeArrowheads="1"/>
            </p:cNvSpPr>
            <p:nvPr/>
          </p:nvSpPr>
          <p:spPr bwMode="auto">
            <a:xfrm>
              <a:off x="7679918" y="1728547"/>
              <a:ext cx="2051052" cy="26517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err="1"/>
                <a:t>Seq</a:t>
              </a:r>
              <a:r>
                <a:rPr lang="en-US" dirty="0"/>
                <a:t>=100, 20 bytes of data</a:t>
              </a:r>
            </a:p>
          </p:txBody>
        </p:sp>
      </p:grpSp>
      <p:grpSp>
        <p:nvGrpSpPr>
          <p:cNvPr id="55" name="Group 54"/>
          <p:cNvGrpSpPr/>
          <p:nvPr/>
        </p:nvGrpSpPr>
        <p:grpSpPr>
          <a:xfrm>
            <a:off x="7687661" y="4992598"/>
            <a:ext cx="4025920" cy="1727276"/>
            <a:chOff x="7687661" y="4992598"/>
            <a:chExt cx="4025920" cy="1727276"/>
          </a:xfrm>
        </p:grpSpPr>
        <p:sp>
          <p:nvSpPr>
            <p:cNvPr id="52" name="Line 24"/>
            <p:cNvSpPr>
              <a:spLocks noChangeShapeType="1"/>
            </p:cNvSpPr>
            <p:nvPr/>
          </p:nvSpPr>
          <p:spPr bwMode="auto">
            <a:xfrm>
              <a:off x="7687661" y="4992598"/>
              <a:ext cx="3164515" cy="682165"/>
            </a:xfrm>
            <a:prstGeom prst="line">
              <a:avLst/>
            </a:prstGeom>
            <a:noFill/>
            <a:ln w="28575">
              <a:solidFill>
                <a:schemeClr val="accent2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400">
                <a:ea typeface="ＭＳ Ｐゴシック" charset="0"/>
              </a:endParaRPr>
            </a:p>
          </p:txBody>
        </p:sp>
        <p:sp>
          <p:nvSpPr>
            <p:cNvPr id="53" name="Text Box 29"/>
            <p:cNvSpPr txBox="1">
              <a:spLocks noChangeArrowheads="1"/>
            </p:cNvSpPr>
            <p:nvPr/>
          </p:nvSpPr>
          <p:spPr bwMode="auto">
            <a:xfrm>
              <a:off x="7760635" y="5888877"/>
              <a:ext cx="3952946" cy="83099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i="1" dirty="0">
                  <a:latin typeface="+mn-lt"/>
                </a:rPr>
                <a:t>fast retransmit</a:t>
              </a:r>
              <a:r>
                <a:rPr lang="en-US" sz="2400" dirty="0">
                  <a:latin typeface="+mn-lt"/>
                </a:rPr>
                <a:t> after sender </a:t>
              </a:r>
            </a:p>
            <a:p>
              <a:pPr>
                <a:defRPr/>
              </a:pPr>
              <a:r>
                <a:rPr lang="en-US" sz="2400" dirty="0">
                  <a:latin typeface="+mn-lt"/>
                </a:rPr>
                <a:t>receipt of triple duplicate ACK</a:t>
              </a:r>
              <a:endParaRPr lang="en-US" sz="1100" dirty="0">
                <a:latin typeface="+mn-lt"/>
              </a:endParaRPr>
            </a:p>
          </p:txBody>
        </p:sp>
        <p:sp>
          <p:nvSpPr>
            <p:cNvPr id="54" name="Text Box 86"/>
            <p:cNvSpPr txBox="1">
              <a:spLocks noChangeArrowheads="1"/>
            </p:cNvSpPr>
            <p:nvPr/>
          </p:nvSpPr>
          <p:spPr bwMode="auto">
            <a:xfrm>
              <a:off x="7807442" y="5132665"/>
              <a:ext cx="2608406" cy="33855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 err="1"/>
                <a:t>Seq</a:t>
              </a:r>
              <a:r>
                <a:rPr lang="en-US" dirty="0"/>
                <a:t>=100, 20 bytes of data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1254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Triple DUP ACK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Why does TCP wait for </a:t>
            </a:r>
            <a:r>
              <a:rPr lang="en-US" b="1" dirty="0"/>
              <a:t>three</a:t>
            </a:r>
            <a:r>
              <a:rPr lang="en-US" dirty="0"/>
              <a:t> duplicate ACKS before performing a fast retransmit?  Why not after one?</a:t>
            </a:r>
          </a:p>
          <a:p>
            <a:r>
              <a:rPr lang="en-US" dirty="0">
                <a:hlinkClick r:id="rId2"/>
              </a:rPr>
              <a:t>RFC 2001</a:t>
            </a:r>
            <a:r>
              <a:rPr lang="en-US" dirty="0"/>
              <a:t>:</a:t>
            </a:r>
          </a:p>
          <a:p>
            <a:pPr marL="457200" lvl="1" indent="0" fontAlgn="base">
              <a:buNone/>
            </a:pPr>
            <a:r>
              <a:rPr lang="en-US" sz="3200" dirty="0"/>
              <a:t>“Since TCP does not know whether a duplicate ACK is caused by a lost segment or just a reordering of segments, it waits for a small number of duplicate ACKs to be received.  It is assumed that if there is just a reordering of the segments, there will be only one or two duplicate ACKs before the reordered segment is processed, which will then generate a new ACK. If three or more duplicate ACKs are received in a row, it is a strong indication that a segment has been lost.”</a:t>
            </a:r>
          </a:p>
          <a:p>
            <a:pPr lvl="1"/>
            <a:endParaRPr lang="en-US" sz="3200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B50B7F47-FA44-0D44-8FC1-CA3484C2678B}"/>
              </a:ext>
            </a:extLst>
          </p:cNvPr>
          <p:cNvGrpSpPr/>
          <p:nvPr/>
        </p:nvGrpSpPr>
        <p:grpSpPr>
          <a:xfrm>
            <a:off x="10998631" y="1647298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D9557244-1B57-EB4C-B2A8-027A4791025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5DC65D41-73FB-6A40-8A90-199CE1A160D4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299D12DD-41DE-3E4E-A7B8-E78AEDEA3FA1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31931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TCP has characteristics of both GBN and SR: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Go Back 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2475" y="1794724"/>
            <a:ext cx="5765101" cy="1781853"/>
          </a:xfrm>
        </p:spPr>
        <p:txBody>
          <a:bodyPr>
            <a:normAutofit/>
          </a:bodyPr>
          <a:lstStyle/>
          <a:p>
            <a:r>
              <a:rPr lang="en-US" dirty="0"/>
              <a:t>Only </a:t>
            </a:r>
            <a:r>
              <a:rPr lang="en-US" i="1" dirty="0">
                <a:solidFill>
                  <a:schemeClr val="accent6"/>
                </a:solidFill>
              </a:rPr>
              <a:t>one timer </a:t>
            </a:r>
            <a:r>
              <a:rPr lang="en-US" dirty="0"/>
              <a:t>is kept, but →</a:t>
            </a:r>
          </a:p>
          <a:p>
            <a:r>
              <a:rPr lang="en-US" dirty="0"/>
              <a:t>Send </a:t>
            </a:r>
            <a:r>
              <a:rPr lang="en-US" i="1" dirty="0">
                <a:solidFill>
                  <a:schemeClr val="accent6"/>
                </a:solidFill>
              </a:rPr>
              <a:t>cumulative ACKs</a:t>
            </a:r>
            <a:r>
              <a:rPr lang="en-US" dirty="0"/>
              <a:t>, but →</a:t>
            </a:r>
          </a:p>
          <a:p>
            <a:r>
              <a:rPr lang="en-US" i="1" dirty="0">
                <a:solidFill>
                  <a:schemeClr val="accent6"/>
                </a:solidFill>
              </a:rPr>
              <a:t>Duplicate ACK </a:t>
            </a:r>
            <a:r>
              <a:rPr lang="en-US" dirty="0"/>
              <a:t>for early segment.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Selective Repeat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1794723"/>
            <a:ext cx="5807988" cy="1781854"/>
          </a:xfrm>
        </p:spPr>
        <p:txBody>
          <a:bodyPr/>
          <a:lstStyle/>
          <a:p>
            <a:r>
              <a:rPr lang="en-US" i="1" dirty="0">
                <a:solidFill>
                  <a:schemeClr val="accent6"/>
                </a:solidFill>
              </a:rPr>
              <a:t>Re-send just one segment </a:t>
            </a:r>
            <a:r>
              <a:rPr lang="en-US" dirty="0"/>
              <a:t>on timeout.</a:t>
            </a:r>
          </a:p>
          <a:p>
            <a:r>
              <a:rPr lang="en-US" dirty="0"/>
              <a:t>Receiver may </a:t>
            </a:r>
            <a:r>
              <a:rPr lang="en-US" i="1" dirty="0">
                <a:solidFill>
                  <a:schemeClr val="accent6"/>
                </a:solidFill>
              </a:rPr>
              <a:t>save out-of-order </a:t>
            </a:r>
            <a:r>
              <a:rPr lang="en-US" dirty="0"/>
              <a:t>segments for later reassembly</a:t>
            </a:r>
            <a:r>
              <a:rPr lang="en-US" i="1" dirty="0"/>
              <a:t>.</a:t>
            </a:r>
          </a:p>
        </p:txBody>
      </p:sp>
      <p:sp>
        <p:nvSpPr>
          <p:cNvPr id="7" name="Text Placeholder 2"/>
          <p:cNvSpPr txBox="1">
            <a:spLocks/>
          </p:cNvSpPr>
          <p:nvPr/>
        </p:nvSpPr>
        <p:spPr>
          <a:xfrm>
            <a:off x="232473" y="3657602"/>
            <a:ext cx="5765101" cy="53002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None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Plus some new features:</a:t>
            </a:r>
          </a:p>
        </p:txBody>
      </p:sp>
      <p:sp>
        <p:nvSpPr>
          <p:cNvPr id="8" name="Content Placeholder 3"/>
          <p:cNvSpPr txBox="1">
            <a:spLocks/>
          </p:cNvSpPr>
          <p:nvPr/>
        </p:nvSpPr>
        <p:spPr>
          <a:xfrm>
            <a:off x="232474" y="4308532"/>
            <a:ext cx="11747715" cy="2432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/>
              <a:t>Guidelines for setting timeout interval, based on observations</a:t>
            </a:r>
          </a:p>
          <a:p>
            <a:r>
              <a:rPr lang="en-US" dirty="0"/>
              <a:t>Delayed ACKs.		• Triple duplicate ACK triggers a retransmit.</a:t>
            </a:r>
          </a:p>
          <a:p>
            <a:r>
              <a:rPr lang="en-US" dirty="0"/>
              <a:t>Connection setup with 3-way handshake, and teardown.</a:t>
            </a:r>
          </a:p>
          <a:p>
            <a:r>
              <a:rPr lang="en-US" dirty="0"/>
              <a:t>Window size changes to implement flow &amp; congestion control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0020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Rounded Rectangle 45"/>
          <p:cNvSpPr/>
          <p:nvPr/>
        </p:nvSpPr>
        <p:spPr>
          <a:xfrm>
            <a:off x="-214278" y="3665380"/>
            <a:ext cx="1312773" cy="121579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ounded Rectangle 43"/>
          <p:cNvSpPr/>
          <p:nvPr/>
        </p:nvSpPr>
        <p:spPr>
          <a:xfrm>
            <a:off x="4375230" y="3644959"/>
            <a:ext cx="1201534" cy="1215799"/>
          </a:xfrm>
          <a:prstGeom prst="round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window → </a:t>
            </a:r>
            <a:r>
              <a:rPr lang="en-US" u="sng" dirty="0"/>
              <a:t>flow</a:t>
            </a:r>
            <a:r>
              <a:rPr lang="en-US" dirty="0"/>
              <a:t> and </a:t>
            </a:r>
            <a:r>
              <a:rPr lang="en-US" u="sng" dirty="0"/>
              <a:t>congestion</a:t>
            </a:r>
            <a:r>
              <a:rPr lang="en-US" dirty="0"/>
              <a:t> control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07873" y="1146875"/>
            <a:ext cx="5994825" cy="5594888"/>
          </a:xfrm>
        </p:spPr>
        <p:txBody>
          <a:bodyPr/>
          <a:lstStyle/>
          <a:p>
            <a:r>
              <a:rPr lang="en-US" dirty="0"/>
              <a:t>Recall that window size limits the maximum # of in-flight segments.</a:t>
            </a:r>
          </a:p>
          <a:p>
            <a:r>
              <a:rPr lang="en-US" dirty="0"/>
              <a:t>Peak throughput is proportional to window size (divided by RTT).</a:t>
            </a:r>
          </a:p>
          <a:p>
            <a:pPr lvl="1"/>
            <a:r>
              <a:rPr lang="en-US" dirty="0"/>
              <a:t>Hosts control windows, not RTT.</a:t>
            </a:r>
          </a:p>
          <a:p>
            <a:r>
              <a:rPr lang="en-US" dirty="0"/>
              <a:t>Control sender’s window size to </a:t>
            </a:r>
            <a:r>
              <a:rPr lang="en-US" i="1" dirty="0">
                <a:solidFill>
                  <a:schemeClr val="accent6"/>
                </a:solidFill>
              </a:rPr>
              <a:t>prevent packet loss</a:t>
            </a:r>
            <a:r>
              <a:rPr lang="en-US" dirty="0"/>
              <a:t>, by preventing:</a:t>
            </a:r>
          </a:p>
          <a:p>
            <a:pPr lvl="1"/>
            <a:r>
              <a:rPr lang="en-US" dirty="0"/>
              <a:t>Overflow of receiver’s receive buffer (</a:t>
            </a:r>
            <a:r>
              <a:rPr lang="en-US" i="1" dirty="0"/>
              <a:t>flow control</a:t>
            </a:r>
            <a:r>
              <a:rPr lang="en-US" dirty="0"/>
              <a:t>).</a:t>
            </a:r>
          </a:p>
          <a:p>
            <a:pPr lvl="1"/>
            <a:r>
              <a:rPr lang="en-US" dirty="0"/>
              <a:t>Overflow of routers’ packet queues (</a:t>
            </a:r>
            <a:r>
              <a:rPr lang="en-US" i="1" dirty="0"/>
              <a:t>congestion control</a:t>
            </a:r>
            <a:r>
              <a:rPr lang="en-US" dirty="0"/>
              <a:t>).</a:t>
            </a:r>
          </a:p>
          <a:p>
            <a:endParaRPr lang="en-US" dirty="0"/>
          </a:p>
        </p:txBody>
      </p:sp>
      <p:pic>
        <p:nvPicPr>
          <p:cNvPr id="5" name="Picture 4" descr="gbn_seqnu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471" y="1924409"/>
            <a:ext cx="5148716" cy="10364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32082" y="2240276"/>
            <a:ext cx="1402726" cy="404671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>
              <a:ea typeface="ＭＳ Ｐゴシック" charset="0"/>
            </a:endParaRPr>
          </a:p>
        </p:txBody>
      </p:sp>
      <p:pic>
        <p:nvPicPr>
          <p:cNvPr id="7" name="Picture 97" descr="desktop_computer_stylized_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98" y="4176320"/>
            <a:ext cx="835025" cy="73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97" descr="desktop_computer_stylized_mediu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916" y="3867336"/>
            <a:ext cx="835025" cy="7397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6" name="Straight Arrow Connector 15"/>
          <p:cNvCxnSpPr/>
          <p:nvPr/>
        </p:nvCxnSpPr>
        <p:spPr>
          <a:xfrm>
            <a:off x="1098496" y="3944319"/>
            <a:ext cx="3276734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>
            <a:off x="1098496" y="4516998"/>
            <a:ext cx="3268042" cy="202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/>
          <p:cNvSpPr/>
          <p:nvPr/>
        </p:nvSpPr>
        <p:spPr>
          <a:xfrm>
            <a:off x="1470420" y="3773347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4445893" y="3752249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/>
          <p:cNvSpPr/>
          <p:nvPr/>
        </p:nvSpPr>
        <p:spPr>
          <a:xfrm>
            <a:off x="2833602" y="3773347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/>
          <p:cNvSpPr/>
          <p:nvPr/>
        </p:nvSpPr>
        <p:spPr>
          <a:xfrm>
            <a:off x="4447904" y="4326550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1868943" y="4352081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4586208" y="3748778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3232125" y="4352081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732888" y="3748856"/>
            <a:ext cx="104172" cy="370390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922445" y="4352081"/>
            <a:ext cx="104172" cy="370390"/>
          </a:xfrm>
          <a:prstGeom prst="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TextBox 31"/>
          <p:cNvSpPr txBox="1"/>
          <p:nvPr/>
        </p:nvSpPr>
        <p:spPr>
          <a:xfrm>
            <a:off x="176073" y="3275627"/>
            <a:ext cx="8350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Sender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4518604" y="3326751"/>
            <a:ext cx="9788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/>
              <a:t>Receiver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1729084" y="4930177"/>
            <a:ext cx="186587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/>
              <a:t># segments ≤ N</a:t>
            </a:r>
          </a:p>
        </p:txBody>
      </p:sp>
      <p:sp>
        <p:nvSpPr>
          <p:cNvPr id="36" name="Rectangle 35"/>
          <p:cNvSpPr/>
          <p:nvPr/>
        </p:nvSpPr>
        <p:spPr>
          <a:xfrm>
            <a:off x="891577" y="3773781"/>
            <a:ext cx="104172" cy="3703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/>
          <p:cNvSpPr/>
          <p:nvPr/>
        </p:nvSpPr>
        <p:spPr>
          <a:xfrm>
            <a:off x="757701" y="3773781"/>
            <a:ext cx="104172" cy="3703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/>
          <p:cNvSpPr/>
          <p:nvPr/>
        </p:nvSpPr>
        <p:spPr>
          <a:xfrm>
            <a:off x="623825" y="3773781"/>
            <a:ext cx="104172" cy="3703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/>
          <p:cNvSpPr/>
          <p:nvPr/>
        </p:nvSpPr>
        <p:spPr>
          <a:xfrm>
            <a:off x="489949" y="3773781"/>
            <a:ext cx="104172" cy="3703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/>
          <p:cNvSpPr/>
          <p:nvPr/>
        </p:nvSpPr>
        <p:spPr>
          <a:xfrm>
            <a:off x="356073" y="3773781"/>
            <a:ext cx="104172" cy="3703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/>
          <p:cNvSpPr/>
          <p:nvPr/>
        </p:nvSpPr>
        <p:spPr>
          <a:xfrm>
            <a:off x="222197" y="3773781"/>
            <a:ext cx="104172" cy="370390"/>
          </a:xfrm>
          <a:prstGeom prst="rect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88321" y="3773781"/>
            <a:ext cx="104172" cy="370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/>
          <p:cNvSpPr/>
          <p:nvPr/>
        </p:nvSpPr>
        <p:spPr>
          <a:xfrm>
            <a:off x="-45555" y="3773781"/>
            <a:ext cx="104172" cy="370390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649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Lecture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Apps can send individual packets w/</a:t>
            </a:r>
            <a:r>
              <a:rPr lang="en-US" i="1" dirty="0">
                <a:solidFill>
                  <a:schemeClr val="accent6"/>
                </a:solidFill>
              </a:rPr>
              <a:t>UDP</a:t>
            </a:r>
            <a:r>
              <a:rPr lang="en-US" dirty="0"/>
              <a:t>; delivery is not guaranteed.</a:t>
            </a:r>
          </a:p>
          <a:p>
            <a:pPr lvl="1"/>
            <a:r>
              <a:rPr lang="en-US" dirty="0"/>
              <a:t>Adds a </a:t>
            </a:r>
            <a:r>
              <a:rPr lang="en-US" i="1" dirty="0">
                <a:solidFill>
                  <a:schemeClr val="accent6"/>
                </a:solidFill>
              </a:rPr>
              <a:t>port number </a:t>
            </a:r>
            <a:r>
              <a:rPr lang="en-US" dirty="0"/>
              <a:t>and </a:t>
            </a:r>
            <a:r>
              <a:rPr lang="en-US" i="1" dirty="0">
                <a:solidFill>
                  <a:schemeClr val="accent6"/>
                </a:solidFill>
              </a:rPr>
              <a:t>checksum</a:t>
            </a:r>
            <a:r>
              <a:rPr lang="en-US" dirty="0"/>
              <a:t> to packets.</a:t>
            </a:r>
          </a:p>
          <a:p>
            <a:pPr marL="0" indent="0">
              <a:buNone/>
            </a:pPr>
            <a:r>
              <a:rPr lang="en-US" dirty="0"/>
              <a:t>But most apps want reliable, stream-oriented transport </a:t>
            </a:r>
            <a:r>
              <a:rPr lang="en-US" i="1" dirty="0"/>
              <a:t>(</a:t>
            </a:r>
            <a:r>
              <a:rPr lang="en-US" i="1" dirty="0" err="1"/>
              <a:t>eg.</a:t>
            </a:r>
            <a:r>
              <a:rPr lang="en-US" i="1" dirty="0"/>
              <a:t>, </a:t>
            </a:r>
            <a:r>
              <a:rPr lang="en-US" i="1" dirty="0">
                <a:solidFill>
                  <a:schemeClr val="accent6"/>
                </a:solidFill>
              </a:rPr>
              <a:t>TCP</a:t>
            </a:r>
            <a:r>
              <a:rPr lang="en-US" i="1" dirty="0"/>
              <a:t>):</a:t>
            </a:r>
          </a:p>
          <a:p>
            <a:r>
              <a:rPr lang="en-US" dirty="0"/>
              <a:t>Delivery confirmation &amp; ordering is possible by sending </a:t>
            </a:r>
            <a:r>
              <a:rPr lang="en-US" i="1" dirty="0">
                <a:solidFill>
                  <a:schemeClr val="accent6"/>
                </a:solidFill>
              </a:rPr>
              <a:t>ACKs</a:t>
            </a:r>
          </a:p>
          <a:p>
            <a:pPr lvl="1"/>
            <a:r>
              <a:rPr lang="en-US" dirty="0"/>
              <a:t>After a </a:t>
            </a:r>
            <a:r>
              <a:rPr lang="en-US" i="1" dirty="0">
                <a:solidFill>
                  <a:schemeClr val="accent6"/>
                </a:solidFill>
              </a:rPr>
              <a:t>timeout</a:t>
            </a:r>
            <a:r>
              <a:rPr lang="en-US" dirty="0"/>
              <a:t>, resend packet that was not </a:t>
            </a:r>
            <a:r>
              <a:rPr lang="en-US" dirty="0" err="1"/>
              <a:t>ACK’ed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Pipelining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packets allow much better use of link capacity.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Parallelizes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 err="1"/>
              <a:t>ACK’ed</a:t>
            </a:r>
            <a:r>
              <a:rPr lang="en-US" dirty="0"/>
              <a:t> communication</a:t>
            </a:r>
          </a:p>
          <a:p>
            <a:pPr lvl="1"/>
            <a:r>
              <a:rPr lang="en-US" i="1" dirty="0">
                <a:solidFill>
                  <a:schemeClr val="accent6"/>
                </a:solidFill>
              </a:rPr>
              <a:t>Window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i="1" dirty="0">
                <a:solidFill>
                  <a:schemeClr val="accent6"/>
                </a:solidFill>
              </a:rPr>
              <a:t>size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determines the number of allowed in-flight packets</a:t>
            </a:r>
          </a:p>
          <a:p>
            <a:r>
              <a:rPr lang="en-US" i="1" dirty="0">
                <a:solidFill>
                  <a:schemeClr val="accent6"/>
                </a:solidFill>
              </a:rPr>
              <a:t>Go Back N </a:t>
            </a:r>
            <a:r>
              <a:rPr lang="en-US" dirty="0"/>
              <a:t>is a simple pipelining protocol that uses </a:t>
            </a:r>
            <a:r>
              <a:rPr lang="en-US" i="1" dirty="0">
                <a:solidFill>
                  <a:schemeClr val="accent6"/>
                </a:solidFill>
              </a:rPr>
              <a:t>cumulative ACKs</a:t>
            </a:r>
            <a:r>
              <a:rPr lang="en-US" dirty="0"/>
              <a:t>.</a:t>
            </a:r>
          </a:p>
          <a:p>
            <a:r>
              <a:rPr lang="en-US" i="1" dirty="0">
                <a:solidFill>
                  <a:schemeClr val="accent6"/>
                </a:solidFill>
              </a:rPr>
              <a:t>Selective Repeat </a:t>
            </a:r>
            <a:r>
              <a:rPr lang="en-US" dirty="0"/>
              <a:t>adds buffering to the receiver to avoid unnecessary repetition.</a:t>
            </a:r>
          </a:p>
        </p:txBody>
      </p:sp>
    </p:spTree>
    <p:extLst>
      <p:ext uri="{BB962C8B-B14F-4D97-AF65-F5344CB8AC3E}">
        <p14:creationId xmlns:p14="http://schemas.microsoft.com/office/powerpoint/2010/main" val="30947194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</a:t>
            </a:r>
            <a:r>
              <a:rPr lang="en-US" b="1" i="1" dirty="0"/>
              <a:t>flow control </a:t>
            </a:r>
            <a:r>
              <a:rPr lang="en-US" i="1" dirty="0"/>
              <a:t>– to avoid overwhelming the receiver</a:t>
            </a:r>
          </a:p>
        </p:txBody>
      </p:sp>
      <p:sp>
        <p:nvSpPr>
          <p:cNvPr id="56" name="Content Placeholder 55"/>
          <p:cNvSpPr>
            <a:spLocks noGrp="1"/>
          </p:cNvSpPr>
          <p:nvPr>
            <p:ph idx="1"/>
          </p:nvPr>
        </p:nvSpPr>
        <p:spPr>
          <a:xfrm>
            <a:off x="5296457" y="1146875"/>
            <a:ext cx="6606241" cy="5594888"/>
          </a:xfrm>
        </p:spPr>
        <p:txBody>
          <a:bodyPr>
            <a:normAutofit/>
          </a:bodyPr>
          <a:lstStyle/>
          <a:p>
            <a:r>
              <a:rPr lang="en-US" dirty="0"/>
              <a:t>In </a:t>
            </a:r>
            <a:r>
              <a:rPr lang="en-US" b="1" dirty="0">
                <a:solidFill>
                  <a:schemeClr val="accent6"/>
                </a:solidFill>
              </a:rPr>
              <a:t>receive window</a:t>
            </a:r>
            <a:r>
              <a:rPr lang="en-US" dirty="0"/>
              <a:t>, host tells how many bytes of new data it can receive.</a:t>
            </a:r>
          </a:p>
          <a:p>
            <a:r>
              <a:rPr lang="en-US" dirty="0"/>
              <a:t>Sender simply tracks # un-</a:t>
            </a:r>
            <a:r>
              <a:rPr lang="en-US" dirty="0" err="1"/>
              <a:t>ACK’ed</a:t>
            </a:r>
            <a:r>
              <a:rPr lang="en-US" dirty="0"/>
              <a:t> bytes and keeps this ≤ receive window.</a:t>
            </a:r>
          </a:p>
          <a:p>
            <a:pPr lvl="1"/>
            <a:r>
              <a:rPr lang="en-US" dirty="0"/>
              <a:t>A simple and effective solution is possible because we can directly observe the receive buffer and report its status.</a:t>
            </a:r>
          </a:p>
          <a:p>
            <a:r>
              <a:rPr lang="en-US" b="1" i="1" dirty="0">
                <a:solidFill>
                  <a:schemeClr val="accent6"/>
                </a:solidFill>
              </a:rPr>
              <a:t>Congestion control </a:t>
            </a:r>
            <a:r>
              <a:rPr lang="en-US" dirty="0"/>
              <a:t>requires a more complex solution because it involves many routers along the path, and many flows (connections) across each router.</a:t>
            </a:r>
          </a:p>
          <a:p>
            <a:pPr lvl="1"/>
            <a:r>
              <a:rPr lang="en-US" dirty="0"/>
              <a:t>We must </a:t>
            </a:r>
            <a:r>
              <a:rPr lang="en-US" i="1" dirty="0"/>
              <a:t>infer</a:t>
            </a:r>
            <a:r>
              <a:rPr lang="en-US" dirty="0"/>
              <a:t> network congestion.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17901" y="1317810"/>
            <a:ext cx="5355889" cy="6199094"/>
            <a:chOff x="5160537" y="658906"/>
            <a:chExt cx="5355889" cy="6199094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5321002" y="1140300"/>
              <a:ext cx="4590759" cy="560519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5221403" y="1274942"/>
              <a:ext cx="4590759" cy="558305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389245" y="1226987"/>
              <a:ext cx="183550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source port #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829412" y="1232521"/>
              <a:ext cx="15405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 err="1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dest</a:t>
              </a: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 port #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5225092" y="1710225"/>
              <a:ext cx="4585226" cy="55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 flipV="1">
              <a:off x="5217714" y="2151042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7478972" y="1274942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947779" y="658906"/>
              <a:ext cx="848309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 dirty="0">
                  <a:latin typeface="+mn-lt"/>
                </a:rPr>
                <a:t>32 bits</a:t>
              </a:r>
              <a:endParaRPr lang="en-US" sz="2800" dirty="0">
                <a:latin typeface="+mn-lt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8109763" y="944792"/>
              <a:ext cx="1658132" cy="55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rot="10800000">
              <a:off x="5195581" y="957702"/>
              <a:ext cx="15585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6036320" y="4558730"/>
              <a:ext cx="2885303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32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application </a:t>
              </a:r>
              <a:r>
                <a:rPr lang="en-US" sz="320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data </a:t>
              </a:r>
              <a:endParaRPr lang="en-US" sz="32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6061501" y="1686248"/>
              <a:ext cx="288836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sequence number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V="1">
              <a:off x="5228781" y="2593702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5596707" y="2151042"/>
              <a:ext cx="396181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acknowledgement number</a:t>
              </a: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V="1">
              <a:off x="5223247" y="3052962"/>
              <a:ext cx="4590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5217714" y="3506689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V="1">
              <a:off x="5217714" y="4159614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H="1" flipV="1">
              <a:off x="7495571" y="2597391"/>
              <a:ext cx="5534" cy="9037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7501104" y="2601081"/>
              <a:ext cx="2307369" cy="461665"/>
            </a:xfrm>
            <a:prstGeom prst="rect">
              <a:avLst/>
            </a:prstGeom>
            <a:solidFill>
              <a:schemeClr val="accent6"/>
            </a:solidFill>
            <a:ln w="19050">
              <a:solidFill>
                <a:schemeClr val="tx1"/>
              </a:solidFill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solidFill>
                    <a:schemeClr val="bg1"/>
                  </a:solidFill>
                  <a:latin typeface="+mn-lt"/>
                </a:rPr>
                <a:t>receive window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7643125" y="3060340"/>
              <a:ext cx="1952586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urgent data </a:t>
              </a:r>
              <a:r>
                <a:rPr lang="en-US" sz="2400" dirty="0" err="1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ptr</a:t>
              </a:r>
              <a:endParaRPr lang="en-US" sz="24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649308" y="3038207"/>
              <a:ext cx="1362937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checksum</a:t>
              </a: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7235825" y="2634280"/>
              <a:ext cx="31451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F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V="1">
              <a:off x="7312974" y="2586325"/>
              <a:ext cx="0" cy="455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solidFill>
                  <a:schemeClr val="bg2">
                    <a:lumMod val="75000"/>
                  </a:schemeClr>
                </a:solidFill>
                <a:ea typeface="ＭＳ Ｐゴシック" charset="0"/>
              </a:endParaRPr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V="1">
              <a:off x="7124844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 flipV="1">
              <a:off x="6931179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6743048" y="2597391"/>
              <a:ext cx="0" cy="455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V="1">
              <a:off x="6560451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V="1">
              <a:off x="6361254" y="2602924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7052209" y="2628746"/>
              <a:ext cx="2952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S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6851168" y="2628746"/>
              <a:ext cx="32893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R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6663037" y="2623213"/>
              <a:ext cx="31451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P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5" name="Text Box 35"/>
            <p:cNvSpPr txBox="1">
              <a:spLocks noChangeArrowheads="1"/>
            </p:cNvSpPr>
            <p:nvPr/>
          </p:nvSpPr>
          <p:spPr bwMode="auto">
            <a:xfrm>
              <a:off x="6480949" y="2623213"/>
              <a:ext cx="34176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A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6" name="Text Box 36"/>
            <p:cNvSpPr txBox="1">
              <a:spLocks noChangeArrowheads="1"/>
            </p:cNvSpPr>
            <p:nvPr/>
          </p:nvSpPr>
          <p:spPr bwMode="auto">
            <a:xfrm>
              <a:off x="6292308" y="2623213"/>
              <a:ext cx="35137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5160537" y="2516237"/>
              <a:ext cx="559769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head</a:t>
              </a:r>
            </a:p>
            <a:p>
              <a:pPr>
                <a:defRPr/>
              </a:pPr>
              <a:r>
                <a:rPr lang="en-US" dirty="0" err="1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len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8" name="Text Box 38"/>
            <p:cNvSpPr txBox="1">
              <a:spLocks noChangeArrowheads="1"/>
            </p:cNvSpPr>
            <p:nvPr/>
          </p:nvSpPr>
          <p:spPr bwMode="auto">
            <a:xfrm>
              <a:off x="5717551" y="2516237"/>
              <a:ext cx="5485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not</a:t>
              </a:r>
            </a:p>
            <a:p>
              <a:pPr>
                <a:defRPr/>
              </a:pPr>
              <a:r>
                <a:rPr 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used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 flipV="1">
              <a:off x="5774729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0" name="Text Box 40"/>
            <p:cNvSpPr txBox="1">
              <a:spLocks noChangeArrowheads="1"/>
            </p:cNvSpPr>
            <p:nvPr/>
          </p:nvSpPr>
          <p:spPr bwMode="auto">
            <a:xfrm>
              <a:off x="5809772" y="3621043"/>
              <a:ext cx="307706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options (variable length)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53" name="Line 53"/>
            <p:cNvSpPr>
              <a:spLocks noChangeShapeType="1"/>
            </p:cNvSpPr>
            <p:nvPr/>
          </p:nvSpPr>
          <p:spPr bwMode="auto">
            <a:xfrm flipH="1">
              <a:off x="9723630" y="1140300"/>
              <a:ext cx="792796" cy="1750352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 type="none" w="med" len="med"/>
              <a:tailEnd type="arrow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17086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connection setup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Before starting data exchange, hosts must agree on a few parameters:</a:t>
            </a:r>
          </a:p>
          <a:p>
            <a:pPr lvl="1"/>
            <a:r>
              <a:rPr lang="en-US" b="1" dirty="0"/>
              <a:t>Initial sequence numbers </a:t>
            </a:r>
            <a:r>
              <a:rPr lang="en-US" dirty="0"/>
              <a:t>(in both direction)</a:t>
            </a:r>
          </a:p>
          <a:p>
            <a:pPr lvl="1"/>
            <a:r>
              <a:rPr lang="en-US" b="1" dirty="0"/>
              <a:t>Receive window size </a:t>
            </a:r>
            <a:r>
              <a:rPr lang="en-US" dirty="0"/>
              <a:t>(for flow control)</a:t>
            </a:r>
          </a:p>
          <a:p>
            <a:r>
              <a:rPr lang="en-US" dirty="0"/>
              <a:t>Recall: choose a random initial sequence number for two reasons:</a:t>
            </a:r>
          </a:p>
          <a:p>
            <a:pPr lvl="1"/>
            <a:r>
              <a:rPr lang="en-US" dirty="0"/>
              <a:t>So new packets are not confused with retransmission from prior connection.</a:t>
            </a:r>
          </a:p>
          <a:p>
            <a:pPr lvl="1"/>
            <a:r>
              <a:rPr lang="en-US" dirty="0"/>
              <a:t>So an attacker cannot easily inject fake packets in the data stream.</a:t>
            </a:r>
          </a:p>
          <a:p>
            <a:r>
              <a:rPr lang="en-US" i="1" dirty="0">
                <a:solidFill>
                  <a:schemeClr val="accent6"/>
                </a:solidFill>
              </a:rPr>
              <a:t>Three-way handshake </a:t>
            </a:r>
            <a:r>
              <a:rPr lang="en-US" dirty="0"/>
              <a:t>sets up the connection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SYN: </a:t>
            </a:r>
            <a:r>
              <a:rPr lang="en-US" dirty="0"/>
              <a:t>Initiator sends its parameters (</a:t>
            </a:r>
            <a:r>
              <a:rPr lang="en-US" dirty="0" err="1"/>
              <a:t>init.</a:t>
            </a:r>
            <a:r>
              <a:rPr lang="en-US" dirty="0"/>
              <a:t> </a:t>
            </a:r>
            <a:r>
              <a:rPr lang="en-US" dirty="0" err="1"/>
              <a:t>seq</a:t>
            </a:r>
            <a:r>
              <a:rPr lang="en-US" dirty="0"/>
              <a:t> #, window size, </a:t>
            </a:r>
            <a:r>
              <a:rPr lang="en-US" i="1" dirty="0"/>
              <a:t>etc.</a:t>
            </a:r>
            <a:r>
              <a:rPr lang="en-US" dirty="0"/>
              <a:t>).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SYN-ACK: </a:t>
            </a:r>
            <a:r>
              <a:rPr lang="en-US" dirty="0"/>
              <a:t>Listener sends ACK including its own parameters.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b="1" dirty="0"/>
              <a:t>ACK:</a:t>
            </a:r>
            <a:r>
              <a:rPr lang="en-US" dirty="0"/>
              <a:t> Initiator ACKs (and may include first segment of data).</a:t>
            </a:r>
          </a:p>
          <a:p>
            <a:pPr marL="457200" lvl="1" indent="0">
              <a:buNone/>
            </a:pPr>
            <a:r>
              <a:rPr lang="en-US" dirty="0"/>
              <a:t>Above ACKs use initial sequence number + 1</a:t>
            </a:r>
          </a:p>
        </p:txBody>
      </p:sp>
    </p:spTree>
    <p:extLst>
      <p:ext uri="{BB962C8B-B14F-4D97-AF65-F5344CB8AC3E}">
        <p14:creationId xmlns:p14="http://schemas.microsoft.com/office/powerpoint/2010/main" val="9407710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/>
              <a:t>3-way handshake, from “TCP/IP Illustrated” reference book</a:t>
            </a:r>
            <a:endParaRPr lang="en-US" dirty="0"/>
          </a:p>
        </p:txBody>
      </p:sp>
      <p:sp>
        <p:nvSpPr>
          <p:cNvPr id="17" name="Text Placeholder 1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 example:</a:t>
            </a:r>
          </a:p>
        </p:txBody>
      </p:sp>
      <p:pic>
        <p:nvPicPr>
          <p:cNvPr id="21" name="Content Placeholder 20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30374" y="1794723"/>
            <a:ext cx="6390394" cy="6506584"/>
          </a:xfrm>
        </p:spPr>
      </p:pic>
      <p:sp>
        <p:nvSpPr>
          <p:cNvPr id="19" name="Text Placeholder 18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/>
              <a:t>In general:</a:t>
            </a:r>
          </a:p>
        </p:txBody>
      </p:sp>
      <p:pic>
        <p:nvPicPr>
          <p:cNvPr id="22" name="Content Placeholder 21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22066" y="1794723"/>
            <a:ext cx="6369934" cy="6251928"/>
          </a:xfrm>
        </p:spPr>
      </p:pic>
      <p:sp>
        <p:nvSpPr>
          <p:cNvPr id="23" name="Rectangle 22"/>
          <p:cNvSpPr/>
          <p:nvPr/>
        </p:nvSpPr>
        <p:spPr>
          <a:xfrm>
            <a:off x="-1921397" y="1673817"/>
            <a:ext cx="2569579" cy="701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4386795"/>
            <a:ext cx="12662704" cy="701877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TextBox 24"/>
          <p:cNvSpPr txBox="1"/>
          <p:nvPr/>
        </p:nvSpPr>
        <p:spPr>
          <a:xfrm>
            <a:off x="639501" y="4677625"/>
            <a:ext cx="11065398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/>
              <a:t>May open a TCP socket: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b="1" dirty="0">
                <a:solidFill>
                  <a:schemeClr val="accent6"/>
                </a:solidFill>
              </a:rPr>
              <a:t>Actively</a:t>
            </a:r>
            <a:r>
              <a:rPr lang="en-US" sz="2800" dirty="0">
                <a:solidFill>
                  <a:schemeClr val="accent6"/>
                </a:solidFill>
              </a:rPr>
              <a:t> </a:t>
            </a:r>
            <a:r>
              <a:rPr lang="en-US" sz="2800" dirty="0"/>
              <a:t>(we specify the connection partner, and a SYN is sent)</a:t>
            </a:r>
          </a:p>
          <a:p>
            <a:pPr marL="285750" indent="-285750">
              <a:buFont typeface="Arial" charset="0"/>
              <a:buChar char="•"/>
            </a:pPr>
            <a:r>
              <a:rPr lang="en-US" sz="2800" b="1" dirty="0">
                <a:solidFill>
                  <a:schemeClr val="accent6"/>
                </a:solidFill>
              </a:rPr>
              <a:t>Passively</a:t>
            </a:r>
            <a:r>
              <a:rPr lang="en-US" sz="2800" dirty="0"/>
              <a:t> (just </a:t>
            </a:r>
            <a:r>
              <a:rPr lang="en-US" sz="2800" b="1" dirty="0"/>
              <a:t>listen</a:t>
            </a:r>
            <a:r>
              <a:rPr lang="en-US" sz="2800" dirty="0"/>
              <a:t> for a SYN from unknown host)</a:t>
            </a:r>
          </a:p>
          <a:p>
            <a:r>
              <a:rPr lang="en-US" sz="2800" dirty="0"/>
              <a:t>Usually call the active initiator the </a:t>
            </a:r>
            <a:r>
              <a:rPr lang="en-US" sz="2800" i="1" dirty="0"/>
              <a:t>client</a:t>
            </a:r>
            <a:r>
              <a:rPr lang="en-US" sz="2800" dirty="0"/>
              <a:t>, and the passive listener the </a:t>
            </a:r>
            <a:r>
              <a:rPr lang="en-US" sz="2800" i="1" dirty="0"/>
              <a:t>server</a:t>
            </a:r>
            <a:r>
              <a:rPr lang="en-US" sz="2800" dirty="0"/>
              <a:t>.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488557" y="2142611"/>
            <a:ext cx="2095961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i="1" dirty="0" err="1">
                <a:solidFill>
                  <a:schemeClr val="accent1"/>
                </a:solidFill>
              </a:rPr>
              <a:t>seq</a:t>
            </a:r>
            <a:r>
              <a:rPr lang="en-US" sz="1400" i="1" dirty="0">
                <a:solidFill>
                  <a:schemeClr val="accent1"/>
                </a:solidFill>
              </a:rPr>
              <a:t> # </a:t>
            </a:r>
            <a:r>
              <a:rPr lang="en-US" sz="1400" b="1" dirty="0">
                <a:solidFill>
                  <a:schemeClr val="accent1"/>
                </a:solidFill>
              </a:rPr>
              <a:t>:</a:t>
            </a:r>
            <a:r>
              <a:rPr lang="en-US" sz="1400" i="1" dirty="0">
                <a:solidFill>
                  <a:schemeClr val="accent1"/>
                </a:solidFill>
              </a:rPr>
              <a:t> end of data </a:t>
            </a:r>
            <a:r>
              <a:rPr lang="en-US" sz="1400" b="1" i="1" dirty="0">
                <a:solidFill>
                  <a:schemeClr val="accent1"/>
                </a:solidFill>
              </a:rPr>
              <a:t>(</a:t>
            </a:r>
            <a:r>
              <a:rPr lang="en-US" sz="1400" i="1" dirty="0">
                <a:solidFill>
                  <a:schemeClr val="accent1"/>
                </a:solidFill>
              </a:rPr>
              <a:t>data size</a:t>
            </a:r>
            <a:r>
              <a:rPr lang="en-US" sz="1400" b="1" i="1" dirty="0">
                <a:solidFill>
                  <a:schemeClr val="accent1"/>
                </a:solidFill>
              </a:rPr>
              <a:t>)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>
            <a:off x="2720051" y="2450388"/>
            <a:ext cx="185195" cy="22336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>
            <a:off x="3449256" y="2469808"/>
            <a:ext cx="114804" cy="20394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4178461" y="2489228"/>
            <a:ext cx="0" cy="20767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640432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connection close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11639227" cy="1781520"/>
          </a:xfrm>
        </p:spPr>
        <p:txBody>
          <a:bodyPr/>
          <a:lstStyle/>
          <a:p>
            <a:r>
              <a:rPr lang="en-US" dirty="0"/>
              <a:t>Each side of the connection sends </a:t>
            </a:r>
            <a:r>
              <a:rPr lang="en-US" b="1" dirty="0"/>
              <a:t>FIN</a:t>
            </a:r>
            <a:r>
              <a:rPr lang="en-US" dirty="0"/>
              <a:t> to say it’s finished sending.</a:t>
            </a:r>
          </a:p>
          <a:p>
            <a:pPr lvl="1"/>
            <a:r>
              <a:rPr lang="en-US" dirty="0"/>
              <a:t>Waits for an ACK.</a:t>
            </a:r>
          </a:p>
          <a:p>
            <a:pPr lvl="1"/>
            <a:r>
              <a:rPr lang="en-US" dirty="0"/>
              <a:t>Connection may be </a:t>
            </a:r>
            <a:r>
              <a:rPr lang="en-US" i="1" dirty="0">
                <a:solidFill>
                  <a:schemeClr val="accent6"/>
                </a:solidFill>
              </a:rPr>
              <a:t>half closed </a:t>
            </a:r>
            <a:r>
              <a:rPr lang="en-US" dirty="0"/>
              <a:t>if only one side is done sending.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97" y="2709232"/>
            <a:ext cx="6180881" cy="3949589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5830" y="2581154"/>
            <a:ext cx="5370339" cy="41818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3849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0031" y="579619"/>
            <a:ext cx="7221969" cy="5797264"/>
          </a:xfrm>
          <a:prstGeom prst="rect">
            <a:avLst/>
          </a:prstGeom>
        </p:spPr>
      </p:pic>
      <p:pic>
        <p:nvPicPr>
          <p:cNvPr id="5" name="Content Placeholder 4"/>
          <p:cNvPicPr>
            <a:picLocks noGrp="1" noChangeAspect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7463"/>
            <a:ext cx="5014913" cy="6875463"/>
          </a:xfrm>
        </p:spPr>
      </p:pic>
      <p:sp>
        <p:nvSpPr>
          <p:cNvPr id="8" name="Rectangle 7"/>
          <p:cNvSpPr/>
          <p:nvPr/>
        </p:nvSpPr>
        <p:spPr>
          <a:xfrm>
            <a:off x="1471290" y="1553792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1395924" y="1754319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1389310" y="1934220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95924" y="2691637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95924" y="3264960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395924" y="3478251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1395924" y="3664042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1389310" y="4237051"/>
            <a:ext cx="254382" cy="13062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4487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Protocol must also handle unusual timings</a:t>
            </a: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471" y="960896"/>
            <a:ext cx="6788451" cy="2928198"/>
          </a:xfrm>
        </p:spPr>
      </p:pic>
      <p:pic>
        <p:nvPicPr>
          <p:cNvPr id="6" name="Content Placeholder 5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8056" y="3889094"/>
            <a:ext cx="6624642" cy="2916745"/>
          </a:xfrm>
        </p:spPr>
      </p:pic>
    </p:spTree>
    <p:extLst>
      <p:ext uri="{BB962C8B-B14F-4D97-AF65-F5344CB8AC3E}">
        <p14:creationId xmlns:p14="http://schemas.microsoft.com/office/powerpoint/2010/main" val="13100647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41981" y="0"/>
            <a:ext cx="6011119" cy="7881790"/>
          </a:xfr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state transition diagram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18222"/>
            <a:ext cx="5937813" cy="1533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994841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Recap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6"/>
                </a:solidFill>
              </a:rPr>
              <a:t>TCP</a:t>
            </a:r>
            <a:r>
              <a:rPr lang="en-US" dirty="0"/>
              <a:t> implements a combination of Go Back N and Selective Repeat.</a:t>
            </a:r>
          </a:p>
          <a:p>
            <a:r>
              <a:rPr lang="en-US" dirty="0"/>
              <a:t>ACK timeout can be appropriately set with Exponentially-Weighted Moving Average (</a:t>
            </a:r>
            <a:r>
              <a:rPr lang="en-US" b="1" dirty="0">
                <a:solidFill>
                  <a:schemeClr val="accent6"/>
                </a:solidFill>
              </a:rPr>
              <a:t>EWMA</a:t>
            </a:r>
            <a:r>
              <a:rPr lang="en-US" dirty="0"/>
              <a:t>) of recent RTT and recent </a:t>
            </a:r>
            <a:r>
              <a:rPr lang="en-US" b="1" dirty="0">
                <a:solidFill>
                  <a:schemeClr val="accent6"/>
                </a:solidFill>
              </a:rPr>
              <a:t>jitter</a:t>
            </a:r>
            <a:r>
              <a:rPr lang="en-US" dirty="0"/>
              <a:t>.</a:t>
            </a:r>
          </a:p>
          <a:p>
            <a:r>
              <a:rPr lang="en-US" dirty="0"/>
              <a:t>ACKs count bytes, not packets, and can be piggybacked on data sent in the reverse direction.  ACKs are sometimes delayed for efficiency.</a:t>
            </a:r>
          </a:p>
          <a:p>
            <a:r>
              <a:rPr lang="en-US" b="1" dirty="0">
                <a:solidFill>
                  <a:schemeClr val="accent6"/>
                </a:solidFill>
              </a:rPr>
              <a:t>Triple duplicate ACK </a:t>
            </a:r>
            <a:r>
              <a:rPr lang="en-US" dirty="0"/>
              <a:t>suggests packet loss </a:t>
            </a:r>
            <a:r>
              <a:rPr lang="en-US" dirty="0">
                <a:sym typeface="Wingdings" pitchFamily="2" charset="2"/>
              </a:rPr>
              <a:t> retransmit</a:t>
            </a:r>
            <a:r>
              <a:rPr lang="en-US" dirty="0"/>
              <a:t>.</a:t>
            </a:r>
          </a:p>
          <a:p>
            <a:r>
              <a:rPr lang="en-US" dirty="0"/>
              <a:t>Connection setup requires a 3-way handshake.</a:t>
            </a:r>
          </a:p>
          <a:p>
            <a:pPr lvl="1"/>
            <a:r>
              <a:rPr lang="en-US" dirty="0"/>
              <a:t>Connection close also uses a handshake.  Each direction is closed.</a:t>
            </a:r>
          </a:p>
          <a:p>
            <a:r>
              <a:rPr lang="en-US" dirty="0"/>
              <a:t>TCP throughput should be regulated so as not to overwhelm: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</a:rPr>
              <a:t>receiver</a:t>
            </a:r>
            <a:r>
              <a:rPr lang="en-US" dirty="0"/>
              <a:t> -- </a:t>
            </a:r>
            <a:r>
              <a:rPr lang="en-US" b="1" dirty="0"/>
              <a:t>Flow control </a:t>
            </a:r>
            <a:r>
              <a:rPr lang="en-US" dirty="0"/>
              <a:t>is implemented with explicit Receive Window.</a:t>
            </a:r>
          </a:p>
          <a:p>
            <a:pPr lvl="1"/>
            <a:r>
              <a:rPr lang="en-US" dirty="0"/>
              <a:t>the </a:t>
            </a:r>
            <a:r>
              <a:rPr lang="en-US" dirty="0">
                <a:solidFill>
                  <a:schemeClr val="accent6"/>
                </a:solidFill>
              </a:rPr>
              <a:t>network</a:t>
            </a:r>
            <a:r>
              <a:rPr lang="en-US" dirty="0"/>
              <a:t> – </a:t>
            </a:r>
            <a:r>
              <a:rPr lang="en-US" b="1" dirty="0"/>
              <a:t>Congestion</a:t>
            </a:r>
            <a:r>
              <a:rPr lang="en-US" dirty="0"/>
              <a:t> control will be discussed next lecture.</a:t>
            </a:r>
          </a:p>
        </p:txBody>
      </p:sp>
    </p:spTree>
    <p:extLst>
      <p:ext uri="{BB962C8B-B14F-4D97-AF65-F5344CB8AC3E}">
        <p14:creationId xmlns:p14="http://schemas.microsoft.com/office/powerpoint/2010/main" val="13144583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is </a:t>
            </a:r>
            <a:r>
              <a:rPr lang="en-US" b="1" i="1" dirty="0"/>
              <a:t>practical</a:t>
            </a:r>
            <a:r>
              <a:rPr lang="en-US" dirty="0"/>
              <a:t> reliable transport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Has evolved from 1970s through today.</a:t>
            </a:r>
          </a:p>
          <a:p>
            <a:r>
              <a:rPr lang="en-US" dirty="0"/>
              <a:t>Uses positive ACKS.  Combines ideas from </a:t>
            </a:r>
            <a:r>
              <a:rPr lang="en-US" i="1" dirty="0"/>
              <a:t>go-back-N</a:t>
            </a:r>
            <a:r>
              <a:rPr lang="en-US" dirty="0"/>
              <a:t> and </a:t>
            </a:r>
            <a:r>
              <a:rPr lang="en-US" i="1" dirty="0"/>
              <a:t>selective repeat</a:t>
            </a:r>
            <a:r>
              <a:rPr lang="en-US" dirty="0"/>
              <a:t>.</a:t>
            </a:r>
          </a:p>
          <a:p>
            <a:r>
              <a:rPr lang="en-US" dirty="0"/>
              <a:t>Also manages connection </a:t>
            </a:r>
            <a:r>
              <a:rPr lang="en-US" b="1" dirty="0"/>
              <a:t>pacing</a:t>
            </a:r>
            <a:r>
              <a:rPr lang="en-US" dirty="0"/>
              <a:t> (flow &amp; congestion control)</a:t>
            </a:r>
          </a:p>
          <a:p>
            <a:r>
              <a:rPr lang="en-US" dirty="0"/>
              <a:t>Unlike UDP, TCP requires that two hosts setup a </a:t>
            </a:r>
            <a:r>
              <a:rPr lang="en-US" b="1" i="1" dirty="0">
                <a:solidFill>
                  <a:schemeClr val="accent6"/>
                </a:solidFill>
              </a:rPr>
              <a:t>connection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before exchanging data.  Why?</a:t>
            </a:r>
          </a:p>
          <a:p>
            <a:pPr lvl="1"/>
            <a:r>
              <a:rPr lang="en-US" dirty="0"/>
              <a:t>Exchange </a:t>
            </a:r>
            <a:r>
              <a:rPr lang="en-US" b="1" i="1" dirty="0">
                <a:solidFill>
                  <a:schemeClr val="accent6"/>
                </a:solidFill>
              </a:rPr>
              <a:t>initial sequence numbers</a:t>
            </a:r>
            <a:r>
              <a:rPr lang="en-US" dirty="0"/>
              <a:t> for both directions of the connection.</a:t>
            </a:r>
          </a:p>
          <a:p>
            <a:r>
              <a:rPr lang="en-US" dirty="0"/>
              <a:t>Choose a </a:t>
            </a:r>
            <a:r>
              <a:rPr lang="en-US" i="1" dirty="0"/>
              <a:t>random</a:t>
            </a:r>
            <a:r>
              <a:rPr lang="en-US" dirty="0"/>
              <a:t> initial sequence number for two reasons:</a:t>
            </a:r>
          </a:p>
          <a:p>
            <a:pPr lvl="1"/>
            <a:r>
              <a:rPr lang="en-US" dirty="0"/>
              <a:t>So new packets are not confused with retransmission from prior connection.</a:t>
            </a:r>
          </a:p>
          <a:p>
            <a:pPr lvl="1"/>
            <a:r>
              <a:rPr lang="en-US" dirty="0"/>
              <a:t>So an attacker cannot easily inject fake packets in the data stream.</a:t>
            </a:r>
          </a:p>
        </p:txBody>
      </p:sp>
    </p:spTree>
    <p:extLst>
      <p:ext uri="{BB962C8B-B14F-4D97-AF65-F5344CB8AC3E}">
        <p14:creationId xmlns:p14="http://schemas.microsoft.com/office/powerpoint/2010/main" val="5086740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TCP packet structure</a:t>
            </a:r>
          </a:p>
        </p:txBody>
      </p:sp>
      <p:grpSp>
        <p:nvGrpSpPr>
          <p:cNvPr id="59" name="Group 58"/>
          <p:cNvGrpSpPr/>
          <p:nvPr/>
        </p:nvGrpSpPr>
        <p:grpSpPr>
          <a:xfrm>
            <a:off x="1" y="658906"/>
            <a:ext cx="11902697" cy="6199094"/>
            <a:chOff x="1169890" y="658906"/>
            <a:chExt cx="11902697" cy="6199094"/>
          </a:xfrm>
        </p:grpSpPr>
        <p:sp>
          <p:nvSpPr>
            <p:cNvPr id="4" name="Rectangle 4"/>
            <p:cNvSpPr>
              <a:spLocks noChangeArrowheads="1"/>
            </p:cNvSpPr>
            <p:nvPr/>
          </p:nvSpPr>
          <p:spPr bwMode="auto">
            <a:xfrm>
              <a:off x="5321002" y="1140300"/>
              <a:ext cx="4590759" cy="5605190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19050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" name="Rectangle 5"/>
            <p:cNvSpPr>
              <a:spLocks noChangeArrowheads="1"/>
            </p:cNvSpPr>
            <p:nvPr/>
          </p:nvSpPr>
          <p:spPr bwMode="auto">
            <a:xfrm>
              <a:off x="5221403" y="1274942"/>
              <a:ext cx="4590759" cy="5583058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800">
                <a:ea typeface="ＭＳ Ｐゴシック" charset="0"/>
              </a:endParaRPr>
            </a:p>
          </p:txBody>
        </p:sp>
        <p:sp>
          <p:nvSpPr>
            <p:cNvPr id="6" name="Text Box 6"/>
            <p:cNvSpPr txBox="1">
              <a:spLocks noChangeArrowheads="1"/>
            </p:cNvSpPr>
            <p:nvPr/>
          </p:nvSpPr>
          <p:spPr bwMode="auto">
            <a:xfrm>
              <a:off x="5389245" y="1226987"/>
              <a:ext cx="183550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latin typeface="+mn-lt"/>
                </a:rPr>
                <a:t>source port #</a:t>
              </a:r>
              <a:endParaRPr lang="en-US" sz="2800" dirty="0">
                <a:latin typeface="+mn-lt"/>
              </a:endParaRPr>
            </a:p>
          </p:txBody>
        </p:sp>
        <p:sp>
          <p:nvSpPr>
            <p:cNvPr id="7" name="Text Box 7"/>
            <p:cNvSpPr txBox="1">
              <a:spLocks noChangeArrowheads="1"/>
            </p:cNvSpPr>
            <p:nvPr/>
          </p:nvSpPr>
          <p:spPr bwMode="auto">
            <a:xfrm>
              <a:off x="7829412" y="1232521"/>
              <a:ext cx="154055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 err="1">
                  <a:latin typeface="+mn-lt"/>
                </a:rPr>
                <a:t>dest</a:t>
              </a:r>
              <a:r>
                <a:rPr lang="en-US" sz="2400" dirty="0">
                  <a:latin typeface="+mn-lt"/>
                </a:rPr>
                <a:t> port #</a:t>
              </a:r>
              <a:endParaRPr lang="en-US" sz="2000" dirty="0">
                <a:latin typeface="+mn-lt"/>
              </a:endParaRPr>
            </a:p>
          </p:txBody>
        </p:sp>
        <p:sp>
          <p:nvSpPr>
            <p:cNvPr id="8" name="Line 8"/>
            <p:cNvSpPr>
              <a:spLocks noChangeShapeType="1"/>
            </p:cNvSpPr>
            <p:nvPr/>
          </p:nvSpPr>
          <p:spPr bwMode="auto">
            <a:xfrm>
              <a:off x="5225092" y="1710225"/>
              <a:ext cx="4585226" cy="5534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9" name="Line 9"/>
            <p:cNvSpPr>
              <a:spLocks noChangeShapeType="1"/>
            </p:cNvSpPr>
            <p:nvPr/>
          </p:nvSpPr>
          <p:spPr bwMode="auto">
            <a:xfrm flipV="1">
              <a:off x="5217714" y="2151042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0" name="Line 10"/>
            <p:cNvSpPr>
              <a:spLocks noChangeShapeType="1"/>
            </p:cNvSpPr>
            <p:nvPr/>
          </p:nvSpPr>
          <p:spPr bwMode="auto">
            <a:xfrm flipV="1">
              <a:off x="7478972" y="1274942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1" name="Text Box 11"/>
            <p:cNvSpPr txBox="1">
              <a:spLocks noChangeArrowheads="1"/>
            </p:cNvSpPr>
            <p:nvPr/>
          </p:nvSpPr>
          <p:spPr bwMode="auto">
            <a:xfrm>
              <a:off x="6947779" y="658906"/>
              <a:ext cx="848309" cy="40011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000">
                  <a:latin typeface="+mn-lt"/>
                </a:rPr>
                <a:t>32 bits</a:t>
              </a:r>
              <a:endParaRPr lang="en-US" sz="2800">
                <a:latin typeface="+mn-lt"/>
              </a:endParaRPr>
            </a:p>
          </p:txBody>
        </p:sp>
        <p:sp>
          <p:nvSpPr>
            <p:cNvPr id="12" name="Line 12"/>
            <p:cNvSpPr>
              <a:spLocks noChangeShapeType="1"/>
            </p:cNvSpPr>
            <p:nvPr/>
          </p:nvSpPr>
          <p:spPr bwMode="auto">
            <a:xfrm>
              <a:off x="8109763" y="944792"/>
              <a:ext cx="1658132" cy="553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3" name="Line 13"/>
            <p:cNvSpPr>
              <a:spLocks noChangeShapeType="1"/>
            </p:cNvSpPr>
            <p:nvPr/>
          </p:nvSpPr>
          <p:spPr bwMode="auto">
            <a:xfrm rot="10800000">
              <a:off x="5195581" y="957702"/>
              <a:ext cx="1558534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4" name="Text Box 14"/>
            <p:cNvSpPr txBox="1">
              <a:spLocks noChangeArrowheads="1"/>
            </p:cNvSpPr>
            <p:nvPr/>
          </p:nvSpPr>
          <p:spPr bwMode="auto">
            <a:xfrm>
              <a:off x="6080586" y="4545279"/>
              <a:ext cx="2885303" cy="18774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3200" dirty="0">
                  <a:latin typeface="+mn-lt"/>
                </a:rPr>
                <a:t>application data </a:t>
              </a:r>
            </a:p>
            <a:p>
              <a:pPr algn="ctr">
                <a:defRPr/>
              </a:pPr>
              <a:r>
                <a:rPr lang="en-US" sz="2800" dirty="0">
                  <a:solidFill>
                    <a:schemeClr val="bg2">
                      <a:lumMod val="90000"/>
                    </a:schemeClr>
                  </a:solidFill>
                  <a:latin typeface="+mn-lt"/>
                </a:rPr>
                <a:t>(variable length,</a:t>
              </a:r>
              <a:br>
                <a:rPr lang="en-US" sz="2800" dirty="0">
                  <a:solidFill>
                    <a:schemeClr val="bg2">
                      <a:lumMod val="90000"/>
                    </a:schemeClr>
                  </a:solidFill>
                  <a:latin typeface="+mn-lt"/>
                </a:rPr>
              </a:br>
              <a:r>
                <a:rPr lang="en-US" sz="2800" dirty="0">
                  <a:solidFill>
                    <a:schemeClr val="bg2">
                      <a:lumMod val="90000"/>
                    </a:schemeClr>
                  </a:solidFill>
                  <a:latin typeface="+mn-lt"/>
                </a:rPr>
                <a:t>as indicated in</a:t>
              </a:r>
              <a:br>
                <a:rPr lang="en-US" sz="2800" dirty="0">
                  <a:solidFill>
                    <a:schemeClr val="bg2">
                      <a:lumMod val="90000"/>
                    </a:schemeClr>
                  </a:solidFill>
                  <a:latin typeface="+mn-lt"/>
                </a:rPr>
              </a:br>
              <a:r>
                <a:rPr lang="en-US" sz="2800" dirty="0">
                  <a:solidFill>
                    <a:schemeClr val="bg2">
                      <a:lumMod val="90000"/>
                    </a:schemeClr>
                  </a:solidFill>
                  <a:latin typeface="+mn-lt"/>
                </a:rPr>
                <a:t>IP header)</a:t>
              </a:r>
              <a:endParaRPr lang="en-US" sz="3200" dirty="0">
                <a:solidFill>
                  <a:schemeClr val="bg2">
                    <a:lumMod val="90000"/>
                  </a:schemeClr>
                </a:solidFill>
                <a:latin typeface="+mn-lt"/>
              </a:endParaRPr>
            </a:p>
          </p:txBody>
        </p:sp>
        <p:sp>
          <p:nvSpPr>
            <p:cNvPr id="15" name="Text Box 15"/>
            <p:cNvSpPr txBox="1">
              <a:spLocks noChangeArrowheads="1"/>
            </p:cNvSpPr>
            <p:nvPr/>
          </p:nvSpPr>
          <p:spPr bwMode="auto">
            <a:xfrm>
              <a:off x="6061501" y="1686248"/>
              <a:ext cx="2888360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latin typeface="+mn-lt"/>
                </a:rPr>
                <a:t>sequence number</a:t>
              </a:r>
              <a:endParaRPr lang="en-US" sz="2800" dirty="0">
                <a:latin typeface="+mn-lt"/>
              </a:endParaRPr>
            </a:p>
          </p:txBody>
        </p:sp>
        <p:sp>
          <p:nvSpPr>
            <p:cNvPr id="16" name="Line 16"/>
            <p:cNvSpPr>
              <a:spLocks noChangeShapeType="1"/>
            </p:cNvSpPr>
            <p:nvPr/>
          </p:nvSpPr>
          <p:spPr bwMode="auto">
            <a:xfrm flipV="1">
              <a:off x="5228781" y="2593702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7" name="Text Box 17"/>
            <p:cNvSpPr txBox="1">
              <a:spLocks noChangeArrowheads="1"/>
            </p:cNvSpPr>
            <p:nvPr/>
          </p:nvSpPr>
          <p:spPr bwMode="auto">
            <a:xfrm>
              <a:off x="5596707" y="2151042"/>
              <a:ext cx="3961812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2400" dirty="0">
                  <a:latin typeface="+mn-lt"/>
                </a:rPr>
                <a:t>acknowledgement number</a:t>
              </a:r>
            </a:p>
          </p:txBody>
        </p:sp>
        <p:sp>
          <p:nvSpPr>
            <p:cNvPr id="18" name="Line 18"/>
            <p:cNvSpPr>
              <a:spLocks noChangeShapeType="1"/>
            </p:cNvSpPr>
            <p:nvPr/>
          </p:nvSpPr>
          <p:spPr bwMode="auto">
            <a:xfrm flipV="1">
              <a:off x="5223247" y="3052962"/>
              <a:ext cx="4590760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9" name="Line 19"/>
            <p:cNvSpPr>
              <a:spLocks noChangeShapeType="1"/>
            </p:cNvSpPr>
            <p:nvPr/>
          </p:nvSpPr>
          <p:spPr bwMode="auto">
            <a:xfrm flipV="1">
              <a:off x="5217714" y="3506689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0" name="Line 20"/>
            <p:cNvSpPr>
              <a:spLocks noChangeShapeType="1"/>
            </p:cNvSpPr>
            <p:nvPr/>
          </p:nvSpPr>
          <p:spPr bwMode="auto">
            <a:xfrm flipV="1">
              <a:off x="5217714" y="4159614"/>
              <a:ext cx="4590759" cy="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1" name="Line 21"/>
            <p:cNvSpPr>
              <a:spLocks noChangeShapeType="1"/>
            </p:cNvSpPr>
            <p:nvPr/>
          </p:nvSpPr>
          <p:spPr bwMode="auto">
            <a:xfrm flipH="1" flipV="1">
              <a:off x="7495571" y="2597391"/>
              <a:ext cx="5534" cy="903765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2" name="Text Box 22"/>
            <p:cNvSpPr txBox="1">
              <a:spLocks noChangeArrowheads="1"/>
            </p:cNvSpPr>
            <p:nvPr/>
          </p:nvSpPr>
          <p:spPr bwMode="auto">
            <a:xfrm>
              <a:off x="7613614" y="2601080"/>
              <a:ext cx="202715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latin typeface="+mn-lt"/>
                </a:rPr>
                <a:t>receive window</a:t>
              </a:r>
            </a:p>
          </p:txBody>
        </p:sp>
        <p:sp>
          <p:nvSpPr>
            <p:cNvPr id="23" name="Text Box 23"/>
            <p:cNvSpPr txBox="1">
              <a:spLocks noChangeArrowheads="1"/>
            </p:cNvSpPr>
            <p:nvPr/>
          </p:nvSpPr>
          <p:spPr bwMode="auto">
            <a:xfrm>
              <a:off x="7643125" y="3060340"/>
              <a:ext cx="1952586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urgent data </a:t>
              </a:r>
              <a:r>
                <a:rPr lang="en-US" sz="2400" dirty="0" err="1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ptr</a:t>
              </a:r>
              <a:endParaRPr lang="en-US" sz="24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24" name="Text Box 24"/>
            <p:cNvSpPr txBox="1">
              <a:spLocks noChangeArrowheads="1"/>
            </p:cNvSpPr>
            <p:nvPr/>
          </p:nvSpPr>
          <p:spPr bwMode="auto">
            <a:xfrm>
              <a:off x="5649308" y="3038207"/>
              <a:ext cx="1362937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latin typeface="+mn-lt"/>
                </a:rPr>
                <a:t>checksum</a:t>
              </a:r>
            </a:p>
          </p:txBody>
        </p:sp>
        <p:sp>
          <p:nvSpPr>
            <p:cNvPr id="25" name="Text Box 25"/>
            <p:cNvSpPr txBox="1">
              <a:spLocks noChangeArrowheads="1"/>
            </p:cNvSpPr>
            <p:nvPr/>
          </p:nvSpPr>
          <p:spPr bwMode="auto">
            <a:xfrm>
              <a:off x="7235825" y="2634280"/>
              <a:ext cx="31451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>
                  <a:latin typeface="+mn-lt"/>
                </a:rPr>
                <a:t>F</a:t>
              </a:r>
              <a:endParaRPr lang="en-US" sz="2800">
                <a:latin typeface="+mn-lt"/>
              </a:endParaRPr>
            </a:p>
          </p:txBody>
        </p:sp>
        <p:sp>
          <p:nvSpPr>
            <p:cNvPr id="26" name="Line 26"/>
            <p:cNvSpPr>
              <a:spLocks noChangeShapeType="1"/>
            </p:cNvSpPr>
            <p:nvPr/>
          </p:nvSpPr>
          <p:spPr bwMode="auto">
            <a:xfrm flipV="1">
              <a:off x="7312974" y="2586325"/>
              <a:ext cx="0" cy="455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7" name="Line 27"/>
            <p:cNvSpPr>
              <a:spLocks noChangeShapeType="1"/>
            </p:cNvSpPr>
            <p:nvPr/>
          </p:nvSpPr>
          <p:spPr bwMode="auto">
            <a:xfrm flipV="1">
              <a:off x="7124844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8" name="Line 28"/>
            <p:cNvSpPr>
              <a:spLocks noChangeShapeType="1"/>
            </p:cNvSpPr>
            <p:nvPr/>
          </p:nvSpPr>
          <p:spPr bwMode="auto">
            <a:xfrm flipV="1">
              <a:off x="6931179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9" name="Line 29"/>
            <p:cNvSpPr>
              <a:spLocks noChangeShapeType="1"/>
            </p:cNvSpPr>
            <p:nvPr/>
          </p:nvSpPr>
          <p:spPr bwMode="auto">
            <a:xfrm flipV="1">
              <a:off x="6743048" y="2597391"/>
              <a:ext cx="0" cy="455571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Line 30"/>
            <p:cNvSpPr>
              <a:spLocks noChangeShapeType="1"/>
            </p:cNvSpPr>
            <p:nvPr/>
          </p:nvSpPr>
          <p:spPr bwMode="auto">
            <a:xfrm flipV="1">
              <a:off x="6560451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1" name="Line 31"/>
            <p:cNvSpPr>
              <a:spLocks noChangeShapeType="1"/>
            </p:cNvSpPr>
            <p:nvPr/>
          </p:nvSpPr>
          <p:spPr bwMode="auto">
            <a:xfrm flipV="1">
              <a:off x="6361254" y="2602924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2" name="Text Box 32"/>
            <p:cNvSpPr txBox="1">
              <a:spLocks noChangeArrowheads="1"/>
            </p:cNvSpPr>
            <p:nvPr/>
          </p:nvSpPr>
          <p:spPr bwMode="auto">
            <a:xfrm>
              <a:off x="7052209" y="2628746"/>
              <a:ext cx="295274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>
                  <a:latin typeface="+mn-lt"/>
                </a:rPr>
                <a:t>S</a:t>
              </a:r>
              <a:endParaRPr lang="en-US" sz="2800">
                <a:latin typeface="+mn-lt"/>
              </a:endParaRPr>
            </a:p>
          </p:txBody>
        </p:sp>
        <p:sp>
          <p:nvSpPr>
            <p:cNvPr id="33" name="Text Box 33"/>
            <p:cNvSpPr txBox="1">
              <a:spLocks noChangeArrowheads="1"/>
            </p:cNvSpPr>
            <p:nvPr/>
          </p:nvSpPr>
          <p:spPr bwMode="auto">
            <a:xfrm>
              <a:off x="6851168" y="2628746"/>
              <a:ext cx="328936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latin typeface="+mn-lt"/>
                </a:rPr>
                <a:t>R</a:t>
              </a:r>
              <a:endParaRPr lang="en-US" sz="2800" dirty="0">
                <a:latin typeface="+mn-lt"/>
              </a:endParaRPr>
            </a:p>
          </p:txBody>
        </p:sp>
        <p:sp>
          <p:nvSpPr>
            <p:cNvPr id="34" name="Text Box 34"/>
            <p:cNvSpPr txBox="1">
              <a:spLocks noChangeArrowheads="1"/>
            </p:cNvSpPr>
            <p:nvPr/>
          </p:nvSpPr>
          <p:spPr bwMode="auto">
            <a:xfrm>
              <a:off x="6663037" y="2623213"/>
              <a:ext cx="31451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P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5" name="Text Box 35"/>
            <p:cNvSpPr txBox="1">
              <a:spLocks noChangeArrowheads="1"/>
            </p:cNvSpPr>
            <p:nvPr/>
          </p:nvSpPr>
          <p:spPr bwMode="auto">
            <a:xfrm>
              <a:off x="6480949" y="2623213"/>
              <a:ext cx="341760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latin typeface="+mn-lt"/>
                </a:rPr>
                <a:t>A</a:t>
              </a:r>
              <a:endParaRPr lang="en-US" sz="2800" dirty="0">
                <a:latin typeface="+mn-lt"/>
              </a:endParaRPr>
            </a:p>
          </p:txBody>
        </p:sp>
        <p:sp>
          <p:nvSpPr>
            <p:cNvPr id="36" name="Text Box 36"/>
            <p:cNvSpPr txBox="1">
              <a:spLocks noChangeArrowheads="1"/>
            </p:cNvSpPr>
            <p:nvPr/>
          </p:nvSpPr>
          <p:spPr bwMode="auto">
            <a:xfrm>
              <a:off x="6292308" y="2623213"/>
              <a:ext cx="351378" cy="369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7" name="Text Box 37"/>
            <p:cNvSpPr txBox="1">
              <a:spLocks noChangeArrowheads="1"/>
            </p:cNvSpPr>
            <p:nvPr/>
          </p:nvSpPr>
          <p:spPr bwMode="auto">
            <a:xfrm>
              <a:off x="5160537" y="2516237"/>
              <a:ext cx="559769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>
                  <a:latin typeface="+mn-lt"/>
                </a:rPr>
                <a:t>head</a:t>
              </a:r>
            </a:p>
            <a:p>
              <a:pPr>
                <a:defRPr/>
              </a:pPr>
              <a:r>
                <a:rPr lang="en-US">
                  <a:latin typeface="+mn-lt"/>
                </a:rPr>
                <a:t>len</a:t>
              </a:r>
              <a:endParaRPr lang="en-US" sz="2000">
                <a:latin typeface="+mn-lt"/>
              </a:endParaRPr>
            </a:p>
          </p:txBody>
        </p:sp>
        <p:sp>
          <p:nvSpPr>
            <p:cNvPr id="38" name="Text Box 38"/>
            <p:cNvSpPr txBox="1">
              <a:spLocks noChangeArrowheads="1"/>
            </p:cNvSpPr>
            <p:nvPr/>
          </p:nvSpPr>
          <p:spPr bwMode="auto">
            <a:xfrm>
              <a:off x="5717551" y="2516237"/>
              <a:ext cx="548548" cy="5847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not</a:t>
              </a:r>
            </a:p>
            <a:p>
              <a:pPr>
                <a:defRPr/>
              </a:pPr>
              <a:r>
                <a:rPr lang="en-US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used</a:t>
              </a:r>
              <a:endParaRPr lang="en-US" sz="20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39" name="Line 39"/>
            <p:cNvSpPr>
              <a:spLocks noChangeShapeType="1"/>
            </p:cNvSpPr>
            <p:nvPr/>
          </p:nvSpPr>
          <p:spPr bwMode="auto">
            <a:xfrm flipV="1">
              <a:off x="5774729" y="2591857"/>
              <a:ext cx="0" cy="45557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0" name="Text Box 40"/>
            <p:cNvSpPr txBox="1">
              <a:spLocks noChangeArrowheads="1"/>
            </p:cNvSpPr>
            <p:nvPr/>
          </p:nvSpPr>
          <p:spPr bwMode="auto">
            <a:xfrm>
              <a:off x="5809772" y="3621043"/>
              <a:ext cx="307706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options (variable length)</a:t>
              </a:r>
              <a:endParaRPr lang="en-US" sz="28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41" name="Text Box 41"/>
            <p:cNvSpPr txBox="1">
              <a:spLocks noChangeArrowheads="1"/>
            </p:cNvSpPr>
            <p:nvPr/>
          </p:nvSpPr>
          <p:spPr bwMode="auto">
            <a:xfrm>
              <a:off x="2299270" y="1040701"/>
              <a:ext cx="2520049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URG: urgent data </a:t>
              </a:r>
            </a:p>
            <a:p>
              <a:pPr algn="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(generally not used)</a:t>
              </a:r>
              <a:endParaRPr lang="en-US" sz="1100" dirty="0">
                <a:solidFill>
                  <a:schemeClr val="bg2">
                    <a:lumMod val="75000"/>
                  </a:schemeClr>
                </a:solidFill>
                <a:latin typeface="+mn-lt"/>
              </a:endParaRPr>
            </a:p>
          </p:txBody>
        </p:sp>
        <p:sp>
          <p:nvSpPr>
            <p:cNvPr id="42" name="Text Box 42"/>
            <p:cNvSpPr txBox="1">
              <a:spLocks noChangeArrowheads="1"/>
            </p:cNvSpPr>
            <p:nvPr/>
          </p:nvSpPr>
          <p:spPr bwMode="auto">
            <a:xfrm>
              <a:off x="1474676" y="2029246"/>
              <a:ext cx="3273425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400" dirty="0">
                  <a:latin typeface="+mn-lt"/>
                </a:rPr>
                <a:t>ACK: </a:t>
              </a:r>
              <a:r>
                <a:rPr lang="en-US" sz="2400">
                  <a:latin typeface="+mn-lt"/>
                </a:rPr>
                <a:t>ACK # is </a:t>
              </a:r>
              <a:r>
                <a:rPr lang="en-US" sz="2400" dirty="0">
                  <a:latin typeface="+mn-lt"/>
                </a:rPr>
                <a:t>valid</a:t>
              </a:r>
              <a:endParaRPr lang="en-US" sz="1100" dirty="0">
                <a:latin typeface="+mn-lt"/>
              </a:endParaRPr>
            </a:p>
          </p:txBody>
        </p:sp>
        <p:sp>
          <p:nvSpPr>
            <p:cNvPr id="43" name="Text Box 43"/>
            <p:cNvSpPr txBox="1">
              <a:spLocks noChangeArrowheads="1"/>
            </p:cNvSpPr>
            <p:nvPr/>
          </p:nvSpPr>
          <p:spPr bwMode="auto">
            <a:xfrm>
              <a:off x="2162452" y="2667479"/>
              <a:ext cx="2623668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PSH: push data now</a:t>
              </a:r>
            </a:p>
            <a:p>
              <a:pPr algn="r">
                <a:defRPr/>
              </a:pPr>
              <a:r>
                <a:rPr lang="en-US" sz="2400" dirty="0">
                  <a:solidFill>
                    <a:schemeClr val="bg2">
                      <a:lumMod val="75000"/>
                    </a:schemeClr>
                  </a:solidFill>
                  <a:latin typeface="+mn-lt"/>
                </a:rPr>
                <a:t>(generally not used)</a:t>
              </a:r>
            </a:p>
          </p:txBody>
        </p:sp>
        <p:sp>
          <p:nvSpPr>
            <p:cNvPr id="44" name="Text Box 44"/>
            <p:cNvSpPr txBox="1">
              <a:spLocks noChangeArrowheads="1"/>
            </p:cNvSpPr>
            <p:nvPr/>
          </p:nvSpPr>
          <p:spPr bwMode="auto">
            <a:xfrm>
              <a:off x="1169890" y="3597067"/>
              <a:ext cx="3638366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400" dirty="0">
                  <a:latin typeface="+mn-lt"/>
                </a:rPr>
                <a:t>RST, SYN, FIN:</a:t>
              </a:r>
            </a:p>
            <a:p>
              <a:pPr algn="r">
                <a:defRPr/>
              </a:pPr>
              <a:r>
                <a:rPr lang="en-US" sz="2400" dirty="0">
                  <a:latin typeface="+mn-lt"/>
                </a:rPr>
                <a:t>connection establishment</a:t>
              </a:r>
            </a:p>
            <a:p>
              <a:pPr algn="r">
                <a:defRPr/>
              </a:pPr>
              <a:r>
                <a:rPr lang="en-US" sz="2400" dirty="0">
                  <a:latin typeface="+mn-lt"/>
                </a:rPr>
                <a:t>(setup, teardown commands)</a:t>
              </a:r>
            </a:p>
          </p:txBody>
        </p:sp>
        <p:sp>
          <p:nvSpPr>
            <p:cNvPr id="45" name="Line 45"/>
            <p:cNvSpPr>
              <a:spLocks noChangeShapeType="1"/>
            </p:cNvSpPr>
            <p:nvPr/>
          </p:nvSpPr>
          <p:spPr bwMode="auto">
            <a:xfrm>
              <a:off x="4710499" y="1474139"/>
              <a:ext cx="1737443" cy="1195184"/>
            </a:xfrm>
            <a:prstGeom prst="line">
              <a:avLst/>
            </a:prstGeom>
            <a:noFill/>
            <a:ln w="19050">
              <a:solidFill>
                <a:schemeClr val="bg2">
                  <a:lumMod val="9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6" name="Line 46"/>
            <p:cNvSpPr>
              <a:spLocks noChangeShapeType="1"/>
            </p:cNvSpPr>
            <p:nvPr/>
          </p:nvSpPr>
          <p:spPr bwMode="auto">
            <a:xfrm>
              <a:off x="4716033" y="2272774"/>
              <a:ext cx="1903440" cy="459259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7" name="Line 47"/>
            <p:cNvSpPr>
              <a:spLocks noChangeShapeType="1"/>
            </p:cNvSpPr>
            <p:nvPr/>
          </p:nvSpPr>
          <p:spPr bwMode="auto">
            <a:xfrm flipV="1">
              <a:off x="4740009" y="2916475"/>
              <a:ext cx="2122927" cy="284041"/>
            </a:xfrm>
            <a:prstGeom prst="line">
              <a:avLst/>
            </a:prstGeom>
            <a:noFill/>
            <a:ln w="19050">
              <a:solidFill>
                <a:schemeClr val="bg2">
                  <a:lumMod val="90000"/>
                </a:schemeClr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8" name="Freeform 48"/>
            <p:cNvSpPr>
              <a:spLocks/>
            </p:cNvSpPr>
            <p:nvPr/>
          </p:nvSpPr>
          <p:spPr bwMode="auto">
            <a:xfrm>
              <a:off x="4732632" y="2990252"/>
              <a:ext cx="2689163" cy="818922"/>
            </a:xfrm>
            <a:custGeom>
              <a:avLst/>
              <a:gdLst>
                <a:gd name="T0" fmla="*/ 0 w 1458"/>
                <a:gd name="T1" fmla="*/ 2147483647 h 444"/>
                <a:gd name="T2" fmla="*/ 2147483647 w 1458"/>
                <a:gd name="T3" fmla="*/ 0 h 444"/>
                <a:gd name="T4" fmla="*/ 2147483647 w 1458"/>
                <a:gd name="T5" fmla="*/ 2147483647 h 444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458" h="444">
                  <a:moveTo>
                    <a:pt x="0" y="444"/>
                  </a:moveTo>
                  <a:lnTo>
                    <a:pt x="1248" y="0"/>
                  </a:lnTo>
                  <a:lnTo>
                    <a:pt x="1458" y="6"/>
                  </a:lnTo>
                </a:path>
              </a:pathLst>
            </a:custGeom>
            <a:noFill/>
            <a:ln w="19050" cap="flat" cmpd="sng">
              <a:solidFill>
                <a:srgbClr val="FF0000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 sz="2000"/>
            </a:p>
          </p:txBody>
        </p:sp>
        <p:sp>
          <p:nvSpPr>
            <p:cNvPr id="49" name="Text Box 49"/>
            <p:cNvSpPr txBox="1">
              <a:spLocks noChangeArrowheads="1"/>
            </p:cNvSpPr>
            <p:nvPr/>
          </p:nvSpPr>
          <p:spPr bwMode="auto">
            <a:xfrm>
              <a:off x="10583650" y="2990252"/>
              <a:ext cx="2488937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# </a:t>
              </a:r>
              <a:r>
                <a:rPr lang="en-US" sz="2400">
                  <a:latin typeface="+mn-lt"/>
                </a:rPr>
                <a:t>bytes receiver </a:t>
              </a:r>
              <a:r>
                <a:rPr lang="en-US" sz="2400" dirty="0">
                  <a:latin typeface="+mn-lt"/>
                </a:rPr>
                <a:t>is</a:t>
              </a:r>
              <a:br>
                <a:rPr lang="en-US" sz="2400">
                  <a:latin typeface="+mn-lt"/>
                </a:rPr>
              </a:br>
              <a:r>
                <a:rPr lang="en-US" sz="2400">
                  <a:latin typeface="+mn-lt"/>
                </a:rPr>
                <a:t>willing to </a:t>
              </a:r>
              <a:r>
                <a:rPr lang="en-US" sz="2400" dirty="0">
                  <a:latin typeface="+mn-lt"/>
                </a:rPr>
                <a:t>accept</a:t>
              </a:r>
            </a:p>
          </p:txBody>
        </p:sp>
        <p:sp>
          <p:nvSpPr>
            <p:cNvPr id="50" name="Text Box 50"/>
            <p:cNvSpPr txBox="1">
              <a:spLocks noChangeArrowheads="1"/>
            </p:cNvSpPr>
            <p:nvPr/>
          </p:nvSpPr>
          <p:spPr bwMode="auto">
            <a:xfrm>
              <a:off x="10243756" y="955438"/>
              <a:ext cx="2722361" cy="12003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l">
                <a:defRPr/>
              </a:pPr>
              <a:r>
                <a:rPr lang="en-US" sz="2400" dirty="0">
                  <a:latin typeface="+mn-lt"/>
                </a:rPr>
                <a:t>counting by </a:t>
              </a:r>
              <a:r>
                <a:rPr lang="en-US" sz="2400" b="1" dirty="0">
                  <a:latin typeface="+mn-lt"/>
                </a:rPr>
                <a:t>bytes </a:t>
              </a:r>
            </a:p>
            <a:p>
              <a:pPr algn="l">
                <a:defRPr/>
              </a:pPr>
              <a:r>
                <a:rPr lang="en-US" sz="2400" dirty="0">
                  <a:latin typeface="+mn-lt"/>
                </a:rPr>
                <a:t>of data</a:t>
              </a:r>
              <a:br>
                <a:rPr lang="en-US" sz="2400" dirty="0">
                  <a:latin typeface="+mn-lt"/>
                </a:rPr>
              </a:br>
              <a:r>
                <a:rPr lang="en-US" sz="2400" dirty="0">
                  <a:latin typeface="+mn-lt"/>
                </a:rPr>
                <a:t>(not segments!)</a:t>
              </a:r>
            </a:p>
          </p:txBody>
        </p:sp>
        <p:sp>
          <p:nvSpPr>
            <p:cNvPr id="51" name="Text Box 51"/>
            <p:cNvSpPr txBox="1">
              <a:spLocks noChangeArrowheads="1"/>
            </p:cNvSpPr>
            <p:nvPr/>
          </p:nvSpPr>
          <p:spPr bwMode="auto">
            <a:xfrm>
              <a:off x="3071492" y="5415319"/>
              <a:ext cx="1611339" cy="8309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r">
                <a:defRPr/>
              </a:pPr>
              <a:r>
                <a:rPr lang="en-US" sz="2400">
                  <a:latin typeface="+mn-lt"/>
                </a:rPr>
                <a:t>checksum</a:t>
              </a:r>
              <a:endParaRPr lang="en-US" sz="2400" dirty="0">
                <a:latin typeface="+mn-lt"/>
              </a:endParaRPr>
            </a:p>
            <a:p>
              <a:pPr algn="r">
                <a:defRPr/>
              </a:pPr>
              <a:r>
                <a:rPr lang="en-US" sz="2400" dirty="0">
                  <a:latin typeface="+mn-lt"/>
                </a:rPr>
                <a:t>(as in UDP)</a:t>
              </a:r>
            </a:p>
          </p:txBody>
        </p:sp>
        <p:sp>
          <p:nvSpPr>
            <p:cNvPr id="52" name="Line 52"/>
            <p:cNvSpPr>
              <a:spLocks noChangeShapeType="1"/>
            </p:cNvSpPr>
            <p:nvPr/>
          </p:nvSpPr>
          <p:spPr bwMode="auto">
            <a:xfrm flipV="1">
              <a:off x="4588767" y="3366514"/>
              <a:ext cx="2445700" cy="2301835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3" name="Line 53"/>
            <p:cNvSpPr>
              <a:spLocks noChangeShapeType="1"/>
            </p:cNvSpPr>
            <p:nvPr/>
          </p:nvSpPr>
          <p:spPr bwMode="auto">
            <a:xfrm flipH="1" flipV="1">
              <a:off x="9723630" y="2890652"/>
              <a:ext cx="881632" cy="475861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4" name="Line 54"/>
            <p:cNvSpPr>
              <a:spLocks noChangeShapeType="1"/>
            </p:cNvSpPr>
            <p:nvPr/>
          </p:nvSpPr>
          <p:spPr bwMode="auto">
            <a:xfrm flipH="1">
              <a:off x="9646164" y="1385607"/>
              <a:ext cx="641858" cy="1029186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5" name="Line 55"/>
            <p:cNvSpPr>
              <a:spLocks noChangeShapeType="1"/>
            </p:cNvSpPr>
            <p:nvPr/>
          </p:nvSpPr>
          <p:spPr bwMode="auto">
            <a:xfrm flipH="1">
              <a:off x="9601898" y="1374541"/>
              <a:ext cx="663991" cy="608658"/>
            </a:xfrm>
            <a:prstGeom prst="line">
              <a:avLst/>
            </a:prstGeom>
            <a:noFill/>
            <a:ln w="19050">
              <a:solidFill>
                <a:srgbClr val="FF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  <p:sp>
        <p:nvSpPr>
          <p:cNvPr id="57" name="TextBox 56"/>
          <p:cNvSpPr txBox="1"/>
          <p:nvPr/>
        </p:nvSpPr>
        <p:spPr>
          <a:xfrm>
            <a:off x="9017096" y="4437166"/>
            <a:ext cx="3001279" cy="230832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400" dirty="0"/>
              <a:t>Any TCP packet can carry an ACK number, so ACKs can be “piggy backed” on data flowing in the opposite direction.</a:t>
            </a:r>
          </a:p>
        </p:txBody>
      </p:sp>
    </p:spTree>
    <p:extLst>
      <p:ext uri="{BB962C8B-B14F-4D97-AF65-F5344CB8AC3E}">
        <p14:creationId xmlns:p14="http://schemas.microsoft.com/office/powerpoint/2010/main" val="140585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3471" y="154983"/>
            <a:ext cx="6029753" cy="883403"/>
          </a:xfrm>
        </p:spPr>
        <p:txBody>
          <a:bodyPr/>
          <a:lstStyle/>
          <a:p>
            <a:r>
              <a:rPr lang="en-US" dirty="0"/>
              <a:t>TCP </a:t>
            </a:r>
            <a:r>
              <a:rPr lang="en-US" dirty="0" err="1"/>
              <a:t>seq</a:t>
            </a:r>
            <a:r>
              <a:rPr lang="en-US" dirty="0"/>
              <a:t> #s and ACKs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6618759" cy="5594888"/>
          </a:xfrm>
        </p:spPr>
        <p:txBody>
          <a:bodyPr/>
          <a:lstStyle/>
          <a:p>
            <a:r>
              <a:rPr lang="en-US" dirty="0"/>
              <a:t>Sequence Numbers:</a:t>
            </a:r>
          </a:p>
          <a:p>
            <a:pPr lvl="1"/>
            <a:r>
              <a:rPr lang="en-US" dirty="0"/>
              <a:t>Indicate the offset in the byte stream of the segment’s first byte</a:t>
            </a:r>
          </a:p>
          <a:p>
            <a:r>
              <a:rPr lang="en-US" b="1" dirty="0">
                <a:solidFill>
                  <a:schemeClr val="accent6"/>
                </a:solidFill>
              </a:rPr>
              <a:t>Cumulative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dirty="0"/>
              <a:t>ACKs:</a:t>
            </a:r>
          </a:p>
          <a:p>
            <a:pPr lvl="1"/>
            <a:r>
              <a:rPr lang="en-US" dirty="0"/>
              <a:t>Send next expected sequence number (like Go Back N)</a:t>
            </a:r>
          </a:p>
          <a:p>
            <a:r>
              <a:rPr lang="en-US" dirty="0"/>
              <a:t>Receiver may drop out-of-order segments (like GBN), or buffer them for later reassembly (like Selective Repeat).</a:t>
            </a:r>
          </a:p>
        </p:txBody>
      </p:sp>
      <p:sp>
        <p:nvSpPr>
          <p:cNvPr id="113" name="Rectangle 66"/>
          <p:cNvSpPr>
            <a:spLocks noChangeArrowheads="1"/>
          </p:cNvSpPr>
          <p:nvPr/>
        </p:nvSpPr>
        <p:spPr bwMode="auto">
          <a:xfrm>
            <a:off x="7288357" y="1953651"/>
            <a:ext cx="2401274" cy="322655"/>
          </a:xfrm>
          <a:prstGeom prst="rect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grpSp>
        <p:nvGrpSpPr>
          <p:cNvPr id="4" name="Group 192"/>
          <p:cNvGrpSpPr>
            <a:grpSpLocks/>
          </p:cNvGrpSpPr>
          <p:nvPr/>
        </p:nvGrpSpPr>
        <p:grpSpPr bwMode="auto">
          <a:xfrm>
            <a:off x="8798520" y="3567631"/>
            <a:ext cx="3284501" cy="3156355"/>
            <a:chOff x="3599" y="2404"/>
            <a:chExt cx="1666" cy="1601"/>
          </a:xfrm>
        </p:grpSpPr>
        <p:sp>
          <p:nvSpPr>
            <p:cNvPr id="5" name="Rectangle 167"/>
            <p:cNvSpPr>
              <a:spLocks noChangeArrowheads="1"/>
            </p:cNvSpPr>
            <p:nvPr/>
          </p:nvSpPr>
          <p:spPr bwMode="auto">
            <a:xfrm>
              <a:off x="3753" y="3587"/>
              <a:ext cx="1202" cy="13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6" name="Group 148"/>
            <p:cNvGrpSpPr>
              <a:grpSpLocks/>
            </p:cNvGrpSpPr>
            <p:nvPr/>
          </p:nvGrpSpPr>
          <p:grpSpPr bwMode="auto">
            <a:xfrm>
              <a:off x="3733" y="3299"/>
              <a:ext cx="1252" cy="706"/>
              <a:chOff x="1976" y="2992"/>
              <a:chExt cx="1252" cy="706"/>
            </a:xfrm>
          </p:grpSpPr>
          <p:sp>
            <p:nvSpPr>
              <p:cNvPr id="9" name="Rectangle 149"/>
              <p:cNvSpPr>
                <a:spLocks noChangeArrowheads="1"/>
              </p:cNvSpPr>
              <p:nvPr/>
            </p:nvSpPr>
            <p:spPr bwMode="auto">
              <a:xfrm>
                <a:off x="1994" y="2995"/>
                <a:ext cx="1210" cy="70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" name="Text Box 150"/>
              <p:cNvSpPr txBox="1">
                <a:spLocks noChangeArrowheads="1"/>
              </p:cNvSpPr>
              <p:nvPr/>
            </p:nvSpPr>
            <p:spPr bwMode="auto">
              <a:xfrm>
                <a:off x="2026" y="2992"/>
                <a:ext cx="548" cy="1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200" dirty="0">
                    <a:latin typeface="Arial" charset="0"/>
                  </a:rPr>
                  <a:t>source port #</a:t>
                </a:r>
              </a:p>
            </p:txBody>
          </p:sp>
          <p:sp>
            <p:nvSpPr>
              <p:cNvPr id="11" name="Text Box 151"/>
              <p:cNvSpPr txBox="1">
                <a:spLocks noChangeArrowheads="1"/>
              </p:cNvSpPr>
              <p:nvPr/>
            </p:nvSpPr>
            <p:spPr bwMode="auto">
              <a:xfrm>
                <a:off x="2677" y="2995"/>
                <a:ext cx="462" cy="1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200" dirty="0" err="1">
                    <a:latin typeface="Arial" charset="0"/>
                  </a:rPr>
                  <a:t>dest</a:t>
                </a:r>
                <a:r>
                  <a:rPr lang="en-US" sz="1200" dirty="0">
                    <a:latin typeface="Arial" charset="0"/>
                  </a:rPr>
                  <a:t> port #</a:t>
                </a:r>
              </a:p>
            </p:txBody>
          </p:sp>
          <p:sp>
            <p:nvSpPr>
              <p:cNvPr id="12" name="Text Box 152"/>
              <p:cNvSpPr txBox="1">
                <a:spLocks noChangeArrowheads="1"/>
              </p:cNvSpPr>
              <p:nvPr/>
            </p:nvSpPr>
            <p:spPr bwMode="auto">
              <a:xfrm>
                <a:off x="2154" y="3117"/>
                <a:ext cx="912" cy="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400">
                    <a:latin typeface="Arial" charset="0"/>
                  </a:rPr>
                  <a:t>sequence number</a:t>
                </a:r>
              </a:p>
            </p:txBody>
          </p:sp>
          <p:sp>
            <p:nvSpPr>
              <p:cNvPr id="13" name="Text Box 153"/>
              <p:cNvSpPr txBox="1">
                <a:spLocks noChangeArrowheads="1"/>
              </p:cNvSpPr>
              <p:nvPr/>
            </p:nvSpPr>
            <p:spPr bwMode="auto">
              <a:xfrm>
                <a:off x="1976" y="3257"/>
                <a:ext cx="1252" cy="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400">
                    <a:solidFill>
                      <a:schemeClr val="bg1"/>
                    </a:solidFill>
                    <a:latin typeface="Arial" charset="0"/>
                  </a:rPr>
                  <a:t>acknowledgement number</a:t>
                </a:r>
              </a:p>
            </p:txBody>
          </p:sp>
          <p:sp>
            <p:nvSpPr>
              <p:cNvPr id="14" name="Text Box 154"/>
              <p:cNvSpPr txBox="1">
                <a:spLocks noChangeArrowheads="1"/>
              </p:cNvSpPr>
              <p:nvPr/>
            </p:nvSpPr>
            <p:spPr bwMode="auto">
              <a:xfrm>
                <a:off x="2053" y="3544"/>
                <a:ext cx="402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050">
                    <a:latin typeface="Arial" charset="0"/>
                  </a:rPr>
                  <a:t>checksum</a:t>
                </a:r>
              </a:p>
            </p:txBody>
          </p:sp>
          <p:sp>
            <p:nvSpPr>
              <p:cNvPr id="15" name="Line 155"/>
              <p:cNvSpPr>
                <a:spLocks noChangeShapeType="1"/>
              </p:cNvSpPr>
              <p:nvPr/>
            </p:nvSpPr>
            <p:spPr bwMode="auto">
              <a:xfrm>
                <a:off x="1994" y="313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6" name="Line 156"/>
              <p:cNvSpPr>
                <a:spLocks noChangeShapeType="1"/>
              </p:cNvSpPr>
              <p:nvPr/>
            </p:nvSpPr>
            <p:spPr bwMode="auto">
              <a:xfrm>
                <a:off x="1994" y="327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7" name="Line 157"/>
              <p:cNvSpPr>
                <a:spLocks noChangeShapeType="1"/>
              </p:cNvSpPr>
              <p:nvPr/>
            </p:nvSpPr>
            <p:spPr bwMode="auto">
              <a:xfrm>
                <a:off x="1992" y="341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8" name="Line 158"/>
              <p:cNvSpPr>
                <a:spLocks noChangeShapeType="1"/>
              </p:cNvSpPr>
              <p:nvPr/>
            </p:nvSpPr>
            <p:spPr bwMode="auto">
              <a:xfrm>
                <a:off x="2588" y="2994"/>
                <a:ext cx="0" cy="1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9" name="Line 159"/>
              <p:cNvSpPr>
                <a:spLocks noChangeShapeType="1"/>
              </p:cNvSpPr>
              <p:nvPr/>
            </p:nvSpPr>
            <p:spPr bwMode="auto">
              <a:xfrm>
                <a:off x="2588" y="3416"/>
                <a:ext cx="0" cy="2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0" name="Line 160"/>
              <p:cNvSpPr>
                <a:spLocks noChangeShapeType="1"/>
              </p:cNvSpPr>
              <p:nvPr/>
            </p:nvSpPr>
            <p:spPr bwMode="auto">
              <a:xfrm>
                <a:off x="1994" y="354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1" name="Text Box 161"/>
              <p:cNvSpPr txBox="1">
                <a:spLocks noChangeArrowheads="1"/>
              </p:cNvSpPr>
              <p:nvPr/>
            </p:nvSpPr>
            <p:spPr bwMode="auto">
              <a:xfrm>
                <a:off x="2708" y="3390"/>
                <a:ext cx="290" cy="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400">
                    <a:latin typeface="Arial" charset="0"/>
                  </a:rPr>
                  <a:t>rwnd</a:t>
                </a:r>
              </a:p>
            </p:txBody>
          </p:sp>
          <p:sp>
            <p:nvSpPr>
              <p:cNvPr id="22" name="Text Box 162"/>
              <p:cNvSpPr txBox="1">
                <a:spLocks noChangeArrowheads="1"/>
              </p:cNvSpPr>
              <p:nvPr/>
            </p:nvSpPr>
            <p:spPr bwMode="auto">
              <a:xfrm>
                <a:off x="2651" y="3544"/>
                <a:ext cx="421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050">
                    <a:latin typeface="Arial" charset="0"/>
                  </a:rPr>
                  <a:t>urg pointer</a:t>
                </a:r>
              </a:p>
            </p:txBody>
          </p:sp>
          <p:sp>
            <p:nvSpPr>
              <p:cNvPr id="23" name="Line 163"/>
              <p:cNvSpPr>
                <a:spLocks noChangeShapeType="1"/>
              </p:cNvSpPr>
              <p:nvPr/>
            </p:nvSpPr>
            <p:spPr bwMode="auto">
              <a:xfrm>
                <a:off x="2398" y="3413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24" name="Line 164"/>
              <p:cNvSpPr>
                <a:spLocks noChangeShapeType="1"/>
              </p:cNvSpPr>
              <p:nvPr/>
            </p:nvSpPr>
            <p:spPr bwMode="auto">
              <a:xfrm>
                <a:off x="2143" y="3412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</p:grpSp>
        <p:sp>
          <p:nvSpPr>
            <p:cNvPr id="7" name="Text Box 166"/>
            <p:cNvSpPr txBox="1">
              <a:spLocks noChangeArrowheads="1"/>
            </p:cNvSpPr>
            <p:nvPr/>
          </p:nvSpPr>
          <p:spPr bwMode="auto">
            <a:xfrm>
              <a:off x="3704" y="3092"/>
              <a:ext cx="1561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/>
                <a:t>incoming segment to sender</a:t>
              </a:r>
            </a:p>
          </p:txBody>
        </p:sp>
        <p:sp>
          <p:nvSpPr>
            <p:cNvPr id="8" name="Freeform 168"/>
            <p:cNvSpPr>
              <a:spLocks/>
            </p:cNvSpPr>
            <p:nvPr/>
          </p:nvSpPr>
          <p:spPr bwMode="auto">
            <a:xfrm flipH="1" flipV="1">
              <a:off x="3599" y="2404"/>
              <a:ext cx="107" cy="1194"/>
            </a:xfrm>
            <a:custGeom>
              <a:avLst/>
              <a:gdLst>
                <a:gd name="T0" fmla="*/ 0 w 107"/>
                <a:gd name="T1" fmla="*/ 0 h 910"/>
                <a:gd name="T2" fmla="*/ 107 w 107"/>
                <a:gd name="T3" fmla="*/ 0 h 910"/>
                <a:gd name="T4" fmla="*/ 107 w 107"/>
                <a:gd name="T5" fmla="*/ 4645 h 9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7" h="910">
                  <a:moveTo>
                    <a:pt x="0" y="0"/>
                  </a:moveTo>
                  <a:lnTo>
                    <a:pt x="107" y="0"/>
                  </a:lnTo>
                  <a:lnTo>
                    <a:pt x="107" y="910"/>
                  </a:lnTo>
                </a:path>
              </a:pathLst>
            </a:custGeom>
            <a:noFill/>
            <a:ln w="9525" cap="flat" cmpd="sng">
              <a:solidFill>
                <a:srgbClr val="CC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/>
              <a:endParaRPr lang="en-US" sz="2000"/>
            </a:p>
          </p:txBody>
        </p:sp>
      </p:grpSp>
      <p:grpSp>
        <p:nvGrpSpPr>
          <p:cNvPr id="25" name="Group 195"/>
          <p:cNvGrpSpPr>
            <a:grpSpLocks/>
          </p:cNvGrpSpPr>
          <p:nvPr/>
        </p:nvGrpSpPr>
        <p:grpSpPr bwMode="auto">
          <a:xfrm>
            <a:off x="9762576" y="6093109"/>
            <a:ext cx="445557" cy="339096"/>
            <a:chOff x="5144" y="3677"/>
            <a:chExt cx="226" cy="172"/>
          </a:xfrm>
        </p:grpSpPr>
        <p:sp>
          <p:nvSpPr>
            <p:cNvPr id="26" name="Rectangle 194"/>
            <p:cNvSpPr>
              <a:spLocks noChangeArrowheads="1"/>
            </p:cNvSpPr>
            <p:nvPr/>
          </p:nvSpPr>
          <p:spPr bwMode="auto">
            <a:xfrm>
              <a:off x="5212" y="3716"/>
              <a:ext cx="88" cy="13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7" name="Text Box 193"/>
            <p:cNvSpPr txBox="1">
              <a:spLocks noChangeArrowheads="1"/>
            </p:cNvSpPr>
            <p:nvPr/>
          </p:nvSpPr>
          <p:spPr bwMode="auto">
            <a:xfrm>
              <a:off x="5144" y="3677"/>
              <a:ext cx="226" cy="17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spcBef>
                  <a:spcPct val="50000"/>
                </a:spcBef>
                <a:defRPr/>
              </a:pPr>
              <a:r>
                <a:rPr lang="en-US">
                  <a:solidFill>
                    <a:schemeClr val="bg1"/>
                  </a:solidFill>
                  <a:latin typeface="Arial Narrow" charset="0"/>
                </a:rPr>
                <a:t>A</a:t>
              </a:r>
            </a:p>
          </p:txBody>
        </p:sp>
      </p:grpSp>
      <p:grpSp>
        <p:nvGrpSpPr>
          <p:cNvPr id="114" name="Group 113"/>
          <p:cNvGrpSpPr/>
          <p:nvPr/>
        </p:nvGrpSpPr>
        <p:grpSpPr>
          <a:xfrm>
            <a:off x="7465791" y="3005756"/>
            <a:ext cx="4118441" cy="370641"/>
            <a:chOff x="7465791" y="2599630"/>
            <a:chExt cx="4118441" cy="776767"/>
          </a:xfrm>
        </p:grpSpPr>
        <p:sp>
          <p:nvSpPr>
            <p:cNvPr id="28" name="Rectangle 37"/>
            <p:cNvSpPr>
              <a:spLocks noChangeArrowheads="1"/>
            </p:cNvSpPr>
            <p:nvPr/>
          </p:nvSpPr>
          <p:spPr bwMode="auto">
            <a:xfrm>
              <a:off x="7465791" y="2601601"/>
              <a:ext cx="80830" cy="772824"/>
            </a:xfrm>
            <a:prstGeom prst="rect">
              <a:avLst/>
            </a:prstGeom>
            <a:gradFill rotWithShape="1">
              <a:gsLst>
                <a:gs pos="0">
                  <a:schemeClr val="bg1"/>
                </a:gs>
                <a:gs pos="100000">
                  <a:srgbClr val="33CC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29" name="Rectangle 39"/>
            <p:cNvSpPr>
              <a:spLocks noChangeArrowheads="1"/>
            </p:cNvSpPr>
            <p:nvPr/>
          </p:nvSpPr>
          <p:spPr bwMode="auto">
            <a:xfrm>
              <a:off x="7586052" y="2603573"/>
              <a:ext cx="80832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0" name="Rectangle 40"/>
            <p:cNvSpPr>
              <a:spLocks noChangeArrowheads="1"/>
            </p:cNvSpPr>
            <p:nvPr/>
          </p:nvSpPr>
          <p:spPr bwMode="auto">
            <a:xfrm>
              <a:off x="7708284" y="2601601"/>
              <a:ext cx="80832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1" name="Rectangle 41"/>
            <p:cNvSpPr>
              <a:spLocks noChangeArrowheads="1"/>
            </p:cNvSpPr>
            <p:nvPr/>
          </p:nvSpPr>
          <p:spPr bwMode="auto">
            <a:xfrm>
              <a:off x="7828545" y="2601601"/>
              <a:ext cx="80830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2" name="Rectangle 42"/>
            <p:cNvSpPr>
              <a:spLocks noChangeArrowheads="1"/>
            </p:cNvSpPr>
            <p:nvPr/>
          </p:nvSpPr>
          <p:spPr bwMode="auto">
            <a:xfrm>
              <a:off x="7946835" y="2601601"/>
              <a:ext cx="80830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3" name="Rectangle 43"/>
            <p:cNvSpPr>
              <a:spLocks noChangeArrowheads="1"/>
            </p:cNvSpPr>
            <p:nvPr/>
          </p:nvSpPr>
          <p:spPr bwMode="auto">
            <a:xfrm>
              <a:off x="8067095" y="2601601"/>
              <a:ext cx="80832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4" name="Rectangle 45"/>
            <p:cNvSpPr>
              <a:spLocks noChangeArrowheads="1"/>
            </p:cNvSpPr>
            <p:nvPr/>
          </p:nvSpPr>
          <p:spPr bwMode="auto">
            <a:xfrm>
              <a:off x="8181441" y="2601601"/>
              <a:ext cx="80832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5" name="Rectangle 46"/>
            <p:cNvSpPr>
              <a:spLocks noChangeArrowheads="1"/>
            </p:cNvSpPr>
            <p:nvPr/>
          </p:nvSpPr>
          <p:spPr bwMode="auto">
            <a:xfrm>
              <a:off x="8299731" y="2601601"/>
              <a:ext cx="80832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6" name="Rectangle 47"/>
            <p:cNvSpPr>
              <a:spLocks noChangeArrowheads="1"/>
            </p:cNvSpPr>
            <p:nvPr/>
          </p:nvSpPr>
          <p:spPr bwMode="auto">
            <a:xfrm>
              <a:off x="8418020" y="2601601"/>
              <a:ext cx="80832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7" name="Rectangle 50"/>
            <p:cNvSpPr>
              <a:spLocks noChangeArrowheads="1"/>
            </p:cNvSpPr>
            <p:nvPr/>
          </p:nvSpPr>
          <p:spPr bwMode="auto">
            <a:xfrm>
              <a:off x="8550111" y="2601601"/>
              <a:ext cx="80830" cy="772824"/>
            </a:xfrm>
            <a:prstGeom prst="rect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8" name="Rectangle 51"/>
            <p:cNvSpPr>
              <a:spLocks noChangeArrowheads="1"/>
            </p:cNvSpPr>
            <p:nvPr/>
          </p:nvSpPr>
          <p:spPr bwMode="auto">
            <a:xfrm>
              <a:off x="8672343" y="2603573"/>
              <a:ext cx="80830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39" name="Rectangle 52"/>
            <p:cNvSpPr>
              <a:spLocks noChangeArrowheads="1"/>
            </p:cNvSpPr>
            <p:nvPr/>
          </p:nvSpPr>
          <p:spPr bwMode="auto">
            <a:xfrm>
              <a:off x="8792603" y="2601601"/>
              <a:ext cx="80832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0" name="Rectangle 53"/>
            <p:cNvSpPr>
              <a:spLocks noChangeArrowheads="1"/>
            </p:cNvSpPr>
            <p:nvPr/>
          </p:nvSpPr>
          <p:spPr bwMode="auto">
            <a:xfrm>
              <a:off x="8912865" y="2601601"/>
              <a:ext cx="80830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1" name="Rectangle 54"/>
            <p:cNvSpPr>
              <a:spLocks noChangeArrowheads="1"/>
            </p:cNvSpPr>
            <p:nvPr/>
          </p:nvSpPr>
          <p:spPr bwMode="auto">
            <a:xfrm>
              <a:off x="9033125" y="2601601"/>
              <a:ext cx="80832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2" name="Rectangle 55"/>
            <p:cNvSpPr>
              <a:spLocks noChangeArrowheads="1"/>
            </p:cNvSpPr>
            <p:nvPr/>
          </p:nvSpPr>
          <p:spPr bwMode="auto">
            <a:xfrm>
              <a:off x="9151414" y="2601601"/>
              <a:ext cx="80832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3" name="Rectangle 56"/>
            <p:cNvSpPr>
              <a:spLocks noChangeArrowheads="1"/>
            </p:cNvSpPr>
            <p:nvPr/>
          </p:nvSpPr>
          <p:spPr bwMode="auto">
            <a:xfrm>
              <a:off x="9265761" y="2601601"/>
              <a:ext cx="80832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4" name="Rectangle 57"/>
            <p:cNvSpPr>
              <a:spLocks noChangeArrowheads="1"/>
            </p:cNvSpPr>
            <p:nvPr/>
          </p:nvSpPr>
          <p:spPr bwMode="auto">
            <a:xfrm>
              <a:off x="9384050" y="2601601"/>
              <a:ext cx="80832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5" name="Rectangle 58"/>
            <p:cNvSpPr>
              <a:spLocks noChangeArrowheads="1"/>
            </p:cNvSpPr>
            <p:nvPr/>
          </p:nvSpPr>
          <p:spPr bwMode="auto">
            <a:xfrm>
              <a:off x="9504311" y="2601601"/>
              <a:ext cx="80830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6" name="Rectangle 59"/>
            <p:cNvSpPr>
              <a:spLocks noChangeArrowheads="1"/>
            </p:cNvSpPr>
            <p:nvPr/>
          </p:nvSpPr>
          <p:spPr bwMode="auto">
            <a:xfrm>
              <a:off x="9614715" y="2601601"/>
              <a:ext cx="80830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7" name="Rectangle 60"/>
            <p:cNvSpPr>
              <a:spLocks noChangeArrowheads="1"/>
            </p:cNvSpPr>
            <p:nvPr/>
          </p:nvSpPr>
          <p:spPr bwMode="auto">
            <a:xfrm>
              <a:off x="9733004" y="2601601"/>
              <a:ext cx="80830" cy="772824"/>
            </a:xfrm>
            <a:prstGeom prst="rect">
              <a:avLst/>
            </a:prstGeom>
            <a:solidFill>
              <a:srgbClr val="FFFF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8" name="Rectangle 61"/>
            <p:cNvSpPr>
              <a:spLocks noChangeArrowheads="1"/>
            </p:cNvSpPr>
            <p:nvPr/>
          </p:nvSpPr>
          <p:spPr bwMode="auto">
            <a:xfrm>
              <a:off x="9849322" y="2599630"/>
              <a:ext cx="80832" cy="7728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49" name="Rectangle 62"/>
            <p:cNvSpPr>
              <a:spLocks noChangeArrowheads="1"/>
            </p:cNvSpPr>
            <p:nvPr/>
          </p:nvSpPr>
          <p:spPr bwMode="auto">
            <a:xfrm>
              <a:off x="9963668" y="2599630"/>
              <a:ext cx="80832" cy="7728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0" name="Rectangle 63"/>
            <p:cNvSpPr>
              <a:spLocks noChangeArrowheads="1"/>
            </p:cNvSpPr>
            <p:nvPr/>
          </p:nvSpPr>
          <p:spPr bwMode="auto">
            <a:xfrm>
              <a:off x="10083929" y="2599630"/>
              <a:ext cx="80830" cy="7728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1" name="Rectangle 64"/>
            <p:cNvSpPr>
              <a:spLocks noChangeArrowheads="1"/>
            </p:cNvSpPr>
            <p:nvPr/>
          </p:nvSpPr>
          <p:spPr bwMode="auto">
            <a:xfrm>
              <a:off x="10202219" y="2599630"/>
              <a:ext cx="80830" cy="7728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2" name="Rectangle 65"/>
            <p:cNvSpPr>
              <a:spLocks noChangeArrowheads="1"/>
            </p:cNvSpPr>
            <p:nvPr/>
          </p:nvSpPr>
          <p:spPr bwMode="auto">
            <a:xfrm>
              <a:off x="10312622" y="2599630"/>
              <a:ext cx="80830" cy="7728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3" name="Rectangle 66"/>
            <p:cNvSpPr>
              <a:spLocks noChangeArrowheads="1"/>
            </p:cNvSpPr>
            <p:nvPr/>
          </p:nvSpPr>
          <p:spPr bwMode="auto">
            <a:xfrm>
              <a:off x="10430912" y="2599630"/>
              <a:ext cx="80830" cy="772824"/>
            </a:xfrm>
            <a:prstGeom prst="rect">
              <a:avLst/>
            </a:prstGeom>
            <a:solidFill>
              <a:srgbClr val="0000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4" name="Rectangle 68"/>
            <p:cNvSpPr>
              <a:spLocks noChangeArrowheads="1"/>
            </p:cNvSpPr>
            <p:nvPr/>
          </p:nvSpPr>
          <p:spPr bwMode="auto">
            <a:xfrm>
              <a:off x="10551172" y="2601601"/>
              <a:ext cx="80832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5" name="Rectangle 69"/>
            <p:cNvSpPr>
              <a:spLocks noChangeArrowheads="1"/>
            </p:cNvSpPr>
            <p:nvPr/>
          </p:nvSpPr>
          <p:spPr bwMode="auto">
            <a:xfrm>
              <a:off x="10671433" y="2603573"/>
              <a:ext cx="80830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6" name="Rectangle 70"/>
            <p:cNvSpPr>
              <a:spLocks noChangeArrowheads="1"/>
            </p:cNvSpPr>
            <p:nvPr/>
          </p:nvSpPr>
          <p:spPr bwMode="auto">
            <a:xfrm>
              <a:off x="10791694" y="2601601"/>
              <a:ext cx="80832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7" name="Rectangle 71"/>
            <p:cNvSpPr>
              <a:spLocks noChangeArrowheads="1"/>
            </p:cNvSpPr>
            <p:nvPr/>
          </p:nvSpPr>
          <p:spPr bwMode="auto">
            <a:xfrm>
              <a:off x="10913926" y="2601601"/>
              <a:ext cx="80832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8" name="Rectangle 72"/>
            <p:cNvSpPr>
              <a:spLocks noChangeArrowheads="1"/>
            </p:cNvSpPr>
            <p:nvPr/>
          </p:nvSpPr>
          <p:spPr bwMode="auto">
            <a:xfrm>
              <a:off x="11032215" y="2601601"/>
              <a:ext cx="80832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59" name="Rectangle 73"/>
            <p:cNvSpPr>
              <a:spLocks noChangeArrowheads="1"/>
            </p:cNvSpPr>
            <p:nvPr/>
          </p:nvSpPr>
          <p:spPr bwMode="auto">
            <a:xfrm>
              <a:off x="11150505" y="2601601"/>
              <a:ext cx="80832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0" name="Rectangle 74"/>
            <p:cNvSpPr>
              <a:spLocks noChangeArrowheads="1"/>
            </p:cNvSpPr>
            <p:nvPr/>
          </p:nvSpPr>
          <p:spPr bwMode="auto">
            <a:xfrm>
              <a:off x="11264851" y="2601601"/>
              <a:ext cx="80832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1" name="Rectangle 75"/>
            <p:cNvSpPr>
              <a:spLocks noChangeArrowheads="1"/>
            </p:cNvSpPr>
            <p:nvPr/>
          </p:nvSpPr>
          <p:spPr bwMode="auto">
            <a:xfrm>
              <a:off x="11385112" y="2601601"/>
              <a:ext cx="80830" cy="772824"/>
            </a:xfrm>
            <a:prstGeom prst="rect">
              <a:avLst/>
            </a:prstGeom>
            <a:solidFill>
              <a:schemeClr val="folHlink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62" name="Rectangle 76"/>
            <p:cNvSpPr>
              <a:spLocks noChangeArrowheads="1"/>
            </p:cNvSpPr>
            <p:nvPr/>
          </p:nvSpPr>
          <p:spPr bwMode="auto">
            <a:xfrm>
              <a:off x="11503402" y="2601601"/>
              <a:ext cx="80830" cy="772824"/>
            </a:xfrm>
            <a:prstGeom prst="rect">
              <a:avLst/>
            </a:prstGeom>
            <a:gradFill rotWithShape="1">
              <a:gsLst>
                <a:gs pos="0">
                  <a:schemeClr val="folHlink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  <p:sp>
        <p:nvSpPr>
          <p:cNvPr id="63" name="Rectangle 78"/>
          <p:cNvSpPr>
            <a:spLocks noChangeArrowheads="1"/>
          </p:cNvSpPr>
          <p:nvPr/>
        </p:nvSpPr>
        <p:spPr bwMode="auto">
          <a:xfrm>
            <a:off x="7412561" y="3518344"/>
            <a:ext cx="4232789" cy="1104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64" name="Rectangle 79"/>
          <p:cNvSpPr>
            <a:spLocks noChangeArrowheads="1"/>
          </p:cNvSpPr>
          <p:nvPr/>
        </p:nvSpPr>
        <p:spPr bwMode="auto">
          <a:xfrm>
            <a:off x="7519021" y="2465569"/>
            <a:ext cx="4232789" cy="1104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65" name="Line 80"/>
          <p:cNvSpPr>
            <a:spLocks noChangeShapeType="1"/>
          </p:cNvSpPr>
          <p:nvPr/>
        </p:nvSpPr>
        <p:spPr bwMode="auto">
          <a:xfrm>
            <a:off x="7546622" y="3660291"/>
            <a:ext cx="107840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66" name="Line 82"/>
          <p:cNvSpPr>
            <a:spLocks noChangeShapeType="1"/>
          </p:cNvSpPr>
          <p:nvPr/>
        </p:nvSpPr>
        <p:spPr bwMode="auto">
          <a:xfrm>
            <a:off x="8707830" y="3662262"/>
            <a:ext cx="1078404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67" name="Line 83"/>
          <p:cNvSpPr>
            <a:spLocks noChangeShapeType="1"/>
          </p:cNvSpPr>
          <p:nvPr/>
        </p:nvSpPr>
        <p:spPr bwMode="auto">
          <a:xfrm>
            <a:off x="10563001" y="3660291"/>
            <a:ext cx="995603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68" name="Line 84"/>
          <p:cNvSpPr>
            <a:spLocks noChangeShapeType="1"/>
          </p:cNvSpPr>
          <p:nvPr/>
        </p:nvSpPr>
        <p:spPr bwMode="auto">
          <a:xfrm>
            <a:off x="9855237" y="3662262"/>
            <a:ext cx="656505" cy="0"/>
          </a:xfrm>
          <a:prstGeom prst="line">
            <a:avLst/>
          </a:prstGeom>
          <a:noFill/>
          <a:ln w="2857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69" name="Line 87"/>
          <p:cNvSpPr>
            <a:spLocks noChangeShapeType="1"/>
          </p:cNvSpPr>
          <p:nvPr/>
        </p:nvSpPr>
        <p:spPr bwMode="auto">
          <a:xfrm>
            <a:off x="7660968" y="3689863"/>
            <a:ext cx="0" cy="289810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70" name="Line 88"/>
          <p:cNvSpPr>
            <a:spLocks noChangeShapeType="1"/>
          </p:cNvSpPr>
          <p:nvPr/>
        </p:nvSpPr>
        <p:spPr bwMode="auto">
          <a:xfrm>
            <a:off x="9186901" y="3683949"/>
            <a:ext cx="0" cy="28980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71" name="Line 89"/>
          <p:cNvSpPr>
            <a:spLocks noChangeShapeType="1"/>
          </p:cNvSpPr>
          <p:nvPr/>
        </p:nvSpPr>
        <p:spPr bwMode="auto">
          <a:xfrm>
            <a:off x="10204190" y="3683949"/>
            <a:ext cx="0" cy="28980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72" name="Line 90"/>
          <p:cNvSpPr>
            <a:spLocks noChangeShapeType="1"/>
          </p:cNvSpPr>
          <p:nvPr/>
        </p:nvSpPr>
        <p:spPr bwMode="auto">
          <a:xfrm>
            <a:off x="11020386" y="3683949"/>
            <a:ext cx="0" cy="289808"/>
          </a:xfrm>
          <a:prstGeom prst="lin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 algn="ctr"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73" name="Text Box 91"/>
          <p:cNvSpPr txBox="1">
            <a:spLocks noChangeArrowheads="1"/>
          </p:cNvSpPr>
          <p:nvPr/>
        </p:nvSpPr>
        <p:spPr bwMode="auto">
          <a:xfrm>
            <a:off x="7507192" y="3967844"/>
            <a:ext cx="767454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dirty="0"/>
              <a:t>sent, </a:t>
            </a:r>
          </a:p>
          <a:p>
            <a:pPr algn="ctr">
              <a:lnSpc>
                <a:spcPct val="90000"/>
              </a:lnSpc>
              <a:defRPr/>
            </a:pPr>
            <a:r>
              <a:rPr lang="en-US" dirty="0" err="1"/>
              <a:t>ACKed</a:t>
            </a:r>
            <a:endParaRPr lang="en-US" dirty="0"/>
          </a:p>
        </p:txBody>
      </p:sp>
      <p:sp>
        <p:nvSpPr>
          <p:cNvPr id="74" name="Text Box 92"/>
          <p:cNvSpPr txBox="1">
            <a:spLocks noChangeArrowheads="1"/>
          </p:cNvSpPr>
          <p:nvPr/>
        </p:nvSpPr>
        <p:spPr bwMode="auto">
          <a:xfrm>
            <a:off x="8725573" y="3975730"/>
            <a:ext cx="1324841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ctr">
              <a:lnSpc>
                <a:spcPct val="90000"/>
              </a:lnSpc>
            </a:pPr>
            <a:r>
              <a:rPr lang="en-US" altLang="en-US"/>
              <a:t>sent, not-yet ACKed</a:t>
            </a:r>
          </a:p>
          <a:p>
            <a:pPr algn="ctr">
              <a:lnSpc>
                <a:spcPct val="90000"/>
              </a:lnSpc>
            </a:pPr>
            <a:r>
              <a:rPr lang="en-US" altLang="en-US"/>
              <a:t>(</a:t>
            </a:r>
            <a:r>
              <a:rPr lang="ja-JP" altLang="en-US"/>
              <a:t>“</a:t>
            </a:r>
            <a:r>
              <a:rPr lang="en-US" altLang="ja-JP"/>
              <a:t>in-flight</a:t>
            </a:r>
            <a:r>
              <a:rPr lang="ja-JP" altLang="en-US"/>
              <a:t>”</a:t>
            </a:r>
            <a:r>
              <a:rPr lang="en-US" altLang="ja-JP"/>
              <a:t>)</a:t>
            </a:r>
            <a:endParaRPr lang="en-US" altLang="en-US"/>
          </a:p>
        </p:txBody>
      </p:sp>
      <p:sp>
        <p:nvSpPr>
          <p:cNvPr id="75" name="Text Box 93"/>
          <p:cNvSpPr txBox="1">
            <a:spLocks noChangeArrowheads="1"/>
          </p:cNvSpPr>
          <p:nvPr/>
        </p:nvSpPr>
        <p:spPr bwMode="auto">
          <a:xfrm>
            <a:off x="9941982" y="3969815"/>
            <a:ext cx="1324841" cy="7571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dirty="0"/>
              <a:t>usable,</a:t>
            </a:r>
          </a:p>
          <a:p>
            <a:pPr algn="ctr">
              <a:lnSpc>
                <a:spcPct val="90000"/>
              </a:lnSpc>
              <a:defRPr/>
            </a:pPr>
            <a:r>
              <a:rPr lang="en-US" dirty="0"/>
              <a:t>but not </a:t>
            </a:r>
          </a:p>
          <a:p>
            <a:pPr algn="ctr">
              <a:lnSpc>
                <a:spcPct val="90000"/>
              </a:lnSpc>
              <a:defRPr/>
            </a:pPr>
            <a:r>
              <a:rPr lang="en-US" dirty="0"/>
              <a:t>yet sent</a:t>
            </a:r>
          </a:p>
        </p:txBody>
      </p:sp>
      <p:sp>
        <p:nvSpPr>
          <p:cNvPr id="76" name="Text Box 94"/>
          <p:cNvSpPr txBox="1">
            <a:spLocks noChangeArrowheads="1"/>
          </p:cNvSpPr>
          <p:nvPr/>
        </p:nvSpPr>
        <p:spPr bwMode="auto">
          <a:xfrm>
            <a:off x="10882382" y="3975730"/>
            <a:ext cx="1017289" cy="535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/>
              <a:t>not </a:t>
            </a:r>
          </a:p>
          <a:p>
            <a:pPr algn="ctr">
              <a:lnSpc>
                <a:spcPct val="90000"/>
              </a:lnSpc>
              <a:defRPr/>
            </a:pPr>
            <a:r>
              <a:rPr lang="en-US"/>
              <a:t>usable</a:t>
            </a:r>
          </a:p>
        </p:txBody>
      </p:sp>
      <p:sp>
        <p:nvSpPr>
          <p:cNvPr id="77" name="Text Box 96"/>
          <p:cNvSpPr txBox="1">
            <a:spLocks noChangeArrowheads="1"/>
          </p:cNvSpPr>
          <p:nvPr/>
        </p:nvSpPr>
        <p:spPr bwMode="auto">
          <a:xfrm>
            <a:off x="8703887" y="2437220"/>
            <a:ext cx="1727024" cy="5909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lnSpc>
                <a:spcPct val="90000"/>
              </a:lnSpc>
              <a:defRPr/>
            </a:pPr>
            <a:r>
              <a:rPr lang="en-US" sz="2000" dirty="0"/>
              <a:t>window size</a:t>
            </a:r>
          </a:p>
          <a:p>
            <a:pPr algn="ctr">
              <a:lnSpc>
                <a:spcPct val="90000"/>
              </a:lnSpc>
              <a:defRPr/>
            </a:pPr>
            <a:r>
              <a:rPr lang="en-US" i="1" dirty="0"/>
              <a:t> N</a:t>
            </a:r>
          </a:p>
        </p:txBody>
      </p:sp>
      <p:grpSp>
        <p:nvGrpSpPr>
          <p:cNvPr id="78" name="Group 99"/>
          <p:cNvGrpSpPr>
            <a:grpSpLocks/>
          </p:cNvGrpSpPr>
          <p:nvPr/>
        </p:nvGrpSpPr>
        <p:grpSpPr bwMode="auto">
          <a:xfrm>
            <a:off x="9776377" y="2783690"/>
            <a:ext cx="737337" cy="169548"/>
            <a:chOff x="4250" y="1727"/>
            <a:chExt cx="374" cy="86"/>
          </a:xfrm>
        </p:grpSpPr>
        <p:sp>
          <p:nvSpPr>
            <p:cNvPr id="79" name="Line 97"/>
            <p:cNvSpPr>
              <a:spLocks noChangeShapeType="1"/>
            </p:cNvSpPr>
            <p:nvPr/>
          </p:nvSpPr>
          <p:spPr bwMode="auto">
            <a:xfrm>
              <a:off x="4250" y="1773"/>
              <a:ext cx="3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0" name="Line 98"/>
            <p:cNvSpPr>
              <a:spLocks noChangeShapeType="1"/>
            </p:cNvSpPr>
            <p:nvPr/>
          </p:nvSpPr>
          <p:spPr bwMode="auto">
            <a:xfrm>
              <a:off x="4622" y="1727"/>
              <a:ext cx="0" cy="8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  <p:grpSp>
        <p:nvGrpSpPr>
          <p:cNvPr id="81" name="Group 100"/>
          <p:cNvGrpSpPr>
            <a:grpSpLocks/>
          </p:cNvGrpSpPr>
          <p:nvPr/>
        </p:nvGrpSpPr>
        <p:grpSpPr bwMode="auto">
          <a:xfrm rot="10800000">
            <a:off x="8660514" y="2785663"/>
            <a:ext cx="737337" cy="169548"/>
            <a:chOff x="4254" y="1672"/>
            <a:chExt cx="374" cy="86"/>
          </a:xfrm>
        </p:grpSpPr>
        <p:sp>
          <p:nvSpPr>
            <p:cNvPr id="82" name="Line 101"/>
            <p:cNvSpPr>
              <a:spLocks noChangeShapeType="1"/>
            </p:cNvSpPr>
            <p:nvPr/>
          </p:nvSpPr>
          <p:spPr bwMode="auto">
            <a:xfrm>
              <a:off x="4254" y="1714"/>
              <a:ext cx="374" cy="0"/>
            </a:xfrm>
            <a:prstGeom prst="line">
              <a:avLst/>
            </a:prstGeom>
            <a:noFill/>
            <a:ln w="28575">
              <a:solidFill>
                <a:srgbClr val="CC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83" name="Line 102"/>
            <p:cNvSpPr>
              <a:spLocks noChangeShapeType="1"/>
            </p:cNvSpPr>
            <p:nvPr/>
          </p:nvSpPr>
          <p:spPr bwMode="auto">
            <a:xfrm>
              <a:off x="4626" y="1672"/>
              <a:ext cx="0" cy="86"/>
            </a:xfrm>
            <a:prstGeom prst="lin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  <p:sp>
        <p:nvSpPr>
          <p:cNvPr id="84" name="Text Box 196"/>
          <p:cNvSpPr txBox="1">
            <a:spLocks noChangeArrowheads="1"/>
          </p:cNvSpPr>
          <p:nvPr/>
        </p:nvSpPr>
        <p:spPr bwMode="auto">
          <a:xfrm>
            <a:off x="7775315" y="3289651"/>
            <a:ext cx="3570208" cy="3385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marL="342900" indent="-3429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lvl="1" algn="ctr">
              <a:defRPr/>
            </a:pPr>
            <a:r>
              <a:rPr lang="en-US" i="1"/>
              <a:t>sender sequence number space </a:t>
            </a:r>
          </a:p>
        </p:txBody>
      </p:sp>
      <p:grpSp>
        <p:nvGrpSpPr>
          <p:cNvPr id="85" name="Group 199"/>
          <p:cNvGrpSpPr>
            <a:grpSpLocks/>
          </p:cNvGrpSpPr>
          <p:nvPr/>
        </p:nvGrpSpPr>
        <p:grpSpPr bwMode="auto">
          <a:xfrm>
            <a:off x="7158239" y="154983"/>
            <a:ext cx="3327874" cy="2844859"/>
            <a:chOff x="2768" y="673"/>
            <a:chExt cx="1688" cy="1443"/>
          </a:xfrm>
        </p:grpSpPr>
        <p:sp>
          <p:nvSpPr>
            <p:cNvPr id="86" name="Rectangle 171"/>
            <p:cNvSpPr>
              <a:spLocks noChangeArrowheads="1"/>
            </p:cNvSpPr>
            <p:nvPr/>
          </p:nvSpPr>
          <p:spPr bwMode="auto">
            <a:xfrm>
              <a:off x="2840" y="1028"/>
              <a:ext cx="1212" cy="130"/>
            </a:xfrm>
            <a:prstGeom prst="rect">
              <a:avLst/>
            </a:prstGeom>
            <a:solidFill>
              <a:srgbClr val="CC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endParaRPr lang="en-US" sz="2000">
                <a:ea typeface="ＭＳ Ｐゴシック" charset="0"/>
              </a:endParaRPr>
            </a:p>
          </p:txBody>
        </p:sp>
        <p:grpSp>
          <p:nvGrpSpPr>
            <p:cNvPr id="87" name="Group 172"/>
            <p:cNvGrpSpPr>
              <a:grpSpLocks/>
            </p:cNvGrpSpPr>
            <p:nvPr/>
          </p:nvGrpSpPr>
          <p:grpSpPr bwMode="auto">
            <a:xfrm>
              <a:off x="2820" y="882"/>
              <a:ext cx="1252" cy="837"/>
              <a:chOff x="1976" y="2994"/>
              <a:chExt cx="1252" cy="837"/>
            </a:xfrm>
          </p:grpSpPr>
          <p:sp>
            <p:nvSpPr>
              <p:cNvPr id="90" name="Rectangle 173"/>
              <p:cNvSpPr>
                <a:spLocks noChangeArrowheads="1"/>
              </p:cNvSpPr>
              <p:nvPr/>
            </p:nvSpPr>
            <p:spPr bwMode="auto">
              <a:xfrm>
                <a:off x="1994" y="2995"/>
                <a:ext cx="1210" cy="703"/>
              </a:xfrm>
              <a:prstGeom prst="rect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chemeClr val="bg1"/>
                    </a:solidFill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1" name="Text Box 174"/>
              <p:cNvSpPr txBox="1">
                <a:spLocks noChangeArrowheads="1"/>
              </p:cNvSpPr>
              <p:nvPr/>
            </p:nvSpPr>
            <p:spPr bwMode="auto">
              <a:xfrm>
                <a:off x="2026" y="2996"/>
                <a:ext cx="548" cy="1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200" dirty="0">
                    <a:latin typeface="Arial" charset="0"/>
                  </a:rPr>
                  <a:t>source port #</a:t>
                </a:r>
              </a:p>
            </p:txBody>
          </p:sp>
          <p:sp>
            <p:nvSpPr>
              <p:cNvPr id="92" name="Text Box 175"/>
              <p:cNvSpPr txBox="1">
                <a:spLocks noChangeArrowheads="1"/>
              </p:cNvSpPr>
              <p:nvPr/>
            </p:nvSpPr>
            <p:spPr bwMode="auto">
              <a:xfrm>
                <a:off x="2677" y="2999"/>
                <a:ext cx="462" cy="14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200">
                    <a:latin typeface="Arial" charset="0"/>
                  </a:rPr>
                  <a:t>dest port #</a:t>
                </a:r>
              </a:p>
            </p:txBody>
          </p:sp>
          <p:sp>
            <p:nvSpPr>
              <p:cNvPr id="93" name="Text Box 176"/>
              <p:cNvSpPr txBox="1">
                <a:spLocks noChangeArrowheads="1"/>
              </p:cNvSpPr>
              <p:nvPr/>
            </p:nvSpPr>
            <p:spPr bwMode="auto">
              <a:xfrm>
                <a:off x="2154" y="3117"/>
                <a:ext cx="912" cy="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400">
                    <a:solidFill>
                      <a:schemeClr val="bg1"/>
                    </a:solidFill>
                    <a:latin typeface="Arial" charset="0"/>
                  </a:rPr>
                  <a:t>sequence number</a:t>
                </a:r>
              </a:p>
            </p:txBody>
          </p:sp>
          <p:sp>
            <p:nvSpPr>
              <p:cNvPr id="94" name="Text Box 177"/>
              <p:cNvSpPr txBox="1">
                <a:spLocks noChangeArrowheads="1"/>
              </p:cNvSpPr>
              <p:nvPr/>
            </p:nvSpPr>
            <p:spPr bwMode="auto">
              <a:xfrm>
                <a:off x="1976" y="3257"/>
                <a:ext cx="1252" cy="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400">
                    <a:latin typeface="Arial" charset="0"/>
                  </a:rPr>
                  <a:t>acknowledgement number</a:t>
                </a:r>
              </a:p>
            </p:txBody>
          </p:sp>
          <p:sp>
            <p:nvSpPr>
              <p:cNvPr id="95" name="Text Box 178"/>
              <p:cNvSpPr txBox="1">
                <a:spLocks noChangeArrowheads="1"/>
              </p:cNvSpPr>
              <p:nvPr/>
            </p:nvSpPr>
            <p:spPr bwMode="auto">
              <a:xfrm>
                <a:off x="2053" y="3544"/>
                <a:ext cx="402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050" dirty="0">
                    <a:latin typeface="Arial" charset="0"/>
                  </a:rPr>
                  <a:t>checksum</a:t>
                </a:r>
              </a:p>
            </p:txBody>
          </p:sp>
          <p:sp>
            <p:nvSpPr>
              <p:cNvPr id="96" name="Line 179"/>
              <p:cNvSpPr>
                <a:spLocks noChangeShapeType="1"/>
              </p:cNvSpPr>
              <p:nvPr/>
            </p:nvSpPr>
            <p:spPr bwMode="auto">
              <a:xfrm>
                <a:off x="1994" y="313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7" name="Line 180"/>
              <p:cNvSpPr>
                <a:spLocks noChangeShapeType="1"/>
              </p:cNvSpPr>
              <p:nvPr/>
            </p:nvSpPr>
            <p:spPr bwMode="auto">
              <a:xfrm>
                <a:off x="1994" y="327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8" name="Line 181"/>
              <p:cNvSpPr>
                <a:spLocks noChangeShapeType="1"/>
              </p:cNvSpPr>
              <p:nvPr/>
            </p:nvSpPr>
            <p:spPr bwMode="auto">
              <a:xfrm>
                <a:off x="1992" y="3414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99" name="Line 182"/>
              <p:cNvSpPr>
                <a:spLocks noChangeShapeType="1"/>
              </p:cNvSpPr>
              <p:nvPr/>
            </p:nvSpPr>
            <p:spPr bwMode="auto">
              <a:xfrm>
                <a:off x="2588" y="2994"/>
                <a:ext cx="0" cy="142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0" name="Line 183"/>
              <p:cNvSpPr>
                <a:spLocks noChangeShapeType="1"/>
              </p:cNvSpPr>
              <p:nvPr/>
            </p:nvSpPr>
            <p:spPr bwMode="auto">
              <a:xfrm>
                <a:off x="2588" y="3416"/>
                <a:ext cx="0" cy="28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1" name="Line 184"/>
              <p:cNvSpPr>
                <a:spLocks noChangeShapeType="1"/>
              </p:cNvSpPr>
              <p:nvPr/>
            </p:nvSpPr>
            <p:spPr bwMode="auto">
              <a:xfrm>
                <a:off x="1994" y="3548"/>
                <a:ext cx="121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2" name="Text Box 185"/>
              <p:cNvSpPr txBox="1">
                <a:spLocks noChangeArrowheads="1"/>
              </p:cNvSpPr>
              <p:nvPr/>
            </p:nvSpPr>
            <p:spPr bwMode="auto">
              <a:xfrm>
                <a:off x="2708" y="3390"/>
                <a:ext cx="290" cy="1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400">
                    <a:latin typeface="Arial" charset="0"/>
                  </a:rPr>
                  <a:t>rwnd</a:t>
                </a:r>
              </a:p>
            </p:txBody>
          </p:sp>
          <p:sp>
            <p:nvSpPr>
              <p:cNvPr id="103" name="Text Box 186"/>
              <p:cNvSpPr txBox="1">
                <a:spLocks noChangeArrowheads="1"/>
              </p:cNvSpPr>
              <p:nvPr/>
            </p:nvSpPr>
            <p:spPr bwMode="auto">
              <a:xfrm>
                <a:off x="2651" y="3544"/>
                <a:ext cx="421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 algn="ctr">
                  <a:defRPr/>
                </a:pPr>
                <a:r>
                  <a:rPr lang="en-US" sz="1050">
                    <a:latin typeface="Arial" charset="0"/>
                  </a:rPr>
                  <a:t>urg pointer</a:t>
                </a:r>
              </a:p>
            </p:txBody>
          </p:sp>
          <p:sp>
            <p:nvSpPr>
              <p:cNvPr id="104" name="Line 187"/>
              <p:cNvSpPr>
                <a:spLocks noChangeShapeType="1"/>
              </p:cNvSpPr>
              <p:nvPr/>
            </p:nvSpPr>
            <p:spPr bwMode="auto">
              <a:xfrm>
                <a:off x="2398" y="3413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05" name="Line 188"/>
              <p:cNvSpPr>
                <a:spLocks noChangeShapeType="1"/>
              </p:cNvSpPr>
              <p:nvPr/>
            </p:nvSpPr>
            <p:spPr bwMode="auto">
              <a:xfrm>
                <a:off x="2143" y="3412"/>
                <a:ext cx="0" cy="13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pPr algn="ctr">
                  <a:defRPr/>
                </a:pPr>
                <a:endParaRPr lang="en-US" sz="2000">
                  <a:ea typeface="ＭＳ Ｐゴシック" charset="0"/>
                </a:endParaRPr>
              </a:p>
            </p:txBody>
          </p:sp>
          <p:sp>
            <p:nvSpPr>
              <p:cNvPr id="111" name="Text Box 178"/>
              <p:cNvSpPr txBox="1">
                <a:spLocks noChangeArrowheads="1"/>
              </p:cNvSpPr>
              <p:nvPr/>
            </p:nvSpPr>
            <p:spPr bwMode="auto">
              <a:xfrm>
                <a:off x="2020" y="3702"/>
                <a:ext cx="447" cy="12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1pPr>
                <a:lvl2pPr marL="742950" indent="-28575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2pPr>
                <a:lvl3pPr marL="11430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3pPr>
                <a:lvl4pPr marL="16002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4pPr>
                <a:lvl5pPr marL="2057400" indent="-228600"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sz="1600">
                    <a:solidFill>
                      <a:schemeClr val="tx1"/>
                    </a:solidFill>
                    <a:latin typeface="Tahoma" charset="0"/>
                    <a:ea typeface="ＭＳ Ｐゴシック" charset="0"/>
                  </a:defRPr>
                </a:lvl9pPr>
              </a:lstStyle>
              <a:p>
                <a:pPr>
                  <a:defRPr/>
                </a:pPr>
                <a:r>
                  <a:rPr lang="en-US" sz="1050" dirty="0">
                    <a:solidFill>
                      <a:schemeClr val="bg1"/>
                    </a:solidFill>
                    <a:latin typeface="Arial" charset="0"/>
                  </a:rPr>
                  <a:t>app data </a:t>
                </a:r>
                <a:r>
                  <a:rPr lang="mr-IN" sz="1050" dirty="0">
                    <a:solidFill>
                      <a:schemeClr val="bg1"/>
                    </a:solidFill>
                    <a:latin typeface="Arial" charset="0"/>
                  </a:rPr>
                  <a:t>…</a:t>
                </a:r>
                <a:endParaRPr lang="en-US" sz="1050" dirty="0">
                  <a:solidFill>
                    <a:schemeClr val="bg1"/>
                  </a:solidFill>
                  <a:latin typeface="Arial" charset="0"/>
                </a:endParaRPr>
              </a:p>
            </p:txBody>
          </p:sp>
        </p:grpSp>
        <p:sp>
          <p:nvSpPr>
            <p:cNvPr id="88" name="Text Box 189"/>
            <p:cNvSpPr txBox="1">
              <a:spLocks noChangeArrowheads="1"/>
            </p:cNvSpPr>
            <p:nvPr/>
          </p:nvSpPr>
          <p:spPr bwMode="auto">
            <a:xfrm>
              <a:off x="2768" y="673"/>
              <a:ext cx="1688" cy="18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 algn="ctr">
                <a:defRPr/>
              </a:pPr>
              <a:r>
                <a:rPr lang="en-US" sz="1800" dirty="0"/>
                <a:t>outgoing segment from sender</a:t>
              </a:r>
            </a:p>
          </p:txBody>
        </p:sp>
        <p:sp>
          <p:nvSpPr>
            <p:cNvPr id="89" name="Freeform 190"/>
            <p:cNvSpPr>
              <a:spLocks/>
            </p:cNvSpPr>
            <p:nvPr/>
          </p:nvSpPr>
          <p:spPr bwMode="auto">
            <a:xfrm>
              <a:off x="4050" y="1080"/>
              <a:ext cx="107" cy="1036"/>
            </a:xfrm>
            <a:custGeom>
              <a:avLst/>
              <a:gdLst>
                <a:gd name="T0" fmla="*/ 0 w 107"/>
                <a:gd name="T1" fmla="*/ 0 h 910"/>
                <a:gd name="T2" fmla="*/ 107 w 107"/>
                <a:gd name="T3" fmla="*/ 0 h 910"/>
                <a:gd name="T4" fmla="*/ 107 w 107"/>
                <a:gd name="T5" fmla="*/ 501 h 91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7" h="910">
                  <a:moveTo>
                    <a:pt x="0" y="0"/>
                  </a:moveTo>
                  <a:lnTo>
                    <a:pt x="107" y="0"/>
                  </a:lnTo>
                  <a:lnTo>
                    <a:pt x="107" y="910"/>
                  </a:lnTo>
                </a:path>
              </a:pathLst>
            </a:custGeom>
            <a:noFill/>
            <a:ln w="9525" cap="flat" cmpd="sng">
              <a:solidFill>
                <a:srgbClr val="CC0000"/>
              </a:solidFill>
              <a:prstDash val="solid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pPr algn="ctr"/>
              <a:endParaRPr lang="en-US" sz="2000"/>
            </a:p>
          </p:txBody>
        </p:sp>
      </p:grpSp>
      <p:sp>
        <p:nvSpPr>
          <p:cNvPr id="107" name="Right Arrow 106"/>
          <p:cNvSpPr/>
          <p:nvPr/>
        </p:nvSpPr>
        <p:spPr>
          <a:xfrm>
            <a:off x="10181545" y="837119"/>
            <a:ext cx="1480591" cy="841826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8" name="Right Arrow 107"/>
          <p:cNvSpPr/>
          <p:nvPr/>
        </p:nvSpPr>
        <p:spPr>
          <a:xfrm rot="10800000">
            <a:off x="7323463" y="5607137"/>
            <a:ext cx="1268048" cy="841826"/>
          </a:xfrm>
          <a:prstGeom prst="rightArrow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5" name="Rectangle 114"/>
          <p:cNvSpPr/>
          <p:nvPr/>
        </p:nvSpPr>
        <p:spPr>
          <a:xfrm>
            <a:off x="9094245" y="6720044"/>
            <a:ext cx="2389444" cy="25038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20609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Simple TCP example </a:t>
            </a:r>
            <a:r>
              <a:rPr lang="en-US" i="1" dirty="0"/>
              <a:t>(after the handshake)</a:t>
            </a:r>
          </a:p>
        </p:txBody>
      </p:sp>
      <p:sp>
        <p:nvSpPr>
          <p:cNvPr id="6" name="Text Box 7"/>
          <p:cNvSpPr txBox="1">
            <a:spLocks noChangeArrowheads="1"/>
          </p:cNvSpPr>
          <p:nvPr/>
        </p:nvSpPr>
        <p:spPr bwMode="auto">
          <a:xfrm>
            <a:off x="263471" y="2622320"/>
            <a:ext cx="3660571" cy="8679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sz="2800" dirty="0">
                <a:latin typeface="+mn-lt"/>
              </a:rPr>
              <a:t>Visits page</a:t>
            </a:r>
            <a:r>
              <a:rPr lang="en-US" altLang="en-US" sz="2800">
                <a:latin typeface="+mn-lt"/>
              </a:rPr>
              <a:t>, sending 100-byte long HTTP request</a:t>
            </a:r>
            <a:endParaRPr lang="en-US" altLang="en-US" sz="1400" dirty="0">
              <a:latin typeface="+mn-lt"/>
            </a:endParaRPr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-66230" y="5256882"/>
            <a:ext cx="3962869" cy="12595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sz="2800" dirty="0">
                <a:latin typeface="+mn-lt"/>
              </a:rPr>
              <a:t>Client ACKs HTML body.  Does not have any other data to send.</a:t>
            </a:r>
            <a:endParaRPr lang="en-US" altLang="en-US" sz="1400" dirty="0">
              <a:latin typeface="+mn-lt"/>
            </a:endParaRP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7530238" y="3614186"/>
            <a:ext cx="4625903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2800" dirty="0">
                <a:latin typeface="+mn-lt"/>
              </a:rPr>
              <a:t>Server ACKs </a:t>
            </a:r>
            <a:r>
              <a:rPr lang="en-US" altLang="ja-JP" sz="2800" dirty="0">
                <a:latin typeface="+mn-lt"/>
              </a:rPr>
              <a:t>request, and sends back 1200 bytes of HTML</a:t>
            </a:r>
          </a:p>
        </p:txBody>
      </p:sp>
      <p:sp>
        <p:nvSpPr>
          <p:cNvPr id="4" name="Line 3"/>
          <p:cNvSpPr>
            <a:spLocks noChangeShapeType="1"/>
          </p:cNvSpPr>
          <p:nvPr/>
        </p:nvSpPr>
        <p:spPr bwMode="auto">
          <a:xfrm>
            <a:off x="3929436" y="5615182"/>
            <a:ext cx="3593648" cy="809671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sp>
        <p:nvSpPr>
          <p:cNvPr id="5" name="Line 4"/>
          <p:cNvSpPr>
            <a:spLocks noChangeShapeType="1"/>
          </p:cNvSpPr>
          <p:nvPr/>
        </p:nvSpPr>
        <p:spPr bwMode="auto">
          <a:xfrm>
            <a:off x="3950892" y="2910064"/>
            <a:ext cx="3609090" cy="961983"/>
          </a:xfrm>
          <a:prstGeom prst="line">
            <a:avLst/>
          </a:prstGeom>
          <a:noFill/>
          <a:ln w="57150">
            <a:solidFill>
              <a:schemeClr val="accent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sp>
        <p:nvSpPr>
          <p:cNvPr id="9" name="Line 10"/>
          <p:cNvSpPr>
            <a:spLocks noChangeShapeType="1"/>
          </p:cNvSpPr>
          <p:nvPr/>
        </p:nvSpPr>
        <p:spPr bwMode="auto">
          <a:xfrm flipH="1">
            <a:off x="3912029" y="4229115"/>
            <a:ext cx="3568094" cy="1300487"/>
          </a:xfrm>
          <a:prstGeom prst="line">
            <a:avLst/>
          </a:prstGeom>
          <a:noFill/>
          <a:ln w="57150">
            <a:solidFill>
              <a:schemeClr val="accent5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7615805" y="1051347"/>
            <a:ext cx="177984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dirty="0">
                <a:latin typeface="+mn-lt"/>
              </a:rPr>
              <a:t>Web Server</a:t>
            </a:r>
          </a:p>
          <a:p>
            <a:pPr algn="ctr">
              <a:defRPr/>
            </a:pPr>
            <a:r>
              <a:rPr lang="en-US" sz="2800" dirty="0" err="1">
                <a:latin typeface="+mn-lt"/>
              </a:rPr>
              <a:t>Seq</a:t>
            </a:r>
            <a:r>
              <a:rPr lang="en-US" sz="2800" baseline="-25000" dirty="0" err="1">
                <a:latin typeface="+mn-lt"/>
              </a:rPr>
              <a:t>init</a:t>
            </a:r>
            <a:r>
              <a:rPr lang="en-US" sz="2800" dirty="0">
                <a:latin typeface="+mn-lt"/>
              </a:rPr>
              <a:t>=79</a:t>
            </a:r>
          </a:p>
        </p:txBody>
      </p:sp>
      <p:sp>
        <p:nvSpPr>
          <p:cNvPr id="12" name="Text Box 17"/>
          <p:cNvSpPr txBox="1">
            <a:spLocks noChangeArrowheads="1"/>
          </p:cNvSpPr>
          <p:nvPr/>
        </p:nvSpPr>
        <p:spPr bwMode="auto">
          <a:xfrm>
            <a:off x="1745954" y="1046004"/>
            <a:ext cx="216607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>
              <a:defRPr/>
            </a:pPr>
            <a:r>
              <a:rPr lang="en-US" sz="2800" dirty="0">
                <a:latin typeface="+mn-lt"/>
              </a:rPr>
              <a:t>Web Browser</a:t>
            </a:r>
          </a:p>
          <a:p>
            <a:pPr algn="ctr">
              <a:defRPr/>
            </a:pPr>
            <a:r>
              <a:rPr lang="en-US" sz="2800" dirty="0" err="1">
                <a:latin typeface="+mn-lt"/>
              </a:rPr>
              <a:t>Seq</a:t>
            </a:r>
            <a:r>
              <a:rPr lang="en-US" sz="2800" baseline="-25000" dirty="0" err="1">
                <a:latin typeface="+mn-lt"/>
              </a:rPr>
              <a:t>init</a:t>
            </a:r>
            <a:r>
              <a:rPr lang="en-US" sz="2800" dirty="0">
                <a:latin typeface="+mn-lt"/>
              </a:rPr>
              <a:t>=42</a:t>
            </a:r>
          </a:p>
        </p:txBody>
      </p:sp>
      <p:sp>
        <p:nvSpPr>
          <p:cNvPr id="13" name="Rectangle 18"/>
          <p:cNvSpPr>
            <a:spLocks noChangeArrowheads="1"/>
          </p:cNvSpPr>
          <p:nvPr/>
        </p:nvSpPr>
        <p:spPr bwMode="auto">
          <a:xfrm>
            <a:off x="5050689" y="3034650"/>
            <a:ext cx="1101944" cy="51338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4065769" y="3105536"/>
            <a:ext cx="8090372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en-US" altLang="en-US" sz="2400" dirty="0" err="1">
                <a:latin typeface="+mn-lt"/>
              </a:rPr>
              <a:t>Seq</a:t>
            </a:r>
            <a:r>
              <a:rPr lang="en-US" altLang="en-US" sz="2400" dirty="0">
                <a:latin typeface="+mn-lt"/>
              </a:rPr>
              <a:t>=42, ACK=79, data = </a:t>
            </a:r>
            <a:r>
              <a:rPr lang="ja-JP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en-US" altLang="ja-JP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GET /</a:t>
            </a:r>
            <a:r>
              <a:rPr lang="en-US" altLang="ja-JP" sz="1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index.htm</a:t>
            </a:r>
            <a:r>
              <a:rPr lang="en-US" altLang="ja-JP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 HTTP/1.1\r\</a:t>
            </a:r>
            <a:r>
              <a:rPr lang="en-US" altLang="ja-JP" sz="1800" dirty="0" err="1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nHost</a:t>
            </a:r>
            <a:r>
              <a:rPr lang="en-US" altLang="ja-JP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:</a:t>
            </a:r>
            <a:r>
              <a:rPr lang="mr-IN" altLang="ja-JP" sz="18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ja-JP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endParaRPr lang="en-US" altLang="en-US" sz="1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6" name="Text Box 21"/>
          <p:cNvSpPr txBox="1">
            <a:spLocks noChangeArrowheads="1"/>
          </p:cNvSpPr>
          <p:nvPr/>
        </p:nvSpPr>
        <p:spPr bwMode="auto">
          <a:xfrm>
            <a:off x="4080423" y="4623969"/>
            <a:ext cx="5940601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5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r>
              <a:rPr lang="en-US" altLang="en-US" sz="2400" dirty="0" err="1">
                <a:latin typeface="+mn-lt"/>
              </a:rPr>
              <a:t>Seq</a:t>
            </a:r>
            <a:r>
              <a:rPr lang="en-US" altLang="en-US" sz="2400" dirty="0">
                <a:latin typeface="+mn-lt"/>
              </a:rPr>
              <a:t>=79, ACK=142, data = </a:t>
            </a:r>
            <a:r>
              <a:rPr lang="ja-JP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‘</a:t>
            </a:r>
            <a:r>
              <a:rPr lang="cs-CZ" altLang="ja-JP" sz="1800" dirty="0">
                <a:latin typeface="Courier New" panose="02070309020205020404" pitchFamily="49" charset="0"/>
                <a:ea typeface="Andale Mono" charset="0"/>
                <a:cs typeface="Courier New" panose="02070309020205020404" pitchFamily="49" charset="0"/>
              </a:rPr>
              <a:t>HTTP/1.1 200 OK</a:t>
            </a:r>
            <a:r>
              <a:rPr lang="mr-IN" altLang="ja-JP" sz="1800" dirty="0">
                <a:latin typeface="Courier New" panose="02070309020205020404" pitchFamily="49" charset="0"/>
                <a:ea typeface="Andale Mono" charset="0"/>
                <a:cs typeface="Andale Mono" charset="0"/>
              </a:rPr>
              <a:t>…</a:t>
            </a:r>
            <a:r>
              <a:rPr lang="ja-JP" altLang="en-US" sz="1800" dirty="0">
                <a:latin typeface="Courier New" panose="02070309020205020404" pitchFamily="49" charset="0"/>
                <a:cs typeface="Courier New" panose="02070309020205020404" pitchFamily="49" charset="0"/>
              </a:rPr>
              <a:t>’</a:t>
            </a:r>
            <a:endParaRPr lang="en-US" altLang="en-US" sz="11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7" name="Rectangle 22"/>
          <p:cNvSpPr>
            <a:spLocks noChangeArrowheads="1"/>
          </p:cNvSpPr>
          <p:nvPr/>
        </p:nvSpPr>
        <p:spPr bwMode="auto">
          <a:xfrm>
            <a:off x="5188164" y="5479121"/>
            <a:ext cx="1297417" cy="48331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sp>
        <p:nvSpPr>
          <p:cNvPr id="18" name="Text Box 23"/>
          <p:cNvSpPr txBox="1">
            <a:spLocks noChangeArrowheads="1"/>
          </p:cNvSpPr>
          <p:nvPr/>
        </p:nvSpPr>
        <p:spPr bwMode="auto">
          <a:xfrm>
            <a:off x="4239865" y="5558352"/>
            <a:ext cx="3991349" cy="461665"/>
          </a:xfrm>
          <a:prstGeom prst="rect">
            <a:avLst/>
          </a:prstGeom>
          <a:solidFill>
            <a:schemeClr val="bg1"/>
          </a:solidFill>
          <a:ln w="19050">
            <a:solidFill>
              <a:schemeClr val="accent2"/>
            </a:solidFill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l">
              <a:defRPr/>
            </a:pPr>
            <a:r>
              <a:rPr lang="en-US" sz="2400" dirty="0" err="1">
                <a:latin typeface="+mn-lt"/>
              </a:rPr>
              <a:t>Seq</a:t>
            </a:r>
            <a:r>
              <a:rPr lang="en-US" sz="2400" dirty="0">
                <a:latin typeface="+mn-lt"/>
              </a:rPr>
              <a:t>=142, ACK=1279, data = ‘’</a:t>
            </a:r>
            <a:endParaRPr lang="en-US" sz="1400" dirty="0">
              <a:latin typeface="+mn-lt"/>
            </a:endParaRPr>
          </a:p>
        </p:txBody>
      </p:sp>
      <p:sp>
        <p:nvSpPr>
          <p:cNvPr id="19" name="Line 24"/>
          <p:cNvSpPr>
            <a:spLocks noChangeShapeType="1"/>
          </p:cNvSpPr>
          <p:nvPr/>
        </p:nvSpPr>
        <p:spPr bwMode="auto">
          <a:xfrm>
            <a:off x="3920819" y="2583562"/>
            <a:ext cx="0" cy="350130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sp>
        <p:nvSpPr>
          <p:cNvPr id="20" name="Line 25"/>
          <p:cNvSpPr>
            <a:spLocks noChangeShapeType="1"/>
          </p:cNvSpPr>
          <p:nvPr/>
        </p:nvSpPr>
        <p:spPr bwMode="auto">
          <a:xfrm>
            <a:off x="7523084" y="2654448"/>
            <a:ext cx="0" cy="3501307"/>
          </a:xfrm>
          <a:prstGeom prst="line">
            <a:avLst/>
          </a:prstGeom>
          <a:noFill/>
          <a:ln w="9525">
            <a:solidFill>
              <a:schemeClr val="bg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/>
          <a:lstStyle/>
          <a:p>
            <a:pPr>
              <a:defRPr/>
            </a:pPr>
            <a:endParaRPr lang="en-US" sz="2400">
              <a:ea typeface="ＭＳ Ｐゴシック" charset="0"/>
            </a:endParaRPr>
          </a:p>
        </p:txBody>
      </p:sp>
      <p:grpSp>
        <p:nvGrpSpPr>
          <p:cNvPr id="21" name="Group 27"/>
          <p:cNvGrpSpPr>
            <a:grpSpLocks/>
          </p:cNvGrpSpPr>
          <p:nvPr/>
        </p:nvGrpSpPr>
        <p:grpSpPr bwMode="auto">
          <a:xfrm>
            <a:off x="3233446" y="1473025"/>
            <a:ext cx="1022468" cy="1058984"/>
            <a:chOff x="-44" y="1473"/>
            <a:chExt cx="981" cy="1105"/>
          </a:xfrm>
        </p:grpSpPr>
        <p:pic>
          <p:nvPicPr>
            <p:cNvPr id="22" name="Picture 28" descr="desktop_computer_stylized_medium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-44" y="1473"/>
              <a:ext cx="981" cy="11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" name="Freeform 29"/>
            <p:cNvSpPr>
              <a:spLocks/>
            </p:cNvSpPr>
            <p:nvPr/>
          </p:nvSpPr>
          <p:spPr bwMode="auto">
            <a:xfrm flipH="1">
              <a:off x="374" y="1579"/>
              <a:ext cx="477" cy="506"/>
            </a:xfrm>
            <a:custGeom>
              <a:avLst/>
              <a:gdLst>
                <a:gd name="T0" fmla="*/ 0 w 356"/>
                <a:gd name="T1" fmla="*/ 0 h 368"/>
                <a:gd name="T2" fmla="*/ 1736 w 356"/>
                <a:gd name="T3" fmla="*/ 95 h 368"/>
                <a:gd name="T4" fmla="*/ 2059 w 356"/>
                <a:gd name="T5" fmla="*/ 1990 h 368"/>
                <a:gd name="T6" fmla="*/ 454 w 356"/>
                <a:gd name="T7" fmla="*/ 2489 h 368"/>
                <a:gd name="T8" fmla="*/ 0 w 356"/>
                <a:gd name="T9" fmla="*/ 0 h 36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6" h="368">
                  <a:moveTo>
                    <a:pt x="0" y="0"/>
                  </a:moveTo>
                  <a:lnTo>
                    <a:pt x="300" y="14"/>
                  </a:lnTo>
                  <a:lnTo>
                    <a:pt x="356" y="294"/>
                  </a:lnTo>
                  <a:lnTo>
                    <a:pt x="78" y="368"/>
                  </a:lnTo>
                  <a:lnTo>
                    <a:pt x="0" y="0"/>
                  </a:lnTo>
                  <a:close/>
                </a:path>
              </a:pathLst>
            </a:custGeom>
            <a:gradFill rotWithShape="1">
              <a:gsLst>
                <a:gs pos="0">
                  <a:srgbClr val="000099"/>
                </a:gs>
                <a:gs pos="100000">
                  <a:schemeClr val="bg1"/>
                </a:gs>
              </a:gsLst>
              <a:lin ang="27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flat" cmpd="sng">
                  <a:solidFill>
                    <a:schemeClr val="tx1"/>
                  </a:solidFill>
                  <a:prstDash val="solid"/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en-US" sz="2400"/>
            </a:p>
          </p:txBody>
        </p:sp>
      </p:grpSp>
      <p:grpSp>
        <p:nvGrpSpPr>
          <p:cNvPr id="28" name="Group 220"/>
          <p:cNvGrpSpPr>
            <a:grpSpLocks/>
          </p:cNvGrpSpPr>
          <p:nvPr/>
        </p:nvGrpSpPr>
        <p:grpSpPr bwMode="auto">
          <a:xfrm>
            <a:off x="7022328" y="1555424"/>
            <a:ext cx="652047" cy="1281013"/>
            <a:chOff x="4140" y="429"/>
            <a:chExt cx="1425" cy="2396"/>
          </a:xfrm>
        </p:grpSpPr>
        <p:sp>
          <p:nvSpPr>
            <p:cNvPr id="29" name="Freeform 221"/>
            <p:cNvSpPr>
              <a:spLocks/>
            </p:cNvSpPr>
            <p:nvPr/>
          </p:nvSpPr>
          <p:spPr bwMode="auto">
            <a:xfrm>
              <a:off x="5268" y="433"/>
              <a:ext cx="283" cy="2286"/>
            </a:xfrm>
            <a:custGeom>
              <a:avLst/>
              <a:gdLst>
                <a:gd name="T0" fmla="*/ 17 w 354"/>
                <a:gd name="T1" fmla="*/ 0 h 2742"/>
                <a:gd name="T2" fmla="*/ 93 w 354"/>
                <a:gd name="T3" fmla="*/ 114 h 2742"/>
                <a:gd name="T4" fmla="*/ 91 w 354"/>
                <a:gd name="T5" fmla="*/ 881 h 2742"/>
                <a:gd name="T6" fmla="*/ 0 w 354"/>
                <a:gd name="T7" fmla="*/ 921 h 2742"/>
                <a:gd name="T8" fmla="*/ 17 w 354"/>
                <a:gd name="T9" fmla="*/ 0 h 274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54" h="2742">
                  <a:moveTo>
                    <a:pt x="63" y="0"/>
                  </a:moveTo>
                  <a:lnTo>
                    <a:pt x="354" y="339"/>
                  </a:lnTo>
                  <a:lnTo>
                    <a:pt x="346" y="2624"/>
                  </a:lnTo>
                  <a:lnTo>
                    <a:pt x="0" y="2742"/>
                  </a:lnTo>
                  <a:lnTo>
                    <a:pt x="63" y="0"/>
                  </a:lnTo>
                  <a:close/>
                </a:path>
              </a:pathLst>
            </a:custGeom>
            <a:gradFill rotWithShape="1">
              <a:gsLst>
                <a:gs pos="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" name="Rectangle 222"/>
            <p:cNvSpPr>
              <a:spLocks noChangeArrowheads="1"/>
            </p:cNvSpPr>
            <p:nvPr/>
          </p:nvSpPr>
          <p:spPr bwMode="auto">
            <a:xfrm>
              <a:off x="4203" y="429"/>
              <a:ext cx="1053" cy="2283"/>
            </a:xfrm>
            <a:prstGeom prst="rect">
              <a:avLst/>
            </a:pr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31" name="Freeform 223"/>
            <p:cNvSpPr>
              <a:spLocks/>
            </p:cNvSpPr>
            <p:nvPr/>
          </p:nvSpPr>
          <p:spPr bwMode="auto">
            <a:xfrm>
              <a:off x="5321" y="570"/>
              <a:ext cx="169" cy="2115"/>
            </a:xfrm>
            <a:custGeom>
              <a:avLst/>
              <a:gdLst>
                <a:gd name="T0" fmla="*/ 2 w 211"/>
                <a:gd name="T1" fmla="*/ 0 h 2537"/>
                <a:gd name="T2" fmla="*/ 56 w 211"/>
                <a:gd name="T3" fmla="*/ 73 h 2537"/>
                <a:gd name="T4" fmla="*/ 2 w 211"/>
                <a:gd name="T5" fmla="*/ 839 h 2537"/>
                <a:gd name="T6" fmla="*/ 2 w 211"/>
                <a:gd name="T7" fmla="*/ 0 h 2537"/>
                <a:gd name="T8" fmla="*/ 0 60000 65536"/>
                <a:gd name="T9" fmla="*/ 0 60000 65536"/>
                <a:gd name="T10" fmla="*/ 0 60000 65536"/>
                <a:gd name="T11" fmla="*/ 0 60000 65536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0" t="0" r="r" b="b"/>
              <a:pathLst>
                <a:path w="211" h="2537">
                  <a:moveTo>
                    <a:pt x="7" y="0"/>
                  </a:moveTo>
                  <a:cubicBezTo>
                    <a:pt x="7" y="0"/>
                    <a:pt x="57" y="28"/>
                    <a:pt x="211" y="218"/>
                  </a:cubicBezTo>
                  <a:cubicBezTo>
                    <a:pt x="0" y="1229"/>
                    <a:pt x="41" y="2537"/>
                    <a:pt x="7" y="2501"/>
                  </a:cubicBezTo>
                  <a:lnTo>
                    <a:pt x="7" y="0"/>
                  </a:lnTo>
                  <a:close/>
                </a:path>
              </a:pathLst>
            </a:custGeom>
            <a:gradFill rotWithShape="1">
              <a:gsLst>
                <a:gs pos="0">
                  <a:srgbClr val="808080"/>
                </a:gs>
                <a:gs pos="100000">
                  <a:srgbClr val="F8F8F8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2" name="Freeform 224"/>
            <p:cNvSpPr>
              <a:spLocks/>
            </p:cNvSpPr>
            <p:nvPr/>
          </p:nvSpPr>
          <p:spPr bwMode="auto">
            <a:xfrm>
              <a:off x="5284" y="1640"/>
              <a:ext cx="263" cy="189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3 h 226"/>
                <a:gd name="T4" fmla="*/ 87 w 328"/>
                <a:gd name="T5" fmla="*/ 77 h 226"/>
                <a:gd name="T6" fmla="*/ 0 w 328"/>
                <a:gd name="T7" fmla="*/ 34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3" name="Rectangle 225"/>
            <p:cNvSpPr>
              <a:spLocks noChangeArrowheads="1"/>
            </p:cNvSpPr>
            <p:nvPr/>
          </p:nvSpPr>
          <p:spPr bwMode="auto">
            <a:xfrm>
              <a:off x="4209" y="693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34" name="Group 226"/>
            <p:cNvGrpSpPr>
              <a:grpSpLocks/>
            </p:cNvGrpSpPr>
            <p:nvPr/>
          </p:nvGrpSpPr>
          <p:grpSpPr bwMode="auto">
            <a:xfrm>
              <a:off x="4749" y="668"/>
              <a:ext cx="581" cy="145"/>
              <a:chOff x="614" y="2568"/>
              <a:chExt cx="725" cy="139"/>
            </a:xfrm>
          </p:grpSpPr>
          <p:sp>
            <p:nvSpPr>
              <p:cNvPr id="59" name="AutoShape 227"/>
              <p:cNvSpPr>
                <a:spLocks noChangeArrowheads="1"/>
              </p:cNvSpPr>
              <p:nvPr/>
            </p:nvSpPr>
            <p:spPr bwMode="auto">
              <a:xfrm>
                <a:off x="617" y="2567"/>
                <a:ext cx="724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60" name="AutoShape 228"/>
              <p:cNvSpPr>
                <a:spLocks noChangeArrowheads="1"/>
              </p:cNvSpPr>
              <p:nvPr/>
            </p:nvSpPr>
            <p:spPr bwMode="auto">
              <a:xfrm>
                <a:off x="633" y="2582"/>
                <a:ext cx="692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35" name="Rectangle 229"/>
            <p:cNvSpPr>
              <a:spLocks noChangeArrowheads="1"/>
            </p:cNvSpPr>
            <p:nvPr/>
          </p:nvSpPr>
          <p:spPr bwMode="auto">
            <a:xfrm>
              <a:off x="4222" y="101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36" name="Group 230"/>
            <p:cNvGrpSpPr>
              <a:grpSpLocks/>
            </p:cNvGrpSpPr>
            <p:nvPr/>
          </p:nvGrpSpPr>
          <p:grpSpPr bwMode="auto">
            <a:xfrm>
              <a:off x="4747" y="994"/>
              <a:ext cx="581" cy="134"/>
              <a:chOff x="614" y="2568"/>
              <a:chExt cx="725" cy="139"/>
            </a:xfrm>
          </p:grpSpPr>
          <p:sp>
            <p:nvSpPr>
              <p:cNvPr id="57" name="AutoShape 231"/>
              <p:cNvSpPr>
                <a:spLocks noChangeArrowheads="1"/>
              </p:cNvSpPr>
              <p:nvPr/>
            </p:nvSpPr>
            <p:spPr bwMode="auto">
              <a:xfrm>
                <a:off x="612" y="2570"/>
                <a:ext cx="724" cy="157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8" name="AutoShape 232"/>
              <p:cNvSpPr>
                <a:spLocks noChangeArrowheads="1"/>
              </p:cNvSpPr>
              <p:nvPr/>
            </p:nvSpPr>
            <p:spPr bwMode="auto">
              <a:xfrm>
                <a:off x="628" y="2586"/>
                <a:ext cx="692" cy="106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37" name="Rectangle 233"/>
            <p:cNvSpPr>
              <a:spLocks noChangeArrowheads="1"/>
            </p:cNvSpPr>
            <p:nvPr/>
          </p:nvSpPr>
          <p:spPr bwMode="auto">
            <a:xfrm>
              <a:off x="4216" y="1357"/>
              <a:ext cx="599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38" name="Rectangle 234"/>
            <p:cNvSpPr>
              <a:spLocks noChangeArrowheads="1"/>
            </p:cNvSpPr>
            <p:nvPr/>
          </p:nvSpPr>
          <p:spPr bwMode="auto">
            <a:xfrm>
              <a:off x="4228" y="1654"/>
              <a:ext cx="593" cy="49"/>
            </a:xfrm>
            <a:prstGeom prst="rect">
              <a:avLst/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grpSp>
          <p:nvGrpSpPr>
            <p:cNvPr id="39" name="Group 235"/>
            <p:cNvGrpSpPr>
              <a:grpSpLocks/>
            </p:cNvGrpSpPr>
            <p:nvPr/>
          </p:nvGrpSpPr>
          <p:grpSpPr bwMode="auto">
            <a:xfrm>
              <a:off x="4735" y="1627"/>
              <a:ext cx="582" cy="151"/>
              <a:chOff x="614" y="2568"/>
              <a:chExt cx="725" cy="139"/>
            </a:xfrm>
          </p:grpSpPr>
          <p:sp>
            <p:nvSpPr>
              <p:cNvPr id="55" name="AutoShape 236"/>
              <p:cNvSpPr>
                <a:spLocks noChangeArrowheads="1"/>
              </p:cNvSpPr>
              <p:nvPr/>
            </p:nvSpPr>
            <p:spPr bwMode="auto">
              <a:xfrm>
                <a:off x="611" y="2568"/>
                <a:ext cx="730" cy="139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6" name="AutoShape 237"/>
              <p:cNvSpPr>
                <a:spLocks noChangeArrowheads="1"/>
              </p:cNvSpPr>
              <p:nvPr/>
            </p:nvSpPr>
            <p:spPr bwMode="auto">
              <a:xfrm>
                <a:off x="627" y="2583"/>
                <a:ext cx="699" cy="109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40" name="Freeform 238"/>
            <p:cNvSpPr>
              <a:spLocks/>
            </p:cNvSpPr>
            <p:nvPr/>
          </p:nvSpPr>
          <p:spPr bwMode="auto">
            <a:xfrm>
              <a:off x="5288" y="1354"/>
              <a:ext cx="263" cy="188"/>
            </a:xfrm>
            <a:custGeom>
              <a:avLst/>
              <a:gdLst>
                <a:gd name="T0" fmla="*/ 2 w 328"/>
                <a:gd name="T1" fmla="*/ 0 h 226"/>
                <a:gd name="T2" fmla="*/ 87 w 328"/>
                <a:gd name="T3" fmla="*/ 42 h 226"/>
                <a:gd name="T4" fmla="*/ 87 w 328"/>
                <a:gd name="T5" fmla="*/ 75 h 226"/>
                <a:gd name="T6" fmla="*/ 0 w 328"/>
                <a:gd name="T7" fmla="*/ 32 h 226"/>
                <a:gd name="T8" fmla="*/ 2 w 328"/>
                <a:gd name="T9" fmla="*/ 0 h 22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8" h="226">
                  <a:moveTo>
                    <a:pt x="4" y="0"/>
                  </a:moveTo>
                  <a:cubicBezTo>
                    <a:pt x="60" y="10"/>
                    <a:pt x="182" y="74"/>
                    <a:pt x="328" y="128"/>
                  </a:cubicBezTo>
                  <a:cubicBezTo>
                    <a:pt x="326" y="162"/>
                    <a:pt x="326" y="158"/>
                    <a:pt x="326" y="226"/>
                  </a:cubicBezTo>
                  <a:cubicBezTo>
                    <a:pt x="326" y="226"/>
                    <a:pt x="169" y="155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41" name="Group 239"/>
            <p:cNvGrpSpPr>
              <a:grpSpLocks/>
            </p:cNvGrpSpPr>
            <p:nvPr/>
          </p:nvGrpSpPr>
          <p:grpSpPr bwMode="auto">
            <a:xfrm>
              <a:off x="4739" y="1327"/>
              <a:ext cx="582" cy="139"/>
              <a:chOff x="614" y="2568"/>
              <a:chExt cx="725" cy="139"/>
            </a:xfrm>
          </p:grpSpPr>
          <p:sp>
            <p:nvSpPr>
              <p:cNvPr id="53" name="AutoShape 240"/>
              <p:cNvSpPr>
                <a:spLocks noChangeArrowheads="1"/>
              </p:cNvSpPr>
              <p:nvPr/>
            </p:nvSpPr>
            <p:spPr bwMode="auto">
              <a:xfrm>
                <a:off x="614" y="2566"/>
                <a:ext cx="723" cy="140"/>
              </a:xfrm>
              <a:prstGeom prst="roundRect">
                <a:avLst>
                  <a:gd name="adj" fmla="val 50000"/>
                </a:avLst>
              </a:prstGeom>
              <a:solidFill>
                <a:schemeClr val="tx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  <p:sp>
            <p:nvSpPr>
              <p:cNvPr id="54" name="AutoShape 241"/>
              <p:cNvSpPr>
                <a:spLocks noChangeArrowheads="1"/>
              </p:cNvSpPr>
              <p:nvPr/>
            </p:nvSpPr>
            <p:spPr bwMode="auto">
              <a:xfrm>
                <a:off x="630" y="2582"/>
                <a:ext cx="691" cy="108"/>
              </a:xfrm>
              <a:prstGeom prst="roundRect">
                <a:avLst>
                  <a:gd name="adj" fmla="val 50000"/>
                </a:avLst>
              </a:prstGeom>
              <a:gradFill rotWithShape="1">
                <a:gsLst>
                  <a:gs pos="0">
                    <a:srgbClr val="0000FF"/>
                  </a:gs>
                  <a:gs pos="50000">
                    <a:srgbClr val="99CCFF"/>
                  </a:gs>
                  <a:gs pos="100000">
                    <a:srgbClr val="0000FF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blurRad="63500" dist="38099" dir="2700000" algn="ctr" rotWithShape="0">
                        <a:schemeClr val="bg2">
                          <a:alpha val="74998"/>
                        </a:schemeClr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>
                  <a:ea typeface="ＭＳ Ｐゴシック" charset="0"/>
                </a:endParaRPr>
              </a:p>
            </p:txBody>
          </p:sp>
        </p:grpSp>
        <p:sp>
          <p:nvSpPr>
            <p:cNvPr id="42" name="Rectangle 242"/>
            <p:cNvSpPr>
              <a:spLocks noChangeArrowheads="1"/>
            </p:cNvSpPr>
            <p:nvPr/>
          </p:nvSpPr>
          <p:spPr bwMode="auto">
            <a:xfrm>
              <a:off x="5250" y="429"/>
              <a:ext cx="69" cy="2288"/>
            </a:xfrm>
            <a:prstGeom prst="rect">
              <a:avLst/>
            </a:prstGeom>
            <a:gradFill rotWithShape="1">
              <a:gsLst>
                <a:gs pos="0">
                  <a:srgbClr val="333333"/>
                </a:gs>
                <a:gs pos="50000">
                  <a:srgbClr val="DDDDDD"/>
                </a:gs>
                <a:gs pos="100000">
                  <a:srgbClr val="333333"/>
                </a:gs>
              </a:gsLst>
              <a:lin ang="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3" name="Freeform 243"/>
            <p:cNvSpPr>
              <a:spLocks/>
            </p:cNvSpPr>
            <p:nvPr/>
          </p:nvSpPr>
          <p:spPr bwMode="auto">
            <a:xfrm>
              <a:off x="5312" y="1007"/>
              <a:ext cx="237" cy="213"/>
            </a:xfrm>
            <a:custGeom>
              <a:avLst/>
              <a:gdLst>
                <a:gd name="T0" fmla="*/ 2 w 296"/>
                <a:gd name="T1" fmla="*/ 0 h 256"/>
                <a:gd name="T2" fmla="*/ 77 w 296"/>
                <a:gd name="T3" fmla="*/ 47 h 256"/>
                <a:gd name="T4" fmla="*/ 78 w 296"/>
                <a:gd name="T5" fmla="*/ 85 h 256"/>
                <a:gd name="T6" fmla="*/ 0 w 296"/>
                <a:gd name="T7" fmla="*/ 32 h 256"/>
                <a:gd name="T8" fmla="*/ 2 w 296"/>
                <a:gd name="T9" fmla="*/ 0 h 2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96" h="256">
                  <a:moveTo>
                    <a:pt x="4" y="0"/>
                  </a:moveTo>
                  <a:cubicBezTo>
                    <a:pt x="55" y="10"/>
                    <a:pt x="144" y="68"/>
                    <a:pt x="292" y="144"/>
                  </a:cubicBezTo>
                  <a:cubicBezTo>
                    <a:pt x="290" y="178"/>
                    <a:pt x="296" y="188"/>
                    <a:pt x="296" y="256"/>
                  </a:cubicBezTo>
                  <a:cubicBezTo>
                    <a:pt x="296" y="256"/>
                    <a:pt x="160" y="176"/>
                    <a:pt x="0" y="100"/>
                  </a:cubicBezTo>
                  <a:cubicBezTo>
                    <a:pt x="0" y="48"/>
                    <a:pt x="4" y="17"/>
                    <a:pt x="4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4" name="Freeform 244"/>
            <p:cNvSpPr>
              <a:spLocks/>
            </p:cNvSpPr>
            <p:nvPr/>
          </p:nvSpPr>
          <p:spPr bwMode="auto">
            <a:xfrm>
              <a:off x="5315" y="680"/>
              <a:ext cx="244" cy="240"/>
            </a:xfrm>
            <a:custGeom>
              <a:avLst/>
              <a:gdLst>
                <a:gd name="T0" fmla="*/ 0 w 304"/>
                <a:gd name="T1" fmla="*/ 0 h 288"/>
                <a:gd name="T2" fmla="*/ 81 w 304"/>
                <a:gd name="T3" fmla="*/ 55 h 288"/>
                <a:gd name="T4" fmla="*/ 76 w 304"/>
                <a:gd name="T5" fmla="*/ 97 h 288"/>
                <a:gd name="T6" fmla="*/ 2 w 304"/>
                <a:gd name="T7" fmla="*/ 42 h 288"/>
                <a:gd name="T8" fmla="*/ 0 w 304"/>
                <a:gd name="T9" fmla="*/ 0 h 28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4" h="288">
                  <a:moveTo>
                    <a:pt x="0" y="0"/>
                  </a:moveTo>
                  <a:cubicBezTo>
                    <a:pt x="51" y="10"/>
                    <a:pt x="148" y="76"/>
                    <a:pt x="304" y="164"/>
                  </a:cubicBezTo>
                  <a:cubicBezTo>
                    <a:pt x="302" y="198"/>
                    <a:pt x="284" y="220"/>
                    <a:pt x="284" y="288"/>
                  </a:cubicBezTo>
                  <a:cubicBezTo>
                    <a:pt x="284" y="288"/>
                    <a:pt x="163" y="179"/>
                    <a:pt x="8" y="124"/>
                  </a:cubicBezTo>
                  <a:cubicBezTo>
                    <a:pt x="8" y="72"/>
                    <a:pt x="0" y="17"/>
                    <a:pt x="0" y="0"/>
                  </a:cubicBezTo>
                  <a:close/>
                </a:path>
              </a:pathLst>
            </a:custGeom>
            <a:gradFill rotWithShape="1">
              <a:gsLst>
                <a:gs pos="0">
                  <a:srgbClr val="292929"/>
                </a:gs>
                <a:gs pos="100000">
                  <a:srgbClr val="808080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5" name="Oval 245"/>
            <p:cNvSpPr>
              <a:spLocks noChangeArrowheads="1"/>
            </p:cNvSpPr>
            <p:nvPr/>
          </p:nvSpPr>
          <p:spPr bwMode="auto">
            <a:xfrm>
              <a:off x="5515" y="2609"/>
              <a:ext cx="50" cy="97"/>
            </a:xfrm>
            <a:prstGeom prst="ellipse">
              <a:avLst/>
            </a:pr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6" name="Freeform 246"/>
            <p:cNvSpPr>
              <a:spLocks/>
            </p:cNvSpPr>
            <p:nvPr/>
          </p:nvSpPr>
          <p:spPr bwMode="auto">
            <a:xfrm>
              <a:off x="5302" y="2614"/>
              <a:ext cx="245" cy="200"/>
            </a:xfrm>
            <a:custGeom>
              <a:avLst/>
              <a:gdLst>
                <a:gd name="T0" fmla="*/ 0 w 306"/>
                <a:gd name="T1" fmla="*/ 36 h 240"/>
                <a:gd name="T2" fmla="*/ 2 w 306"/>
                <a:gd name="T3" fmla="*/ 81 h 240"/>
                <a:gd name="T4" fmla="*/ 81 w 306"/>
                <a:gd name="T5" fmla="*/ 37 h 240"/>
                <a:gd name="T6" fmla="*/ 78 w 306"/>
                <a:gd name="T7" fmla="*/ 0 h 240"/>
                <a:gd name="T8" fmla="*/ 0 w 306"/>
                <a:gd name="T9" fmla="*/ 36 h 2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06" h="240">
                  <a:moveTo>
                    <a:pt x="0" y="106"/>
                  </a:moveTo>
                  <a:lnTo>
                    <a:pt x="2" y="240"/>
                  </a:lnTo>
                  <a:lnTo>
                    <a:pt x="306" y="110"/>
                  </a:lnTo>
                  <a:lnTo>
                    <a:pt x="300" y="0"/>
                  </a:lnTo>
                  <a:lnTo>
                    <a:pt x="0" y="106"/>
                  </a:lnTo>
                  <a:close/>
                </a:path>
              </a:pathLst>
            </a:custGeom>
            <a:solidFill>
              <a:srgbClr val="3333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7" name="AutoShape 247"/>
            <p:cNvSpPr>
              <a:spLocks noChangeArrowheads="1"/>
            </p:cNvSpPr>
            <p:nvPr/>
          </p:nvSpPr>
          <p:spPr bwMode="auto">
            <a:xfrm>
              <a:off x="4140" y="2679"/>
              <a:ext cx="1198" cy="146"/>
            </a:xfrm>
            <a:prstGeom prst="roundRect">
              <a:avLst>
                <a:gd name="adj" fmla="val 50000"/>
              </a:avLst>
            </a:prstGeom>
            <a:solidFill>
              <a:srgbClr val="DDDDDD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8" name="AutoShape 248"/>
            <p:cNvSpPr>
              <a:spLocks noChangeArrowheads="1"/>
            </p:cNvSpPr>
            <p:nvPr/>
          </p:nvSpPr>
          <p:spPr bwMode="auto">
            <a:xfrm>
              <a:off x="4203" y="2712"/>
              <a:ext cx="1072" cy="81"/>
            </a:xfrm>
            <a:prstGeom prst="roundRect">
              <a:avLst>
                <a:gd name="adj" fmla="val 50000"/>
              </a:avLst>
            </a:prstGeom>
            <a:gradFill rotWithShape="1">
              <a:gsLst>
                <a:gs pos="0">
                  <a:schemeClr val="tx2"/>
                </a:gs>
                <a:gs pos="100000">
                  <a:schemeClr val="bg2"/>
                </a:gs>
              </a:gsLst>
              <a:lin ang="0" scaled="1"/>
            </a:gra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49" name="Oval 249"/>
            <p:cNvSpPr>
              <a:spLocks noChangeArrowheads="1"/>
            </p:cNvSpPr>
            <p:nvPr/>
          </p:nvSpPr>
          <p:spPr bwMode="auto">
            <a:xfrm>
              <a:off x="4310" y="2382"/>
              <a:ext cx="158" cy="146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0" name="Oval 250"/>
            <p:cNvSpPr>
              <a:spLocks noChangeArrowheads="1"/>
            </p:cNvSpPr>
            <p:nvPr/>
          </p:nvSpPr>
          <p:spPr bwMode="auto">
            <a:xfrm>
              <a:off x="4487" y="2382"/>
              <a:ext cx="158" cy="146"/>
            </a:xfrm>
            <a:prstGeom prst="ellipse">
              <a:avLst/>
            </a:prstGeom>
            <a:solidFill>
              <a:srgbClr val="FF0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eaLnBrk="1" hangingPunct="1">
                <a:defRPr/>
              </a:pPr>
              <a:endParaRPr lang="en-US" sz="1800">
                <a:solidFill>
                  <a:srgbClr val="FF0000"/>
                </a:solidFill>
                <a:ea typeface="ＭＳ Ｐゴシック" charset="0"/>
                <a:cs typeface="Arial" charset="0"/>
              </a:endParaRPr>
            </a:p>
          </p:txBody>
        </p:sp>
        <p:sp>
          <p:nvSpPr>
            <p:cNvPr id="51" name="Oval 251"/>
            <p:cNvSpPr>
              <a:spLocks noChangeArrowheads="1"/>
            </p:cNvSpPr>
            <p:nvPr/>
          </p:nvSpPr>
          <p:spPr bwMode="auto">
            <a:xfrm>
              <a:off x="4663" y="2382"/>
              <a:ext cx="158" cy="140"/>
            </a:xfrm>
            <a:prstGeom prst="ellipse">
              <a:avLst/>
            </a:prstGeom>
            <a:solidFill>
              <a:srgbClr val="33CC33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  <p:sp>
          <p:nvSpPr>
            <p:cNvPr id="52" name="Rectangle 252"/>
            <p:cNvSpPr>
              <a:spLocks noChangeArrowheads="1"/>
            </p:cNvSpPr>
            <p:nvPr/>
          </p:nvSpPr>
          <p:spPr bwMode="auto">
            <a:xfrm>
              <a:off x="5061" y="1837"/>
              <a:ext cx="88" cy="761"/>
            </a:xfrm>
            <a:prstGeom prst="rect">
              <a:avLst/>
            </a:prstGeom>
            <a:solidFill>
              <a:srgbClr val="292929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>
                <a:ea typeface="ＭＳ Ｐゴシック" charset="0"/>
              </a:endParaRPr>
            </a:p>
          </p:txBody>
        </p:sp>
      </p:grpSp>
      <p:sp>
        <p:nvSpPr>
          <p:cNvPr id="63" name="Text Box 9"/>
          <p:cNvSpPr txBox="1">
            <a:spLocks noChangeArrowheads="1"/>
          </p:cNvSpPr>
          <p:nvPr/>
        </p:nvSpPr>
        <p:spPr bwMode="auto">
          <a:xfrm>
            <a:off x="7545796" y="5986183"/>
            <a:ext cx="451621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-128"/>
              </a:defRPr>
            </a:lvl9pPr>
          </a:lstStyle>
          <a:p>
            <a:pPr algn="l"/>
            <a:r>
              <a:rPr lang="en-US" altLang="en-US" sz="2800" dirty="0">
                <a:latin typeface="+mn-lt"/>
              </a:rPr>
              <a:t>Server has already </a:t>
            </a:r>
            <a:r>
              <a:rPr lang="en-US" altLang="en-US" sz="2800" dirty="0" err="1">
                <a:latin typeface="+mn-lt"/>
              </a:rPr>
              <a:t>ACK’ed</a:t>
            </a:r>
            <a:r>
              <a:rPr lang="en-US" altLang="en-US" sz="2800" dirty="0">
                <a:latin typeface="+mn-lt"/>
              </a:rPr>
              <a:t> 142+0, so don’t send an ACK.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802906" y="0"/>
            <a:ext cx="2400518" cy="1938992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2400" dirty="0" err="1">
                <a:solidFill>
                  <a:schemeClr val="accent6"/>
                </a:solidFill>
              </a:rPr>
              <a:t>Seq</a:t>
            </a:r>
            <a:r>
              <a:rPr lang="en-US" sz="2400" dirty="0">
                <a:solidFill>
                  <a:schemeClr val="accent6"/>
                </a:solidFill>
              </a:rPr>
              <a:t> </a:t>
            </a:r>
            <a:r>
              <a:rPr lang="en-US" sz="2400" dirty="0"/>
              <a:t>= index of data being sent.</a:t>
            </a:r>
          </a:p>
          <a:p>
            <a:r>
              <a:rPr lang="en-US" sz="2400" dirty="0">
                <a:solidFill>
                  <a:schemeClr val="accent6"/>
                </a:solidFill>
              </a:rPr>
              <a:t>ACK</a:t>
            </a:r>
            <a:r>
              <a:rPr lang="en-US" sz="2400" dirty="0"/>
              <a:t> = index of data it expects to receive next</a:t>
            </a:r>
          </a:p>
        </p:txBody>
      </p:sp>
    </p:spTree>
    <p:extLst>
      <p:ext uri="{BB962C8B-B14F-4D97-AF65-F5344CB8AC3E}">
        <p14:creationId xmlns:p14="http://schemas.microsoft.com/office/powerpoint/2010/main" val="4288219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Timeouts are an important parameter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TCP keeps </a:t>
            </a:r>
            <a:r>
              <a:rPr lang="en-US" b="1" dirty="0">
                <a:solidFill>
                  <a:schemeClr val="accent6"/>
                </a:solidFill>
              </a:rPr>
              <a:t>one</a:t>
            </a:r>
            <a:r>
              <a:rPr lang="en-US" dirty="0">
                <a:solidFill>
                  <a:schemeClr val="accent6"/>
                </a:solidFill>
              </a:rPr>
              <a:t> </a:t>
            </a:r>
            <a:r>
              <a:rPr lang="en-US" b="1" dirty="0">
                <a:solidFill>
                  <a:schemeClr val="accent6"/>
                </a:solidFill>
              </a:rPr>
              <a:t>timer</a:t>
            </a:r>
            <a:r>
              <a:rPr lang="en-US" dirty="0"/>
              <a:t>, for oldest un-</a:t>
            </a:r>
            <a:r>
              <a:rPr lang="en-US" dirty="0" err="1"/>
              <a:t>ACK’ed</a:t>
            </a:r>
            <a:r>
              <a:rPr lang="en-US" dirty="0"/>
              <a:t> segment</a:t>
            </a:r>
          </a:p>
          <a:p>
            <a:pPr lvl="1"/>
            <a:r>
              <a:rPr lang="en-US" dirty="0"/>
              <a:t>Retransmit that </a:t>
            </a:r>
            <a:r>
              <a:rPr lang="en-US" i="1" dirty="0"/>
              <a:t>one segment </a:t>
            </a:r>
            <a:r>
              <a:rPr lang="en-US" dirty="0"/>
              <a:t>when timer expires.  Why just one?</a:t>
            </a:r>
          </a:p>
          <a:p>
            <a:pPr lvl="1"/>
            <a:r>
              <a:rPr lang="en-US" dirty="0"/>
              <a:t>ACK received → start timer for next-lowest un-</a:t>
            </a:r>
            <a:r>
              <a:rPr lang="en-US" dirty="0" err="1"/>
              <a:t>ACK’ed</a:t>
            </a:r>
            <a:r>
              <a:rPr lang="en-US" dirty="0"/>
              <a:t> segment, if any.</a:t>
            </a:r>
          </a:p>
          <a:p>
            <a:r>
              <a:rPr lang="en-US" dirty="0"/>
              <a:t>Timer must be set carefully:</a:t>
            </a:r>
          </a:p>
          <a:p>
            <a:pPr lvl="1"/>
            <a:r>
              <a:rPr lang="en-US" dirty="0"/>
              <a:t>Too long → waste time waiting before a necessary retransmit.</a:t>
            </a:r>
          </a:p>
          <a:p>
            <a:pPr lvl="1"/>
            <a:r>
              <a:rPr lang="en-US" dirty="0"/>
              <a:t>Too short → send duplicate packets unnecessarily.</a:t>
            </a:r>
          </a:p>
          <a:p>
            <a:r>
              <a:rPr lang="en-US" dirty="0"/>
              <a:t>What is the ideal value of the timer?</a:t>
            </a:r>
          </a:p>
          <a:p>
            <a:pPr lvl="1"/>
            <a:r>
              <a:rPr lang="en-US" dirty="0"/>
              <a:t>In other words, how much time do we expect to elapse before getting ACK?</a:t>
            </a:r>
          </a:p>
          <a:p>
            <a:pPr lvl="1"/>
            <a:r>
              <a:rPr lang="en-US" b="1" dirty="0"/>
              <a:t>Answer</a:t>
            </a:r>
            <a:r>
              <a:rPr lang="en-US" dirty="0"/>
              <a:t>: just slightly longer than expected round-trip time (RTT).</a:t>
            </a:r>
          </a:p>
          <a:p>
            <a:r>
              <a:rPr lang="en-US" dirty="0"/>
              <a:t>Thus, TCP keeps track of recent RTTs by constantly measuring</a:t>
            </a:r>
            <a:br>
              <a:rPr lang="en-US" dirty="0"/>
            </a:br>
            <a:r>
              <a:rPr lang="en-US" dirty="0"/>
              <a:t>delay between every transmission and its ACK.</a:t>
            </a:r>
          </a:p>
          <a:p>
            <a:pPr lvl="1"/>
            <a:endParaRPr lang="en-US" dirty="0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7194BD0E-2CB8-4A4C-822C-7EE244C29171}"/>
              </a:ext>
            </a:extLst>
          </p:cNvPr>
          <p:cNvGrpSpPr/>
          <p:nvPr/>
        </p:nvGrpSpPr>
        <p:grpSpPr>
          <a:xfrm>
            <a:off x="10998631" y="1146875"/>
            <a:ext cx="929898" cy="884264"/>
            <a:chOff x="10763181" y="2345404"/>
            <a:chExt cx="1139517" cy="1083596"/>
          </a:xfrm>
        </p:grpSpPr>
        <p:sp>
          <p:nvSpPr>
            <p:cNvPr id="5" name="Octagon 4">
              <a:extLst>
                <a:ext uri="{FF2B5EF4-FFF2-40B4-BE49-F238E27FC236}">
                  <a16:creationId xmlns:a16="http://schemas.microsoft.com/office/drawing/2014/main" id="{403481BB-096C-4D41-85B5-CDEC78F4FCE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6" name="Octagon 5">
              <a:extLst>
                <a:ext uri="{FF2B5EF4-FFF2-40B4-BE49-F238E27FC236}">
                  <a16:creationId xmlns:a16="http://schemas.microsoft.com/office/drawing/2014/main" id="{4911B92B-6875-8440-B26F-B440949E1D8E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940F4542-7083-2E4C-B7B3-48A8C15682D6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5B3F45DD-5303-0D49-8876-99E8B2CBF3D7}"/>
              </a:ext>
            </a:extLst>
          </p:cNvPr>
          <p:cNvGrpSpPr/>
          <p:nvPr/>
        </p:nvGrpSpPr>
        <p:grpSpPr>
          <a:xfrm>
            <a:off x="11033501" y="5125317"/>
            <a:ext cx="929898" cy="884264"/>
            <a:chOff x="10763181" y="2345404"/>
            <a:chExt cx="1139517" cy="1083596"/>
          </a:xfrm>
        </p:grpSpPr>
        <p:sp>
          <p:nvSpPr>
            <p:cNvPr id="9" name="Octagon 8">
              <a:extLst>
                <a:ext uri="{FF2B5EF4-FFF2-40B4-BE49-F238E27FC236}">
                  <a16:creationId xmlns:a16="http://schemas.microsoft.com/office/drawing/2014/main" id="{DE45E065-7726-D142-843C-E2663802F6D7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10" name="Octagon 9">
              <a:extLst>
                <a:ext uri="{FF2B5EF4-FFF2-40B4-BE49-F238E27FC236}">
                  <a16:creationId xmlns:a16="http://schemas.microsoft.com/office/drawing/2014/main" id="{B8E14605-02AD-034F-8FCF-FB2211A39EDD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ACB332D1-6DC5-7C45-B6D0-1CA401FD27A2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74796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Exponentially-weighted moving average RTT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 err="1">
                <a:latin typeface="Courier New" charset="0"/>
              </a:rPr>
              <a:t>EstimatedRTT</a:t>
            </a:r>
            <a:r>
              <a:rPr lang="en-US" sz="2800" b="1" dirty="0">
                <a:latin typeface="Courier New" charset="0"/>
              </a:rPr>
              <a:t> = (1-</a:t>
            </a:r>
            <a:r>
              <a:rPr lang="en-US" sz="2800" b="1" dirty="0">
                <a:latin typeface="Courier New" charset="0"/>
                <a:sym typeface="Symbol" charset="0"/>
              </a:rPr>
              <a:t></a:t>
            </a:r>
            <a:r>
              <a:rPr lang="en-US" sz="2800" b="1" dirty="0">
                <a:latin typeface="Courier New" charset="0"/>
              </a:rPr>
              <a:t>)*</a:t>
            </a:r>
            <a:r>
              <a:rPr lang="en-US" sz="2800" b="1" dirty="0" err="1">
                <a:latin typeface="Courier New" charset="0"/>
              </a:rPr>
              <a:t>EstimatedRTT</a:t>
            </a:r>
            <a:r>
              <a:rPr lang="en-US" sz="2800" b="1" dirty="0">
                <a:latin typeface="Courier New" charset="0"/>
              </a:rPr>
              <a:t> + </a:t>
            </a:r>
            <a:r>
              <a:rPr lang="en-US" sz="2800" b="1" dirty="0">
                <a:latin typeface="Courier New" charset="0"/>
                <a:sym typeface="Symbol" charset="0"/>
              </a:rPr>
              <a:t></a:t>
            </a:r>
            <a:r>
              <a:rPr lang="en-US" sz="2800" b="1" dirty="0">
                <a:latin typeface="Courier New" charset="0"/>
              </a:rPr>
              <a:t>*</a:t>
            </a:r>
            <a:r>
              <a:rPr lang="en-US" sz="2800" b="1" dirty="0" err="1">
                <a:latin typeface="Courier New" charset="0"/>
              </a:rPr>
              <a:t>SampleRTT</a:t>
            </a:r>
            <a:endParaRPr lang="en-US" sz="2800" b="1" dirty="0">
              <a:latin typeface="Courier New" charset="0"/>
            </a:endParaRPr>
          </a:p>
          <a:p>
            <a:r>
              <a:rPr lang="en-US" sz="2800" dirty="0"/>
              <a:t>Every time a new </a:t>
            </a:r>
            <a:r>
              <a:rPr lang="en-US" sz="2800" dirty="0" err="1"/>
              <a:t>SampleRTT</a:t>
            </a:r>
            <a:r>
              <a:rPr lang="en-US" sz="2800" dirty="0"/>
              <a:t> is observed, update the EWMA RTT.</a:t>
            </a:r>
          </a:p>
          <a:p>
            <a:r>
              <a:rPr lang="en-US" sz="2800" dirty="0"/>
              <a:t>Typically, </a:t>
            </a:r>
            <a:r>
              <a:rPr lang="en-US" sz="2800" b="1" dirty="0">
                <a:ea typeface="ＭＳ Ｐゴシック" charset="0"/>
                <a:sym typeface="Symbol" charset="0"/>
              </a:rPr>
              <a:t> =</a:t>
            </a:r>
            <a:r>
              <a:rPr lang="en-US" sz="2800" dirty="0">
                <a:ea typeface="ＭＳ Ｐゴシック" charset="0"/>
              </a:rPr>
              <a:t> 0.125</a:t>
            </a:r>
          </a:p>
          <a:p>
            <a:r>
              <a:rPr lang="en-US" dirty="0"/>
              <a:t>Gives us a “smoothed”</a:t>
            </a:r>
            <a:br>
              <a:rPr lang="en-US" dirty="0"/>
            </a:br>
            <a:r>
              <a:rPr lang="en-US" dirty="0"/>
              <a:t>average of recent RTT.</a:t>
            </a:r>
          </a:p>
          <a:p>
            <a:r>
              <a:rPr lang="en-US" dirty="0"/>
              <a:t>Then set</a:t>
            </a:r>
            <a:br>
              <a:rPr lang="en-US" dirty="0"/>
            </a:br>
            <a:r>
              <a:rPr lang="en-US" dirty="0"/>
              <a:t>timeout &gt; </a:t>
            </a:r>
            <a:r>
              <a:rPr lang="en-US" dirty="0" err="1"/>
              <a:t>EstimatedRTT</a:t>
            </a:r>
            <a:endParaRPr lang="en-US" dirty="0"/>
          </a:p>
          <a:p>
            <a:r>
              <a:rPr lang="en-US" dirty="0"/>
              <a:t>But how much greater?</a:t>
            </a:r>
          </a:p>
        </p:txBody>
      </p:sp>
      <p:grpSp>
        <p:nvGrpSpPr>
          <p:cNvPr id="7" name="Group 14"/>
          <p:cNvGrpSpPr>
            <a:grpSpLocks/>
          </p:cNvGrpSpPr>
          <p:nvPr/>
        </p:nvGrpSpPr>
        <p:grpSpPr bwMode="auto">
          <a:xfrm>
            <a:off x="5016127" y="2037366"/>
            <a:ext cx="7032438" cy="4812886"/>
            <a:chOff x="782" y="1865"/>
            <a:chExt cx="3951" cy="2704"/>
          </a:xfrm>
        </p:grpSpPr>
        <p:pic>
          <p:nvPicPr>
            <p:cNvPr id="8" name="Picture 1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82" y="1865"/>
              <a:ext cx="3951" cy="270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" name="Rectangle 13"/>
            <p:cNvSpPr>
              <a:spLocks noChangeArrowheads="1"/>
            </p:cNvSpPr>
            <p:nvPr/>
          </p:nvSpPr>
          <p:spPr bwMode="auto">
            <a:xfrm>
              <a:off x="2070" y="1926"/>
              <a:ext cx="1404" cy="16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</p:grpSp>
      <p:sp>
        <p:nvSpPr>
          <p:cNvPr id="10" name="Text Box 18"/>
          <p:cNvSpPr txBox="1">
            <a:spLocks noChangeArrowheads="1"/>
          </p:cNvSpPr>
          <p:nvPr/>
        </p:nvSpPr>
        <p:spPr bwMode="auto">
          <a:xfrm rot="10800000">
            <a:off x="4849370" y="3315766"/>
            <a:ext cx="461665" cy="195968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800" dirty="0"/>
              <a:t>RTT (milliseconds)</a:t>
            </a: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5573339" y="3123959"/>
            <a:ext cx="433586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>
                <a:latin typeface="Arial" charset="0"/>
              </a:rPr>
              <a:t>RTT: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gaia.cs.umass.edu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to</a:t>
            </a:r>
            <a:r>
              <a:rPr lang="en-US">
                <a:solidFill>
                  <a:schemeClr val="bg1"/>
                </a:solidFill>
                <a:latin typeface="Arial" charset="0"/>
              </a:rPr>
              <a:t> </a:t>
            </a:r>
            <a:r>
              <a:rPr lang="en-US">
                <a:latin typeface="Arial" charset="0"/>
              </a:rPr>
              <a:t>fantasia.eurecom.fr</a:t>
            </a:r>
          </a:p>
        </p:txBody>
      </p:sp>
      <p:sp>
        <p:nvSpPr>
          <p:cNvPr id="12" name="Text Box 20"/>
          <p:cNvSpPr txBox="1">
            <a:spLocks noChangeArrowheads="1"/>
          </p:cNvSpPr>
          <p:nvPr/>
        </p:nvSpPr>
        <p:spPr bwMode="auto">
          <a:xfrm>
            <a:off x="9529389" y="5182274"/>
            <a:ext cx="1324255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800"/>
              <a:t>sampleRTT</a:t>
            </a:r>
          </a:p>
        </p:txBody>
      </p:sp>
      <p:sp>
        <p:nvSpPr>
          <p:cNvPr id="13" name="Text Box 21"/>
          <p:cNvSpPr txBox="1">
            <a:spLocks noChangeArrowheads="1"/>
          </p:cNvSpPr>
          <p:nvPr/>
        </p:nvSpPr>
        <p:spPr bwMode="auto">
          <a:xfrm>
            <a:off x="9523040" y="5499773"/>
            <a:ext cx="1605482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>
              <a:defRPr/>
            </a:pPr>
            <a:r>
              <a:rPr lang="en-US" sz="1800"/>
              <a:t>EstimatedRTT</a:t>
            </a:r>
          </a:p>
        </p:txBody>
      </p:sp>
      <p:sp>
        <p:nvSpPr>
          <p:cNvPr id="14" name="AutoShape 22"/>
          <p:cNvSpPr>
            <a:spLocks noChangeArrowheads="1"/>
          </p:cNvSpPr>
          <p:nvPr/>
        </p:nvSpPr>
        <p:spPr bwMode="auto">
          <a:xfrm>
            <a:off x="9313490" y="5318461"/>
            <a:ext cx="165531" cy="160192"/>
          </a:xfrm>
          <a:prstGeom prst="diamond">
            <a:avLst/>
          </a:prstGeom>
          <a:solidFill>
            <a:srgbClr val="0000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15" name="AutoShape 23"/>
          <p:cNvSpPr>
            <a:spLocks noChangeArrowheads="1"/>
          </p:cNvSpPr>
          <p:nvPr/>
        </p:nvSpPr>
        <p:spPr bwMode="auto">
          <a:xfrm rot="2776382">
            <a:off x="9310170" y="5604388"/>
            <a:ext cx="165531" cy="160192"/>
          </a:xfrm>
          <a:prstGeom prst="diamond">
            <a:avLst/>
          </a:prstGeom>
          <a:solidFill>
            <a:srgbClr val="FF66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000">
              <a:ea typeface="ＭＳ Ｐゴシック" charset="0"/>
            </a:endParaRPr>
          </a:p>
        </p:txBody>
      </p:sp>
      <p:sp>
        <p:nvSpPr>
          <p:cNvPr id="16" name="Rectangle 24"/>
          <p:cNvSpPr>
            <a:spLocks noChangeArrowheads="1"/>
          </p:cNvSpPr>
          <p:nvPr/>
        </p:nvSpPr>
        <p:spPr bwMode="auto">
          <a:xfrm>
            <a:off x="7416427" y="6325178"/>
            <a:ext cx="2089618" cy="52507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>
              <a:defRPr/>
            </a:pPr>
            <a:endParaRPr lang="en-US" sz="2000">
              <a:ea typeface="ＭＳ Ｐゴシック" charset="0"/>
            </a:endParaRPr>
          </a:p>
        </p:txBody>
      </p:sp>
      <p:grpSp>
        <p:nvGrpSpPr>
          <p:cNvPr id="17" name="Group 15"/>
          <p:cNvGrpSpPr>
            <a:grpSpLocks/>
          </p:cNvGrpSpPr>
          <p:nvPr/>
        </p:nvGrpSpPr>
        <p:grpSpPr bwMode="auto">
          <a:xfrm>
            <a:off x="7976545" y="6349650"/>
            <a:ext cx="1696258" cy="377342"/>
            <a:chOff x="2343" y="3645"/>
            <a:chExt cx="953" cy="212"/>
          </a:xfrm>
        </p:grpSpPr>
        <p:sp>
          <p:nvSpPr>
            <p:cNvPr id="18" name="Rectangle 16"/>
            <p:cNvSpPr>
              <a:spLocks noChangeArrowheads="1"/>
            </p:cNvSpPr>
            <p:nvPr/>
          </p:nvSpPr>
          <p:spPr bwMode="auto">
            <a:xfrm>
              <a:off x="2592" y="3695"/>
              <a:ext cx="527" cy="9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>
                <a:defRPr/>
              </a:pPr>
              <a:endParaRPr lang="en-US" sz="2000">
                <a:ea typeface="ＭＳ Ｐゴシック" charset="0"/>
              </a:endParaRPr>
            </a:p>
          </p:txBody>
        </p:sp>
        <p:sp>
          <p:nvSpPr>
            <p:cNvPr id="19" name="Text Box 17"/>
            <p:cNvSpPr txBox="1">
              <a:spLocks noChangeArrowheads="1"/>
            </p:cNvSpPr>
            <p:nvPr/>
          </p:nvSpPr>
          <p:spPr bwMode="auto">
            <a:xfrm>
              <a:off x="2343" y="3645"/>
              <a:ext cx="953" cy="2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chemeClr val="bg1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blurRad="63500" dist="38099" dir="2700000" algn="ctr" rotWithShape="0">
                      <a:schemeClr val="bg2">
                        <a:alpha val="74998"/>
                      </a:schemeClr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1pPr>
              <a:lvl2pPr marL="742950" indent="-28575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2pPr>
              <a:lvl3pPr marL="11430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3pPr>
              <a:lvl4pPr marL="16002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4pPr>
              <a:lvl5pPr marL="2057400" indent="-228600"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sz="1600">
                  <a:solidFill>
                    <a:schemeClr val="tx1"/>
                  </a:solidFill>
                  <a:latin typeface="Tahoma" charset="0"/>
                  <a:ea typeface="ＭＳ Ｐゴシック" charset="0"/>
                </a:defRPr>
              </a:lvl9pPr>
            </a:lstStyle>
            <a:p>
              <a:pPr>
                <a:defRPr/>
              </a:pPr>
              <a:r>
                <a:rPr lang="en-US" sz="1800" dirty="0"/>
                <a:t>time (seconds)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E2AD323E-0789-7E43-803D-0662FC295420}"/>
              </a:ext>
            </a:extLst>
          </p:cNvPr>
          <p:cNvGrpSpPr/>
          <p:nvPr/>
        </p:nvGrpSpPr>
        <p:grpSpPr>
          <a:xfrm>
            <a:off x="3811351" y="5242307"/>
            <a:ext cx="929898" cy="884264"/>
            <a:chOff x="10763181" y="2345404"/>
            <a:chExt cx="1139517" cy="1083596"/>
          </a:xfrm>
        </p:grpSpPr>
        <p:sp>
          <p:nvSpPr>
            <p:cNvPr id="21" name="Octagon 20">
              <a:extLst>
                <a:ext uri="{FF2B5EF4-FFF2-40B4-BE49-F238E27FC236}">
                  <a16:creationId xmlns:a16="http://schemas.microsoft.com/office/drawing/2014/main" id="{AD013CFF-3818-5142-91A0-27A03E8AB565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octagon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50"/>
            </a:p>
          </p:txBody>
        </p:sp>
        <p:sp>
          <p:nvSpPr>
            <p:cNvPr id="22" name="Octagon 21">
              <a:extLst>
                <a:ext uri="{FF2B5EF4-FFF2-40B4-BE49-F238E27FC236}">
                  <a16:creationId xmlns:a16="http://schemas.microsoft.com/office/drawing/2014/main" id="{35005387-A6D9-184A-9370-9B761F01D72A}"/>
                </a:ext>
              </a:extLst>
            </p:cNvPr>
            <p:cNvSpPr/>
            <p:nvPr/>
          </p:nvSpPr>
          <p:spPr>
            <a:xfrm>
              <a:off x="10805912" y="2396681"/>
              <a:ext cx="1045509" cy="991382"/>
            </a:xfrm>
            <a:prstGeom prst="octagon">
              <a:avLst/>
            </a:prstGeom>
            <a:solidFill>
              <a:srgbClr val="C00000"/>
            </a:solidFill>
            <a:ln w="2857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B832CD1C-8B9B-5144-A54F-BA8A273EF9FE}"/>
                </a:ext>
              </a:extLst>
            </p:cNvPr>
            <p:cNvSpPr/>
            <p:nvPr/>
          </p:nvSpPr>
          <p:spPr>
            <a:xfrm>
              <a:off x="10763181" y="2345404"/>
              <a:ext cx="1139517" cy="1083596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STOP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200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and</a:t>
              </a:r>
              <a:b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en-US" sz="1600" b="1" dirty="0">
                  <a:solidFill>
                    <a:schemeClr val="bg1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THINK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009760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RTT variance</a:t>
            </a:r>
            <a:r>
              <a:rPr lang="en-US" i="1" dirty="0"/>
              <a:t> (</a:t>
            </a:r>
            <a:r>
              <a:rPr lang="en-US" b="1" i="1" dirty="0"/>
              <a:t>jitter</a:t>
            </a:r>
            <a:r>
              <a:rPr lang="en-US" i="1" dirty="0"/>
              <a:t>) </a:t>
            </a:r>
            <a:r>
              <a:rPr lang="en-US" dirty="0"/>
              <a:t>also affects timeout choice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3471" y="1146875"/>
            <a:ext cx="4355403" cy="5594888"/>
          </a:xfrm>
        </p:spPr>
        <p:txBody>
          <a:bodyPr/>
          <a:lstStyle/>
          <a:p>
            <a:r>
              <a:rPr lang="en-US" dirty="0">
                <a:solidFill>
                  <a:schemeClr val="accent1"/>
                </a:solidFill>
              </a:rPr>
              <a:t>Square points </a:t>
            </a:r>
            <a:r>
              <a:rPr lang="en-US" dirty="0"/>
              <a:t>show traffic with </a:t>
            </a:r>
            <a:r>
              <a:rPr lang="en-US" i="1" dirty="0"/>
              <a:t>high</a:t>
            </a:r>
            <a:r>
              <a:rPr lang="en-US" dirty="0"/>
              <a:t> variance in RTT (high jitter)</a:t>
            </a:r>
          </a:p>
          <a:p>
            <a:pPr lvl="1"/>
            <a:r>
              <a:rPr lang="en-US" dirty="0"/>
              <a:t>Should choose</a:t>
            </a:r>
            <a:br>
              <a:rPr lang="en-US" dirty="0"/>
            </a:br>
            <a:r>
              <a:rPr lang="en-US" dirty="0"/>
              <a:t>timer significantly &gt; </a:t>
            </a:r>
            <a:r>
              <a:rPr lang="en-US" i="1" dirty="0" err="1"/>
              <a:t>EstimatedRTT</a:t>
            </a:r>
            <a:endParaRPr lang="en-US" i="1" dirty="0"/>
          </a:p>
          <a:p>
            <a:r>
              <a:rPr lang="en-US" dirty="0">
                <a:solidFill>
                  <a:schemeClr val="accent2"/>
                </a:solidFill>
              </a:rPr>
              <a:t>Circle points </a:t>
            </a:r>
            <a:r>
              <a:rPr lang="en-US" dirty="0"/>
              <a:t>show traffic with </a:t>
            </a:r>
            <a:r>
              <a:rPr lang="en-US" i="1" dirty="0"/>
              <a:t>low</a:t>
            </a:r>
            <a:r>
              <a:rPr lang="en-US" dirty="0"/>
              <a:t> variance in RTT (low jitter)</a:t>
            </a:r>
          </a:p>
          <a:p>
            <a:pPr lvl="1"/>
            <a:r>
              <a:rPr lang="en-US" dirty="0"/>
              <a:t>Can choose timer just slightly &gt; </a:t>
            </a:r>
            <a:r>
              <a:rPr lang="en-US" i="1" dirty="0" err="1"/>
              <a:t>EstimatedRTT</a:t>
            </a:r>
            <a:endParaRPr lang="en-US" i="1" dirty="0"/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5316514"/>
              </p:ext>
            </p:extLst>
          </p:nvPr>
        </p:nvGraphicFramePr>
        <p:xfrm>
          <a:off x="4618874" y="1146875"/>
          <a:ext cx="7063788" cy="53261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18913972"/>
      </p:ext>
    </p:extLst>
  </p:cSld>
  <p:clrMapOvr>
    <a:masterClrMapping/>
  </p:clrMapOvr>
</p:sld>
</file>

<file path=ppt/theme/theme1.xml><?xml version="1.0" encoding="utf-8"?>
<a:theme xmlns:a="http://schemas.openxmlformats.org/drawingml/2006/main" name="Theme1">
  <a:themeElements>
    <a:clrScheme name="Custom 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CAB00"/>
      </a:accent1>
      <a:accent2>
        <a:srgbClr val="ED4B11"/>
      </a:accent2>
      <a:accent3>
        <a:srgbClr val="A5A5A5"/>
      </a:accent3>
      <a:accent4>
        <a:srgbClr val="FFC000"/>
      </a:accent4>
      <a:accent5>
        <a:srgbClr val="5B9BD5"/>
      </a:accent5>
      <a:accent6>
        <a:srgbClr val="932092"/>
      </a:accent6>
      <a:hlink>
        <a:srgbClr val="0563C1"/>
      </a:hlink>
      <a:folHlink>
        <a:srgbClr val="954F72"/>
      </a:folHlink>
    </a:clrScheme>
    <a:fontScheme name="Garamond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heme1" id="{FA1E5FAA-CC73-964B-8CA3-7A794F8059E1}" vid="{37A25997-5C1F-D24B-AD4C-822FBE29A04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Theme1</Template>
  <TotalTime>6397</TotalTime>
  <Words>2257</Words>
  <Application>Microsoft Macintosh PowerPoint</Application>
  <PresentationFormat>Widescreen</PresentationFormat>
  <Paragraphs>324</Paragraphs>
  <Slides>27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</vt:lpstr>
      <vt:lpstr>Arial Narrow</vt:lpstr>
      <vt:lpstr>Calibri</vt:lpstr>
      <vt:lpstr>Courier New</vt:lpstr>
      <vt:lpstr>Garamond</vt:lpstr>
      <vt:lpstr>Tahoma</vt:lpstr>
      <vt:lpstr>Times New Roman</vt:lpstr>
      <vt:lpstr>Theme1</vt:lpstr>
      <vt:lpstr>CS-340 Introduction to Computer Networking  Lecture 6: TCP</vt:lpstr>
      <vt:lpstr>Last Lecture</vt:lpstr>
      <vt:lpstr>TCP is practical reliable transport</vt:lpstr>
      <vt:lpstr>TCP packet structure</vt:lpstr>
      <vt:lpstr>TCP seq #s and ACKs</vt:lpstr>
      <vt:lpstr>Simple TCP example (after the handshake)</vt:lpstr>
      <vt:lpstr>Timeouts are an important parameter</vt:lpstr>
      <vt:lpstr>Exponentially-weighted moving average RTT</vt:lpstr>
      <vt:lpstr>RTT variance (jitter) also affects timeout choice</vt:lpstr>
      <vt:lpstr>Final RTT estimation</vt:lpstr>
      <vt:lpstr>PowerPoint Presentation</vt:lpstr>
      <vt:lpstr>Intermission</vt:lpstr>
      <vt:lpstr>TCP retransmission scenarios</vt:lpstr>
      <vt:lpstr>Delayed ACKs</vt:lpstr>
      <vt:lpstr>TCP ACK generation (RFC 1122, 2581)</vt:lpstr>
      <vt:lpstr>TCP fast retransmit</vt:lpstr>
      <vt:lpstr>Triple DUP ACK</vt:lpstr>
      <vt:lpstr>TCP has characteristics of both GBN and SR:</vt:lpstr>
      <vt:lpstr>TCP window → flow and congestion control</vt:lpstr>
      <vt:lpstr>TCP flow control – to avoid overwhelming the receiver</vt:lpstr>
      <vt:lpstr>TCP connection setup</vt:lpstr>
      <vt:lpstr>3-way handshake, from “TCP/IP Illustrated” reference book</vt:lpstr>
      <vt:lpstr>TCP connection close</vt:lpstr>
      <vt:lpstr>PowerPoint Presentation</vt:lpstr>
      <vt:lpstr>Protocol must also handle unusual timings</vt:lpstr>
      <vt:lpstr>TCP state transition diagram</vt:lpstr>
      <vt:lpstr>Recap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EECS 317 Data Management and Information Processing</dc:title>
  <dc:creator>Stephen Tarzia</dc:creator>
  <cp:lastModifiedBy>Stephen Tarzia</cp:lastModifiedBy>
  <cp:revision>250</cp:revision>
  <cp:lastPrinted>2020-01-23T18:14:34Z</cp:lastPrinted>
  <dcterms:created xsi:type="dcterms:W3CDTF">2017-09-19T21:33:23Z</dcterms:created>
  <dcterms:modified xsi:type="dcterms:W3CDTF">2020-09-29T01:29:52Z</dcterms:modified>
</cp:coreProperties>
</file>