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60" r:id="rId4"/>
    <p:sldId id="261" r:id="rId5"/>
    <p:sldId id="262" r:id="rId6"/>
    <p:sldId id="265" r:id="rId7"/>
    <p:sldId id="263" r:id="rId8"/>
    <p:sldId id="264" r:id="rId9"/>
    <p:sldId id="266" r:id="rId10"/>
    <p:sldId id="280" r:id="rId11"/>
    <p:sldId id="267" r:id="rId12"/>
    <p:sldId id="268" r:id="rId13"/>
    <p:sldId id="269" r:id="rId14"/>
    <p:sldId id="282" r:id="rId15"/>
    <p:sldId id="285" r:id="rId16"/>
    <p:sldId id="281" r:id="rId17"/>
    <p:sldId id="270" r:id="rId18"/>
    <p:sldId id="271" r:id="rId19"/>
    <p:sldId id="284" r:id="rId20"/>
    <p:sldId id="272" r:id="rId21"/>
    <p:sldId id="273" r:id="rId22"/>
    <p:sldId id="274" r:id="rId23"/>
    <p:sldId id="275" r:id="rId24"/>
    <p:sldId id="279" r:id="rId25"/>
    <p:sldId id="276" r:id="rId26"/>
    <p:sldId id="277" r:id="rId27"/>
    <p:sldId id="25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7"/>
            <p14:sldId id="260"/>
            <p14:sldId id="261"/>
            <p14:sldId id="262"/>
            <p14:sldId id="265"/>
            <p14:sldId id="263"/>
            <p14:sldId id="264"/>
            <p14:sldId id="266"/>
            <p14:sldId id="280"/>
            <p14:sldId id="267"/>
            <p14:sldId id="268"/>
            <p14:sldId id="269"/>
            <p14:sldId id="282"/>
            <p14:sldId id="285"/>
            <p14:sldId id="281"/>
            <p14:sldId id="270"/>
            <p14:sldId id="271"/>
            <p14:sldId id="284"/>
            <p14:sldId id="272"/>
            <p14:sldId id="273"/>
            <p14:sldId id="274"/>
            <p14:sldId id="275"/>
            <p14:sldId id="279"/>
            <p14:sldId id="276"/>
            <p14:sldId id="27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0"/>
    <p:restoredTop sz="94720"/>
  </p:normalViewPr>
  <p:slideViewPr>
    <p:cSldViewPr snapToGrid="0" snapToObjects="1">
      <p:cViewPr varScale="1">
        <p:scale>
          <a:sx n="90" d="100"/>
          <a:sy n="90" d="100"/>
        </p:scale>
        <p:origin x="232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29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5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2392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73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305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686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31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7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7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53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57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1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8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ist.github.com/starzia/b6456d74be2f3ab12a0dd4cbff25271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gist.github.com/starzia/3cfd83f736b54cae1eb856561eb5e576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10:</a:t>
            </a:r>
            <a:br>
              <a:rPr lang="en-US" dirty="0"/>
            </a:br>
            <a:r>
              <a:rPr lang="en-US" dirty="0"/>
              <a:t>Threads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A6A084-6F9A-5145-88D1-771FA15A5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DC473-9326-6244-9169-FA9A5CEEF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parallel_count1.c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1C53B-5A06-B04D-BD7E-2F3A044A9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https://gist.github.com/starzia/b6456d74be2f3ab12a0dd4cbff252717</a:t>
            </a:r>
            <a:endParaRPr lang="en-US" dirty="0"/>
          </a:p>
          <a:p>
            <a:r>
              <a:rPr lang="en-US" dirty="0"/>
              <a:t>… or download it from Canvas.</a:t>
            </a:r>
          </a:p>
          <a:p>
            <a:r>
              <a:rPr lang="en-US" dirty="0"/>
              <a:t>Compile with “</a:t>
            </a:r>
            <a:r>
              <a:rPr lang="en-US" dirty="0" err="1"/>
              <a:t>gcc</a:t>
            </a:r>
            <a:r>
              <a:rPr lang="en-US" dirty="0"/>
              <a:t> -</a:t>
            </a:r>
            <a:r>
              <a:rPr lang="en-US" dirty="0" err="1"/>
              <a:t>lpthread</a:t>
            </a:r>
            <a:r>
              <a:rPr lang="en-US" dirty="0"/>
              <a:t> parallel_count1.c”</a:t>
            </a:r>
          </a:p>
        </p:txBody>
      </p:sp>
    </p:spTree>
    <p:extLst>
      <p:ext uri="{BB962C8B-B14F-4D97-AF65-F5344CB8AC3E}">
        <p14:creationId xmlns:p14="http://schemas.microsoft.com/office/powerpoint/2010/main" val="2647297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problem?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seen with the fork </a:t>
            </a:r>
            <a:r>
              <a:rPr lang="en-US" dirty="0" err="1"/>
              <a:t>syscall</a:t>
            </a:r>
            <a:r>
              <a:rPr lang="en-US" dirty="0"/>
              <a:t> that the scheduler is unpredictable</a:t>
            </a:r>
          </a:p>
          <a:p>
            <a:pPr lvl="1"/>
            <a:r>
              <a:rPr lang="en-US" dirty="0"/>
              <a:t>We don’t know which of the two threads will run first and for how long.</a:t>
            </a:r>
          </a:p>
          <a:p>
            <a:pPr lvl="1"/>
            <a:r>
              <a:rPr lang="en-US" dirty="0"/>
              <a:t>But is this a problem?</a:t>
            </a:r>
          </a:p>
          <a:p>
            <a:pPr lvl="1"/>
            <a:r>
              <a:rPr lang="en-US" dirty="0"/>
              <a:t>Why does it matter who</a:t>
            </a:r>
            <a:br>
              <a:rPr lang="en-US" dirty="0"/>
            </a:br>
            <a:r>
              <a:rPr lang="en-US" dirty="0"/>
              <a:t>increments the counter first?</a:t>
            </a:r>
          </a:p>
          <a:p>
            <a:pPr lvl="1"/>
            <a:r>
              <a:rPr lang="en-US" dirty="0"/>
              <a:t>The net result should be</a:t>
            </a:r>
            <a:br>
              <a:rPr lang="en-US" dirty="0"/>
            </a:br>
            <a:r>
              <a:rPr lang="en-US" dirty="0"/>
              <a:t>20,000,000 regardless, right?</a:t>
            </a:r>
          </a:p>
          <a:p>
            <a:pPr lvl="1"/>
            <a:r>
              <a:rPr lang="en-US" dirty="0"/>
              <a:t>Actually, there is a </a:t>
            </a:r>
            <a:r>
              <a:rPr lang="en-US" u="sng" dirty="0"/>
              <a:t>serious bug</a:t>
            </a:r>
          </a:p>
          <a:p>
            <a:pPr lvl="1"/>
            <a:r>
              <a:rPr lang="en-US" dirty="0"/>
              <a:t>It will yield a </a:t>
            </a:r>
            <a:r>
              <a:rPr lang="en-US" b="1" i="1" dirty="0">
                <a:solidFill>
                  <a:schemeClr val="accent4"/>
                </a:solidFill>
              </a:rPr>
              <a:t>different result every time!</a:t>
            </a:r>
          </a:p>
          <a:p>
            <a:r>
              <a:rPr lang="en-US" dirty="0"/>
              <a:t>You have to understand the low-level behavior to find the problem.</a:t>
            </a:r>
          </a:p>
          <a:p>
            <a:pPr lvl="1"/>
            <a:r>
              <a:rPr lang="en-US" dirty="0"/>
              <a:t>In short, the “counter++” operation is not </a:t>
            </a:r>
            <a:r>
              <a:rPr lang="en-US" b="1" i="1" dirty="0">
                <a:solidFill>
                  <a:schemeClr val="accent4"/>
                </a:solidFill>
              </a:rPr>
              <a:t>atomic</a:t>
            </a:r>
            <a:r>
              <a:rPr lang="en-US" dirty="0"/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84244" y="2354267"/>
            <a:ext cx="6218454" cy="2271713"/>
          </a:xfrm>
          <a:prstGeom prst="roundRect">
            <a:avLst>
              <a:gd name="adj" fmla="val 7862"/>
            </a:avLst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 time ./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a.out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main: begin (counter = 0)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A: begin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B: begin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A: done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B: done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main: done with both</a:t>
            </a:r>
            <a:b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(counter = 10416197, goal was 20000000)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314950" y="4572000"/>
            <a:ext cx="369294" cy="131491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549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Incrementing a number in assembly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“counter++” has to: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Copy from the memory location of the counter variable to a register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Increment the register’s value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Copy from the register back to memory</a:t>
            </a:r>
          </a:p>
          <a:p>
            <a:r>
              <a:rPr lang="en-US" dirty="0"/>
              <a:t>Assuming that “counter” is in memory location 0x8049a1c:</a:t>
            </a:r>
          </a:p>
          <a:p>
            <a:pPr marL="457200" lvl="1" indent="0">
              <a:buNone/>
            </a:pP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mov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0x8049a1c, %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eax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add $0x1, %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eax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mov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%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eax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0x8049a1c </a:t>
            </a:r>
          </a:p>
          <a:p>
            <a:r>
              <a:rPr lang="en-US" dirty="0"/>
              <a:t>The scheduler can interrupt the thread before or after the “add”</a:t>
            </a:r>
          </a:p>
          <a:p>
            <a:pPr lvl="1"/>
            <a:r>
              <a:rPr lang="en-US" dirty="0"/>
              <a:t>This would cause both threads to </a:t>
            </a:r>
            <a:r>
              <a:rPr lang="en-US" b="1" i="1" dirty="0">
                <a:solidFill>
                  <a:schemeClr val="accent4"/>
                </a:solidFill>
              </a:rPr>
              <a:t>read the same value</a:t>
            </a:r>
            <a:r>
              <a:rPr lang="en-US" dirty="0"/>
              <a:t>, increment it to the same value, and thus they would </a:t>
            </a:r>
            <a:r>
              <a:rPr lang="en-US" b="1" dirty="0"/>
              <a:t>repeat work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4217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increment failure in detail:  50 + 1 + 1 = 51!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6384" y="1270861"/>
            <a:ext cx="12248383" cy="5518342"/>
          </a:xfrm>
        </p:spPr>
      </p:pic>
      <p:sp>
        <p:nvSpPr>
          <p:cNvPr id="6" name="TextBox 5"/>
          <p:cNvSpPr txBox="1"/>
          <p:nvPr/>
        </p:nvSpPr>
        <p:spPr>
          <a:xfrm>
            <a:off x="11058527" y="5900013"/>
            <a:ext cx="801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ndale Mono" charset="0"/>
                <a:ea typeface="Andale Mono" charset="0"/>
                <a:cs typeface="Andale Mono" charset="0"/>
              </a:rPr>
              <a:t>XX</a:t>
            </a:r>
            <a:endParaRPr lang="en-US" sz="2800" dirty="0">
              <a:solidFill>
                <a:srgbClr val="FF0000"/>
              </a:solidFill>
              <a:latin typeface="Andale Mono" charset="0"/>
              <a:ea typeface="Andale Mono" charset="0"/>
              <a:cs typeface="Andale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699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EA1C1-F3BD-2448-B179-A0B25977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process scheduler creates concurrency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F1BDE32-0FC7-C749-A49F-CB01B3277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627871"/>
          </a:xfrm>
        </p:spPr>
        <p:txBody>
          <a:bodyPr>
            <a:normAutofit fontScale="92500"/>
          </a:bodyPr>
          <a:lstStyle/>
          <a:p>
            <a:r>
              <a:rPr lang="en-US" dirty="0"/>
              <a:t>Even if only one CPU is present, threads operate “concurrently” because they are taking turns using the CPU.</a:t>
            </a:r>
          </a:p>
          <a:p>
            <a:r>
              <a:rPr lang="en-US" dirty="0"/>
              <a:t>Each process thinks it has its own CPU that is sometimes very, very slow…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8B5E6C-50D0-0846-8A28-BA220324D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781" y="3547538"/>
            <a:ext cx="1581226" cy="3074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CBBFD8-BA02-1547-B090-A3BC887BC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4618" y="3476816"/>
            <a:ext cx="3296629" cy="321546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709A34-EFA2-2E4C-B1A2-EFAB6563C869}"/>
              </a:ext>
            </a:extLst>
          </p:cNvPr>
          <p:cNvSpPr txBox="1"/>
          <p:nvPr/>
        </p:nvSpPr>
        <p:spPr>
          <a:xfrm>
            <a:off x="5949054" y="2894949"/>
            <a:ext cx="5789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Simulated concurrency on one CPU core: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081B97CE-30F1-F74D-93BE-80B4D7044962}"/>
              </a:ext>
            </a:extLst>
          </p:cNvPr>
          <p:cNvSpPr/>
          <p:nvPr/>
        </p:nvSpPr>
        <p:spPr>
          <a:xfrm>
            <a:off x="7475548" y="4791777"/>
            <a:ext cx="1231013" cy="778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Is like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2FB0FB-6F06-F042-B006-A60AD0B87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472" y="3750735"/>
            <a:ext cx="3462167" cy="29101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23E15A-A26B-4A45-BF9D-1D06E856D8D2}"/>
              </a:ext>
            </a:extLst>
          </p:cNvPr>
          <p:cNvSpPr txBox="1"/>
          <p:nvPr/>
        </p:nvSpPr>
        <p:spPr>
          <a:xfrm>
            <a:off x="539141" y="2883059"/>
            <a:ext cx="2970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Obvious concurrency on two CPU cores: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600416-A899-6C48-A471-953D2A631430}"/>
              </a:ext>
            </a:extLst>
          </p:cNvPr>
          <p:cNvSpPr/>
          <p:nvPr/>
        </p:nvSpPr>
        <p:spPr>
          <a:xfrm>
            <a:off x="40272" y="2894948"/>
            <a:ext cx="4136571" cy="38107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A983CF-7E90-EA46-80D3-B9447CA3B887}"/>
              </a:ext>
            </a:extLst>
          </p:cNvPr>
          <p:cNvSpPr/>
          <p:nvPr/>
        </p:nvSpPr>
        <p:spPr>
          <a:xfrm>
            <a:off x="5626537" y="2894948"/>
            <a:ext cx="6434710" cy="38468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9301D2-61E8-2A4A-9BF4-749AEFC609F8}"/>
              </a:ext>
            </a:extLst>
          </p:cNvPr>
          <p:cNvSpPr txBox="1"/>
          <p:nvPr/>
        </p:nvSpPr>
        <p:spPr>
          <a:xfrm rot="16200000">
            <a:off x="8864400" y="5391528"/>
            <a:ext cx="807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Slow time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EF0F76-C8EB-2F4E-8651-EDB83E7CBC24}"/>
              </a:ext>
            </a:extLst>
          </p:cNvPr>
          <p:cNvSpPr txBox="1"/>
          <p:nvPr/>
        </p:nvSpPr>
        <p:spPr>
          <a:xfrm rot="16200000">
            <a:off x="10627886" y="4963357"/>
            <a:ext cx="807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Slow time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FC1950-8A3B-334F-8FEB-4F740BC9D3DC}"/>
              </a:ext>
            </a:extLst>
          </p:cNvPr>
          <p:cNvSpPr txBox="1"/>
          <p:nvPr/>
        </p:nvSpPr>
        <p:spPr>
          <a:xfrm rot="16200000">
            <a:off x="10606114" y="6247872"/>
            <a:ext cx="807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Slow time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6BF1EF-8C5F-0C44-AF2E-265D1349C0DA}"/>
              </a:ext>
            </a:extLst>
          </p:cNvPr>
          <p:cNvSpPr txBox="1"/>
          <p:nvPr/>
        </p:nvSpPr>
        <p:spPr>
          <a:xfrm rot="16200000">
            <a:off x="9003738" y="4310187"/>
            <a:ext cx="516165" cy="278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Slow </a:t>
            </a:r>
          </a:p>
        </p:txBody>
      </p:sp>
    </p:spTree>
    <p:extLst>
      <p:ext uri="{BB962C8B-B14F-4D97-AF65-F5344CB8AC3E}">
        <p14:creationId xmlns:p14="http://schemas.microsoft.com/office/powerpoint/2010/main" val="2652065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FC7FD-8379-F845-A7ED-B3C6E8A0A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Assume the scheduler is evil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EBB06-8ADB-AE40-910D-0B181CA46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that processes have no control over the scheduler.</a:t>
            </a:r>
          </a:p>
          <a:p>
            <a:r>
              <a:rPr lang="en-US" dirty="0"/>
              <a:t>So, to protect against concurrency bugs, we must assume that the scheduler can interrupt us at any time and schedule any other process.</a:t>
            </a:r>
          </a:p>
          <a:p>
            <a:r>
              <a:rPr lang="en-US" dirty="0"/>
              <a:t>In other words, assume that the scheduler is </a:t>
            </a:r>
            <a:r>
              <a:rPr lang="en-US" b="1" i="1" dirty="0">
                <a:solidFill>
                  <a:schemeClr val="accent6"/>
                </a:solidFill>
              </a:rPr>
              <a:t>adversarial</a:t>
            </a:r>
            <a:r>
              <a:rPr lang="en-US" dirty="0"/>
              <a:t>, and will do the worst possible scheduling.</a:t>
            </a:r>
          </a:p>
          <a:p>
            <a:r>
              <a:rPr lang="en-US" dirty="0"/>
              <a:t>To prevent weird and rare concurrency bugs,</a:t>
            </a:r>
            <a:br>
              <a:rPr lang="en-US" dirty="0"/>
            </a:br>
            <a:r>
              <a:rPr lang="en-US" dirty="0"/>
              <a:t>your code should work correctly even when</a:t>
            </a:r>
            <a:br>
              <a:rPr lang="en-US" dirty="0"/>
            </a:br>
            <a:r>
              <a:rPr lang="en-US" dirty="0"/>
              <a:t>faced with an evil scheduler.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63C86-B9D4-214D-BFD7-FCFB8689D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186" y="3592693"/>
            <a:ext cx="2576512" cy="31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94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940C5-735A-7A4D-96D8-7240E35BE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4AFF77-0172-C14B-861D-B18F8190E7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443" y="897731"/>
            <a:ext cx="5960270" cy="596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88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>
                <a:solidFill>
                  <a:schemeClr val="accent4"/>
                </a:solidFill>
              </a:rPr>
              <a:t>Race condition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Two or more things are happening at the same time,</a:t>
            </a:r>
          </a:p>
          <a:p>
            <a:pPr lvl="1"/>
            <a:r>
              <a:rPr lang="en-US" dirty="0"/>
              <a:t>it’s not clear which will finish first, and</a:t>
            </a:r>
          </a:p>
          <a:p>
            <a:pPr lvl="1"/>
            <a:r>
              <a:rPr lang="en-US" dirty="0"/>
              <a:t>the result will be different depending on which finishes first.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Indeterminate</a:t>
            </a:r>
            <a:r>
              <a:rPr lang="en-US" dirty="0"/>
              <a:t>: Output can be different each time (not </a:t>
            </a:r>
            <a:r>
              <a:rPr lang="en-US" b="1" i="1" dirty="0">
                <a:solidFill>
                  <a:schemeClr val="accent4"/>
                </a:solidFill>
              </a:rPr>
              <a:t>deterministic</a:t>
            </a:r>
            <a:r>
              <a:rPr lang="en-US" dirty="0"/>
              <a:t>).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Critical section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Code that accesses a shared resource and must not be executed concurrently.</a:t>
            </a:r>
          </a:p>
          <a:p>
            <a:pPr lvl="1"/>
            <a:r>
              <a:rPr lang="en-US" dirty="0"/>
              <a:t>In other words, code that would lead to a race condition.</a:t>
            </a:r>
          </a:p>
          <a:p>
            <a:pPr lvl="1"/>
            <a:r>
              <a:rPr lang="en-US" dirty="0"/>
              <a:t>Sometimes called a </a:t>
            </a:r>
            <a:r>
              <a:rPr lang="en-US" b="1" i="1" dirty="0">
                <a:solidFill>
                  <a:schemeClr val="accent4"/>
                </a:solidFill>
              </a:rPr>
              <a:t>transaction</a:t>
            </a:r>
            <a:r>
              <a:rPr lang="en-US" dirty="0"/>
              <a:t>, especially in database systems.</a:t>
            </a:r>
          </a:p>
          <a:p>
            <a:pPr lvl="1"/>
            <a:r>
              <a:rPr lang="en-US" dirty="0"/>
              <a:t>We must execute critical sections </a:t>
            </a:r>
            <a:r>
              <a:rPr lang="en-US" b="1" i="1" dirty="0">
                <a:solidFill>
                  <a:schemeClr val="accent4"/>
                </a:solidFill>
              </a:rPr>
              <a:t>atomically</a:t>
            </a:r>
            <a:r>
              <a:rPr lang="en-US" dirty="0"/>
              <a:t>, meaning that it cannot be </a:t>
            </a:r>
            <a:r>
              <a:rPr lang="en-US" i="1" dirty="0"/>
              <a:t>partially</a:t>
            </a:r>
            <a:r>
              <a:rPr lang="en-US" dirty="0"/>
              <a:t> executed.  Atomic means it cannot be divided, or is executed “all or none.”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Mutual exclusion primitives </a:t>
            </a:r>
            <a:r>
              <a:rPr lang="en-US" dirty="0"/>
              <a:t>are used to protect critical sections.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Locks</a:t>
            </a:r>
            <a:r>
              <a:rPr lang="en-US" dirty="0"/>
              <a:t> are the simplest kind of mutual exclusion primitive.</a:t>
            </a:r>
          </a:p>
        </p:txBody>
      </p:sp>
    </p:spTree>
    <p:extLst>
      <p:ext uri="{BB962C8B-B14F-4D97-AF65-F5344CB8AC3E}">
        <p14:creationId xmlns:p14="http://schemas.microsoft.com/office/powerpoint/2010/main" val="179638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sections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Critical sections often involve modification of multiple related data</a:t>
            </a:r>
          </a:p>
          <a:p>
            <a:pPr lvl="1"/>
            <a:r>
              <a:rPr lang="en-US" dirty="0"/>
              <a:t>While the modifications are happening there is some inconsistency</a:t>
            </a:r>
          </a:p>
          <a:p>
            <a:pPr lvl="1"/>
            <a:r>
              <a:rPr lang="en-US" dirty="0"/>
              <a:t>The inconsistency is eventually resolved before leaving the critical section</a:t>
            </a:r>
          </a:p>
          <a:p>
            <a:r>
              <a:rPr lang="en-US" dirty="0"/>
              <a:t>For example:</a:t>
            </a:r>
          </a:p>
          <a:p>
            <a:pPr lvl="1"/>
            <a:r>
              <a:rPr lang="en-US" dirty="0"/>
              <a:t>Inserting an element in the middle of a linked list</a:t>
            </a:r>
          </a:p>
          <a:p>
            <a:pPr lvl="2"/>
            <a:r>
              <a:rPr lang="en-US" dirty="0"/>
              <a:t>Two pointers must change.  List is broken if just one is changed.</a:t>
            </a:r>
          </a:p>
          <a:p>
            <a:pPr lvl="1"/>
            <a:r>
              <a:rPr lang="en-US" dirty="0"/>
              <a:t>Swapping two values.</a:t>
            </a:r>
          </a:p>
          <a:p>
            <a:r>
              <a:rPr lang="en-US" dirty="0"/>
              <a:t>Don’t have to worry about critical sections if:</a:t>
            </a:r>
          </a:p>
          <a:p>
            <a:pPr lvl="1"/>
            <a:r>
              <a:rPr lang="en-US" dirty="0"/>
              <a:t>Operation is just one assembly instruction (CPU executes these atomically), or</a:t>
            </a:r>
          </a:p>
          <a:p>
            <a:pPr lvl="1"/>
            <a:r>
              <a:rPr lang="en-US" dirty="0"/>
              <a:t>Program is single-threaded or the particular data is not shared among threads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435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D6FD-8C38-634E-819A-17B9B8A5D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Buggy concurrent swap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F7D07-B2BC-9944-A3B3-CD03BC079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368703" cy="5625885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4A43"/>
                </a:solidFill>
                <a:latin typeface="Courier New" panose="02070309020205020404" pitchFamily="49" charset="0"/>
              </a:rPr>
              <a:t>#include </a:t>
            </a:r>
            <a:r>
              <a:rPr lang="en-US" dirty="0">
                <a:solidFill>
                  <a:srgbClr val="800000"/>
                </a:solidFill>
                <a:latin typeface="Courier New" panose="02070309020205020404" pitchFamily="49" charset="0"/>
              </a:rPr>
              <a:t>&lt;</a:t>
            </a:r>
            <a:r>
              <a:rPr lang="en-US" dirty="0" err="1">
                <a:solidFill>
                  <a:srgbClr val="40015A"/>
                </a:solidFill>
                <a:latin typeface="Courier New" panose="02070309020205020404" pitchFamily="49" charset="0"/>
              </a:rPr>
              <a:t>stdio.h</a:t>
            </a:r>
            <a:r>
              <a:rPr lang="en-US" dirty="0">
                <a:solidFill>
                  <a:srgbClr val="800000"/>
                </a:solidFill>
                <a:latin typeface="Courier New" panose="02070309020205020404" pitchFamily="49" charset="0"/>
              </a:rPr>
              <a:t>&gt;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4A43"/>
                </a:solidFill>
                <a:latin typeface="Courier New" panose="02070309020205020404" pitchFamily="49" charset="0"/>
              </a:rPr>
              <a:t>#include </a:t>
            </a:r>
            <a:r>
              <a:rPr lang="en-US" dirty="0">
                <a:solidFill>
                  <a:srgbClr val="800000"/>
                </a:solidFill>
                <a:latin typeface="Courier New" panose="02070309020205020404" pitchFamily="49" charset="0"/>
              </a:rPr>
              <a:t>&lt;</a:t>
            </a:r>
            <a:r>
              <a:rPr lang="en-US" dirty="0" err="1">
                <a:solidFill>
                  <a:srgbClr val="40015A"/>
                </a:solidFill>
                <a:latin typeface="Courier New" panose="02070309020205020404" pitchFamily="49" charset="0"/>
              </a:rPr>
              <a:t>pthread.h</a:t>
            </a:r>
            <a:r>
              <a:rPr lang="en-US" dirty="0">
                <a:solidFill>
                  <a:srgbClr val="800000"/>
                </a:solidFill>
                <a:latin typeface="Courier New" panose="02070309020205020404" pitchFamily="49" charset="0"/>
              </a:rPr>
              <a:t>&gt;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volatile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person1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volatile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const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LOOPS 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1e4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void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void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dirty="0">
                <a:solidFill>
                  <a:srgbClr val="0000E6"/>
                </a:solidFill>
                <a:latin typeface="Courier New" panose="02070309020205020404" pitchFamily="49" charset="0"/>
              </a:rPr>
              <a:t>: begin</a:t>
            </a:r>
            <a:r>
              <a:rPr lang="en-US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*)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8C00"/>
                </a:solidFill>
                <a:latin typeface="Courier New" panose="02070309020205020404" pitchFamily="49" charset="0"/>
              </a:rPr>
              <a:t>0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&lt;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LOOPS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++)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en-US" dirty="0">
                <a:solidFill>
                  <a:srgbClr val="696969"/>
                </a:solidFill>
                <a:latin typeface="Courier New" panose="02070309020205020404" pitchFamily="49" charset="0"/>
              </a:rPr>
              <a:t>// swap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    volatile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tmp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person1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  person1 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  person2 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tmp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dirty="0">
                <a:solidFill>
                  <a:srgbClr val="0000E6"/>
                </a:solidFill>
                <a:latin typeface="Courier New" panose="02070309020205020404" pitchFamily="49" charset="0"/>
              </a:rPr>
              <a:t>: done</a:t>
            </a:r>
            <a:r>
              <a:rPr lang="en-US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*)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800000"/>
                </a:solidFill>
                <a:latin typeface="Courier New" panose="020703090202050204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2A79F-0561-5447-A2AD-028FF7DBF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209" y="1084882"/>
            <a:ext cx="6058489" cy="5625884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>
                <a:solidFill>
                  <a:srgbClr val="400000"/>
                </a:solidFill>
                <a:latin typeface="Courier New" panose="02070309020205020404" pitchFamily="49" charset="0"/>
              </a:rPr>
              <a:t>main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33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argc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argv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[])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33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pthread_t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p1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p2</a:t>
            </a: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person1 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0000E6"/>
                </a:solidFill>
                <a:latin typeface="Courier New" panose="02070309020205020404" pitchFamily="49" charset="0"/>
              </a:rPr>
              <a:t>Jack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person2 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0000E6"/>
                </a:solidFill>
                <a:latin typeface="Courier New" panose="02070309020205020404" pitchFamily="49" charset="0"/>
              </a:rPr>
              <a:t>Jill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33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0000E6"/>
                </a:solidFill>
                <a:latin typeface="Courier New" panose="02070309020205020404" pitchFamily="49" charset="0"/>
              </a:rPr>
              <a:t>main: begin (</a:t>
            </a:r>
            <a:r>
              <a:rPr lang="en-US" sz="33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3300" dirty="0">
                <a:solidFill>
                  <a:srgbClr val="0000E6"/>
                </a:solidFill>
                <a:latin typeface="Courier New" panose="02070309020205020404" pitchFamily="49" charset="0"/>
              </a:rPr>
              <a:t>, </a:t>
            </a:r>
            <a:r>
              <a:rPr lang="en-US" sz="33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3300" dirty="0">
                <a:solidFill>
                  <a:srgbClr val="0000E6"/>
                </a:solidFill>
                <a:latin typeface="Courier New" panose="02070309020205020404" pitchFamily="49" charset="0"/>
              </a:rPr>
              <a:t>)</a:t>
            </a:r>
            <a:r>
              <a:rPr lang="en-US" sz="33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person1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33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pthread_create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(&amp;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p1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0000E6"/>
                </a:solidFill>
                <a:latin typeface="Courier New" panose="02070309020205020404" pitchFamily="49" charset="0"/>
              </a:rPr>
              <a:t>A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33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pthread_create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(&amp;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p2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0000E6"/>
                </a:solidFill>
                <a:latin typeface="Courier New" panose="02070309020205020404" pitchFamily="49" charset="0"/>
              </a:rPr>
              <a:t>B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3300" dirty="0">
                <a:solidFill>
                  <a:srgbClr val="696969"/>
                </a:solidFill>
                <a:latin typeface="Courier New" panose="02070309020205020404" pitchFamily="49" charset="0"/>
              </a:rPr>
              <a:t>// wait for threads to finish                                                                  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33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pthread_join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p1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33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pthread_join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p2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33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33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0000E6"/>
                </a:solidFill>
                <a:latin typeface="Courier New" panose="02070309020205020404" pitchFamily="49" charset="0"/>
              </a:rPr>
              <a:t>main: end (</a:t>
            </a:r>
            <a:r>
              <a:rPr lang="en-US" sz="33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3300" dirty="0">
                <a:solidFill>
                  <a:srgbClr val="0000E6"/>
                </a:solidFill>
                <a:latin typeface="Courier New" panose="02070309020205020404" pitchFamily="49" charset="0"/>
              </a:rPr>
              <a:t>, </a:t>
            </a:r>
            <a:r>
              <a:rPr lang="en-US" sz="33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3300" dirty="0">
                <a:solidFill>
                  <a:srgbClr val="0000E6"/>
                </a:solidFill>
                <a:latin typeface="Courier New" panose="02070309020205020404" pitchFamily="49" charset="0"/>
              </a:rPr>
              <a:t>)</a:t>
            </a:r>
            <a:r>
              <a:rPr lang="en-US" sz="33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33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person1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33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33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3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sz="33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EA9911C-2B72-1A45-9BEF-A21E22987635}"/>
              </a:ext>
            </a:extLst>
          </p:cNvPr>
          <p:cNvSpPr/>
          <p:nvPr/>
        </p:nvSpPr>
        <p:spPr>
          <a:xfrm flipH="1" flipV="1">
            <a:off x="815009" y="4134677"/>
            <a:ext cx="4094921" cy="1172817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43EC3B-CFFD-974D-821D-B0D66BE01C55}"/>
              </a:ext>
            </a:extLst>
          </p:cNvPr>
          <p:cNvCxnSpPr>
            <a:cxnSpLocks/>
          </p:cNvCxnSpPr>
          <p:nvPr/>
        </p:nvCxnSpPr>
        <p:spPr>
          <a:xfrm>
            <a:off x="5632174" y="1084881"/>
            <a:ext cx="0" cy="49978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B197589-F1B9-7140-997E-E416FF7E5679}"/>
              </a:ext>
            </a:extLst>
          </p:cNvPr>
          <p:cNvSpPr txBox="1"/>
          <p:nvPr/>
        </p:nvSpPr>
        <p:spPr>
          <a:xfrm>
            <a:off x="5632174" y="6341434"/>
            <a:ext cx="6785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https://gist.github.com/starzia/3cfd83f736b54cae1eb856561eb5e576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822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Midterm exams are being graded as we speak.</a:t>
            </a:r>
          </a:p>
          <a:p>
            <a:r>
              <a:rPr lang="en-US" dirty="0"/>
              <a:t>Project 2 was due yesterday</a:t>
            </a:r>
          </a:p>
          <a:p>
            <a:r>
              <a:rPr lang="en-US" dirty="0"/>
              <a:t>Project 3 is due in two weeks from yesterday</a:t>
            </a:r>
          </a:p>
          <a:p>
            <a:pPr lvl="1"/>
            <a:r>
              <a:rPr lang="en-US" dirty="0"/>
              <a:t>Must implement threads in xv6</a:t>
            </a:r>
          </a:p>
          <a:p>
            <a:pPr lvl="1"/>
            <a:r>
              <a:rPr lang="en-US" dirty="0"/>
              <a:t>Should be easier than the last assignment</a:t>
            </a:r>
          </a:p>
          <a:p>
            <a:pPr lvl="1"/>
            <a:r>
              <a:rPr lang="en-US" dirty="0"/>
              <a:t>There is an extra credit section</a:t>
            </a:r>
          </a:p>
          <a:p>
            <a:r>
              <a:rPr lang="en-US" dirty="0"/>
              <a:t>Homework 2 will be out soon.</a:t>
            </a:r>
          </a:p>
          <a:p>
            <a:r>
              <a:rPr lang="en-US" dirty="0"/>
              <a:t>Drop deadline is on Friday.</a:t>
            </a:r>
          </a:p>
          <a:p>
            <a:pPr lvl="1"/>
            <a:r>
              <a:rPr lang="en-US" dirty="0"/>
              <a:t>I can tell you how you’re doing if you’re considering dropping.</a:t>
            </a:r>
          </a:p>
        </p:txBody>
      </p:sp>
    </p:spTree>
    <p:extLst>
      <p:ext uri="{BB962C8B-B14F-4D97-AF65-F5344CB8AC3E}">
        <p14:creationId xmlns:p14="http://schemas.microsoft.com/office/powerpoint/2010/main" val="385958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Critical sections in xv6: </a:t>
            </a:r>
            <a:r>
              <a:rPr lang="en-US" dirty="0">
                <a:solidFill>
                  <a:schemeClr val="tx1"/>
                </a:solidFill>
              </a:rPr>
              <a:t>process table in kernel/</a:t>
            </a:r>
            <a:r>
              <a:rPr lang="en-US" dirty="0" err="1">
                <a:solidFill>
                  <a:schemeClr val="tx1"/>
                </a:solidFill>
              </a:rPr>
              <a:t>proc.c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we worry about critical sections in the kernel?</a:t>
            </a:r>
          </a:p>
          <a:p>
            <a:pPr lvl="1"/>
            <a:r>
              <a:rPr lang="en-US" dirty="0"/>
              <a:t>An OS </a:t>
            </a:r>
            <a:r>
              <a:rPr lang="en-US" b="1" dirty="0"/>
              <a:t>kernel </a:t>
            </a:r>
            <a:r>
              <a:rPr lang="en-US" dirty="0"/>
              <a:t>on a multi-core machine is like a multi-threaded process, so we must protect the kernel’s critical sections.</a:t>
            </a:r>
          </a:p>
          <a:p>
            <a:pPr lvl="1"/>
            <a:r>
              <a:rPr lang="en-US" dirty="0"/>
              <a:t>A hardware interrupt can happen at any time and </a:t>
            </a:r>
            <a:r>
              <a:rPr lang="en-US" dirty="0" err="1"/>
              <a:t>prempt</a:t>
            </a:r>
            <a:r>
              <a:rPr lang="en-US" dirty="0"/>
              <a:t> the kernel</a:t>
            </a:r>
          </a:p>
          <a:p>
            <a:r>
              <a:rPr lang="en-US" dirty="0"/>
              <a:t>Process table is a shared resource</a:t>
            </a:r>
          </a:p>
          <a:p>
            <a:r>
              <a:rPr lang="en-US" dirty="0"/>
              <a:t>Proc </a:t>
            </a:r>
            <a:r>
              <a:rPr lang="en-US" dirty="0" err="1"/>
              <a:t>structs</a:t>
            </a:r>
            <a:r>
              <a:rPr lang="en-US" dirty="0"/>
              <a:t> have many fields</a:t>
            </a:r>
          </a:p>
          <a:p>
            <a:r>
              <a:rPr lang="en-US" dirty="0"/>
              <a:t>Don’t want to read a proc </a:t>
            </a:r>
            <a:r>
              <a:rPr lang="en-US" dirty="0" err="1"/>
              <a:t>struct</a:t>
            </a:r>
            <a:r>
              <a:rPr lang="en-US" dirty="0"/>
              <a:t> that is just partially filled-in</a:t>
            </a:r>
          </a:p>
          <a:p>
            <a:r>
              <a:rPr lang="en-US" dirty="0"/>
              <a:t>Don’t want to accidentally assign the same “next” </a:t>
            </a:r>
            <a:r>
              <a:rPr lang="en-US" dirty="0" err="1"/>
              <a:t>pid</a:t>
            </a:r>
            <a:r>
              <a:rPr lang="en-US" dirty="0"/>
              <a:t> to two processes</a:t>
            </a:r>
          </a:p>
          <a:p>
            <a:r>
              <a:rPr lang="en-US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691428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3" y="235744"/>
            <a:ext cx="4401020" cy="63865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748" y="0"/>
            <a:ext cx="455725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57824" y="3414712"/>
            <a:ext cx="1457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Critical Sections</a:t>
            </a:r>
          </a:p>
        </p:txBody>
      </p:sp>
      <p:sp>
        <p:nvSpPr>
          <p:cNvPr id="5" name="Right Brace 4"/>
          <p:cNvSpPr/>
          <p:nvPr/>
        </p:nvSpPr>
        <p:spPr>
          <a:xfrm>
            <a:off x="4543433" y="2700340"/>
            <a:ext cx="814388" cy="2085974"/>
          </a:xfrm>
          <a:prstGeom prst="rightBrace">
            <a:avLst>
              <a:gd name="adj1" fmla="val 36487"/>
              <a:gd name="adj2" fmla="val 50000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/>
          <p:cNvSpPr/>
          <p:nvPr/>
        </p:nvSpPr>
        <p:spPr>
          <a:xfrm rot="10800000">
            <a:off x="6686544" y="1981198"/>
            <a:ext cx="990591" cy="3933825"/>
          </a:xfrm>
          <a:prstGeom prst="rightBrace">
            <a:avLst>
              <a:gd name="adj1" fmla="val 36487"/>
              <a:gd name="adj2" fmla="val 54358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6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sections in Project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importantly, when deciding whether to deallocate a shared page</a:t>
            </a:r>
          </a:p>
          <a:p>
            <a:r>
              <a:rPr lang="en-US" dirty="0"/>
              <a:t>If two processes sharing the page are killed concurrently then:</a:t>
            </a:r>
          </a:p>
          <a:p>
            <a:pPr lvl="1"/>
            <a:r>
              <a:rPr lang="en-US" dirty="0"/>
              <a:t>Both processes might think the other is still using the page and </a:t>
            </a:r>
            <a:r>
              <a:rPr lang="en-US" b="1" i="1" dirty="0"/>
              <a:t>neither</a:t>
            </a:r>
            <a:r>
              <a:rPr lang="en-US" dirty="0"/>
              <a:t> would free it.</a:t>
            </a:r>
          </a:p>
          <a:p>
            <a:pPr lvl="1"/>
            <a:r>
              <a:rPr lang="en-US" dirty="0"/>
              <a:t>Both processes might think they are the last to use the page and </a:t>
            </a:r>
            <a:r>
              <a:rPr lang="en-US" b="1" i="1" dirty="0"/>
              <a:t>both</a:t>
            </a:r>
            <a:r>
              <a:rPr lang="en-US" dirty="0"/>
              <a:t> would try to free it.</a:t>
            </a:r>
          </a:p>
          <a:p>
            <a:r>
              <a:rPr lang="en-US" dirty="0"/>
              <a:t>Depending on your implementation you may or may not need a lock</a:t>
            </a:r>
          </a:p>
          <a:p>
            <a:r>
              <a:rPr lang="en-US" dirty="0"/>
              <a:t>The lock on the process table may already protect your critical section.</a:t>
            </a:r>
          </a:p>
          <a:p>
            <a:r>
              <a:rPr lang="en-US" dirty="0"/>
              <a:t>Project 3 also has shared memory, and this time you </a:t>
            </a:r>
            <a:r>
              <a:rPr lang="en-US" b="1" dirty="0"/>
              <a:t>must</a:t>
            </a:r>
            <a:r>
              <a:rPr lang="en-US" dirty="0"/>
              <a:t> protect critical sections.</a:t>
            </a:r>
          </a:p>
        </p:txBody>
      </p:sp>
    </p:spTree>
    <p:extLst>
      <p:ext uri="{BB962C8B-B14F-4D97-AF65-F5344CB8AC3E}">
        <p14:creationId xmlns:p14="http://schemas.microsoft.com/office/powerpoint/2010/main" val="1720641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Locks are the simplest mutual exclusion primitive</a:t>
            </a:r>
          </a:p>
          <a:p>
            <a:pPr lvl="1"/>
            <a:r>
              <a:rPr lang="en-US" dirty="0"/>
              <a:t>Represent a resource that can be reserved and freed</a:t>
            </a:r>
          </a:p>
          <a:p>
            <a:r>
              <a:rPr lang="en-US" dirty="0"/>
              <a:t>Has two main functions: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Acquire/lock</a:t>
            </a:r>
            <a:r>
              <a:rPr lang="en-US" dirty="0"/>
              <a:t>:	</a:t>
            </a:r>
          </a:p>
          <a:p>
            <a:pPr lvl="1"/>
            <a:r>
              <a:rPr lang="en-US" dirty="0"/>
              <a:t>Used before a critical section to </a:t>
            </a:r>
            <a:r>
              <a:rPr lang="en-US" b="1" dirty="0"/>
              <a:t>reserve</a:t>
            </a:r>
            <a:r>
              <a:rPr lang="en-US" dirty="0"/>
              <a:t> the resource</a:t>
            </a:r>
          </a:p>
          <a:p>
            <a:pPr lvl="1"/>
            <a:r>
              <a:rPr lang="en-US" dirty="0"/>
              <a:t>If the lock is free (unlocked), then lock it and proceed.</a:t>
            </a:r>
          </a:p>
          <a:p>
            <a:pPr lvl="1"/>
            <a:r>
              <a:rPr lang="en-US" dirty="0"/>
              <a:t>If the lock is already taken (someone else called </a:t>
            </a:r>
            <a:r>
              <a:rPr lang="en-US" i="1" dirty="0"/>
              <a:t>acquire/lock</a:t>
            </a:r>
            <a:r>
              <a:rPr lang="en-US" dirty="0"/>
              <a:t>),</a:t>
            </a:r>
            <a:br>
              <a:rPr lang="en-US" dirty="0"/>
            </a:br>
            <a:r>
              <a:rPr lang="en-US" dirty="0"/>
              <a:t>then </a:t>
            </a:r>
            <a:r>
              <a:rPr lang="en-US" b="1" dirty="0">
                <a:solidFill>
                  <a:schemeClr val="accent6"/>
                </a:solidFill>
              </a:rPr>
              <a:t>wait until it’s free </a:t>
            </a:r>
            <a:r>
              <a:rPr lang="en-US" dirty="0"/>
              <a:t>before proceeding.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Release/unlock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Used at the end of a critical section to </a:t>
            </a:r>
            <a:r>
              <a:rPr lang="en-US" b="1" dirty="0"/>
              <a:t>free</a:t>
            </a:r>
            <a:r>
              <a:rPr lang="en-US" dirty="0"/>
              <a:t> the resource</a:t>
            </a:r>
          </a:p>
          <a:p>
            <a:pPr lvl="1"/>
            <a:r>
              <a:rPr lang="en-US" dirty="0"/>
              <a:t>Allows one waiting (or future) thread to acquire the lock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0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8B4BA25-C440-774D-AB25-4C2BA9517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489" y="917958"/>
            <a:ext cx="1752731" cy="17527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A5188D-F625-B148-B8D6-E8BB6422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different metaphors &amp; etymology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0E1FC-AA33-2041-BF7A-6CC9C3067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380D2-8320-1143-B7AA-3AA48F35C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580011" cy="49315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lock is something that’s</a:t>
            </a:r>
            <a:br>
              <a:rPr lang="en-US" dirty="0"/>
            </a:br>
            <a:r>
              <a:rPr lang="en-US" dirty="0"/>
              <a:t>designed to block access.</a:t>
            </a:r>
          </a:p>
          <a:p>
            <a:r>
              <a:rPr lang="en-US" dirty="0"/>
              <a:t>Our virtual lock works as follows:</a:t>
            </a:r>
          </a:p>
          <a:p>
            <a:pPr lvl="1"/>
            <a:r>
              <a:rPr lang="en-US" dirty="0"/>
              <a:t>Anyone can </a:t>
            </a:r>
            <a:r>
              <a:rPr lang="en-US" b="1" dirty="0"/>
              <a:t>lock</a:t>
            </a:r>
            <a:r>
              <a:rPr lang="en-US" dirty="0"/>
              <a:t> or </a:t>
            </a:r>
            <a:r>
              <a:rPr lang="en-US" b="1" dirty="0"/>
              <a:t>unlock</a:t>
            </a:r>
            <a:br>
              <a:rPr lang="en-US" dirty="0"/>
            </a:br>
            <a:r>
              <a:rPr lang="en-US" dirty="0"/>
              <a:t>(there is no “key”).</a:t>
            </a:r>
          </a:p>
          <a:p>
            <a:pPr lvl="1"/>
            <a:r>
              <a:rPr lang="en-US" dirty="0"/>
              <a:t>Trying to lock an already-locked lock will cause you to wait until it’s unlocked.</a:t>
            </a:r>
          </a:p>
          <a:p>
            <a:r>
              <a:rPr lang="en-US" dirty="0"/>
              <a:t>The “lock” is actually a poor/confusing metaphor.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291B94-398B-6948-ADF7-D29B81838B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7576" y="1143794"/>
            <a:ext cx="5982614" cy="530023"/>
          </a:xfrm>
        </p:spPr>
        <p:txBody>
          <a:bodyPr/>
          <a:lstStyle/>
          <a:p>
            <a:r>
              <a:rPr lang="en-US" dirty="0"/>
              <a:t>Token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C920CC-547D-8F4D-B01C-0E8FE26FAF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7575" y="1794722"/>
            <a:ext cx="5982614" cy="474098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Holding the token gives</a:t>
            </a:r>
            <a:br>
              <a:rPr lang="en-US" dirty="0"/>
            </a:br>
            <a:r>
              <a:rPr lang="en-US" dirty="0"/>
              <a:t>you permission to do something.</a:t>
            </a:r>
          </a:p>
          <a:p>
            <a:r>
              <a:rPr lang="en-US" dirty="0"/>
              <a:t>There is only one token.</a:t>
            </a:r>
          </a:p>
          <a:p>
            <a:r>
              <a:rPr lang="en-US" dirty="0"/>
              <a:t>Thus, you: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Try to </a:t>
            </a:r>
            <a:r>
              <a:rPr lang="en-US" b="1" dirty="0"/>
              <a:t>acquire </a:t>
            </a:r>
            <a:r>
              <a:rPr lang="en-US" dirty="0"/>
              <a:t>the token (“lock”).  You have to wait your turn if someone else is holding it.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When done, </a:t>
            </a:r>
            <a:r>
              <a:rPr lang="en-US" b="1" dirty="0"/>
              <a:t>release</a:t>
            </a:r>
            <a:r>
              <a:rPr lang="en-US" dirty="0"/>
              <a:t> the token/lock.</a:t>
            </a:r>
          </a:p>
          <a:p>
            <a:r>
              <a:rPr lang="en-US" dirty="0"/>
              <a:t>The token represents exclusive access to a shared resource or a critical section.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87F71B-79C8-8145-8E22-740218285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3233" y="667871"/>
            <a:ext cx="1481868" cy="148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0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Spinlock in xv6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6623104" cy="5222929"/>
          </a:xfrm>
        </p:spPr>
        <p:txBody>
          <a:bodyPr>
            <a:normAutofit lnSpcReduction="10000"/>
          </a:bodyPr>
          <a:lstStyle/>
          <a:p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spinlock </a:t>
            </a:r>
            <a:r>
              <a:rPr lang="en-US" dirty="0"/>
              <a:t>stores the state of the lock (whether or not it’s acquired).</a:t>
            </a:r>
          </a:p>
          <a:p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initlock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initializes it (just once)</a:t>
            </a:r>
          </a:p>
          <a:p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acquire() </a:t>
            </a:r>
            <a:r>
              <a:rPr lang="en-US" dirty="0"/>
              <a:t>proceeds if the lock is not already acquired.</a:t>
            </a:r>
          </a:p>
          <a:p>
            <a:pPr lvl="1"/>
            <a:r>
              <a:rPr lang="en-US" dirty="0"/>
              <a:t>Must </a:t>
            </a:r>
            <a:r>
              <a:rPr lang="en-US" i="1" dirty="0"/>
              <a:t>atomically</a:t>
            </a:r>
            <a:r>
              <a:rPr lang="en-US" dirty="0"/>
              <a:t> check and set a value in the struct spinlock. (details next lecture)</a:t>
            </a:r>
          </a:p>
          <a:p>
            <a:pPr lvl="1"/>
            <a:r>
              <a:rPr lang="en-US" dirty="0"/>
              <a:t>If lock is already acquired, it waits until thread releases it.</a:t>
            </a:r>
          </a:p>
          <a:p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release() </a:t>
            </a:r>
            <a:r>
              <a:rPr lang="en-US" dirty="0"/>
              <a:t>lets another thread acquire the lock later.</a:t>
            </a:r>
          </a:p>
          <a:p>
            <a:pPr lvl="1"/>
            <a:r>
              <a:rPr lang="en-US" dirty="0"/>
              <a:t>Must remember to release the lock!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700" y="1686226"/>
            <a:ext cx="4686300" cy="68004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5700" y="288959"/>
            <a:ext cx="2762802" cy="98190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 flipH="1" flipV="1">
            <a:off x="7505699" y="528637"/>
            <a:ext cx="2551730" cy="257175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285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" name="Rounded Rectangle 8"/>
          <p:cNvSpPr/>
          <p:nvPr/>
        </p:nvSpPr>
        <p:spPr>
          <a:xfrm flipH="1" flipV="1">
            <a:off x="7443787" y="4095750"/>
            <a:ext cx="2551730" cy="257175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285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Rounded Rectangle 9"/>
          <p:cNvSpPr/>
          <p:nvPr/>
        </p:nvSpPr>
        <p:spPr>
          <a:xfrm flipH="1" flipV="1">
            <a:off x="7443787" y="6520184"/>
            <a:ext cx="2551730" cy="257175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285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Rounded Rectangle 11"/>
          <p:cNvSpPr/>
          <p:nvPr/>
        </p:nvSpPr>
        <p:spPr>
          <a:xfrm flipH="1" flipV="1">
            <a:off x="7453312" y="5058097"/>
            <a:ext cx="2551730" cy="257175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285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108849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02267"/>
          </a:xfrm>
        </p:spPr>
        <p:txBody>
          <a:bodyPr/>
          <a:lstStyle/>
          <a:p>
            <a:r>
              <a:rPr lang="en-US" dirty="0"/>
              <a:t>xv6’s spinlock.[</a:t>
            </a:r>
            <a:r>
              <a:rPr lang="en-US" dirty="0" err="1"/>
              <a:t>ch</a:t>
            </a:r>
            <a:r>
              <a:rPr lang="en-US" dirty="0"/>
              <a:t>]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886857"/>
            <a:ext cx="6547358" cy="497114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943568" y="2772962"/>
            <a:ext cx="3421680" cy="3853542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1" y="0"/>
            <a:ext cx="7112000" cy="26179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47768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Processes can have multiple </a:t>
            </a:r>
            <a:r>
              <a:rPr lang="en-US" b="1" i="1" dirty="0">
                <a:solidFill>
                  <a:schemeClr val="accent4"/>
                </a:solidFill>
              </a:rPr>
              <a:t>threads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sharing the virtual address space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Critical sections </a:t>
            </a:r>
            <a:r>
              <a:rPr lang="en-US" dirty="0"/>
              <a:t>are block of code that must be run </a:t>
            </a:r>
            <a:r>
              <a:rPr lang="en-US" b="1" i="1" dirty="0">
                <a:solidFill>
                  <a:schemeClr val="accent4"/>
                </a:solidFill>
              </a:rPr>
              <a:t>atomically</a:t>
            </a:r>
          </a:p>
          <a:p>
            <a:r>
              <a:rPr lang="en-US" dirty="0"/>
              <a:t>If unprotected, critical sections lead to </a:t>
            </a:r>
            <a:r>
              <a:rPr lang="en-US" b="1" i="1" dirty="0">
                <a:solidFill>
                  <a:schemeClr val="accent4"/>
                </a:solidFill>
              </a:rPr>
              <a:t>race conditions </a:t>
            </a:r>
            <a:r>
              <a:rPr lang="en-US" dirty="0"/>
              <a:t>that make code </a:t>
            </a:r>
            <a:r>
              <a:rPr lang="en-US" b="1" i="1" dirty="0" err="1">
                <a:solidFill>
                  <a:schemeClr val="accent4"/>
                </a:solidFill>
              </a:rPr>
              <a:t>indeterminant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we get different results depending on timing.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Locks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the simplest </a:t>
            </a:r>
            <a:r>
              <a:rPr lang="en-US" b="1" i="1" dirty="0">
                <a:solidFill>
                  <a:schemeClr val="accent4"/>
                </a:solidFill>
              </a:rPr>
              <a:t>mutual exclusion primitive</a:t>
            </a:r>
            <a:r>
              <a:rPr lang="en-US" i="1" dirty="0">
                <a:solidFill>
                  <a:schemeClr val="accent4"/>
                </a:solidFill>
              </a:rPr>
              <a:t>, </a:t>
            </a:r>
            <a:r>
              <a:rPr lang="en-US" dirty="0"/>
              <a:t>with two main functions:</a:t>
            </a:r>
            <a:endParaRPr lang="en-US" i="1" dirty="0">
              <a:solidFill>
                <a:schemeClr val="accent4"/>
              </a:solidFill>
            </a:endParaRP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Acquire/lock </a:t>
            </a:r>
            <a:r>
              <a:rPr lang="mr-IN" dirty="0"/>
              <a:t>–</a:t>
            </a:r>
            <a:r>
              <a:rPr lang="en-US" dirty="0"/>
              <a:t> get exclusive access to a shared resource.</a:t>
            </a:r>
            <a:endParaRPr lang="en-US" dirty="0">
              <a:solidFill>
                <a:schemeClr val="accent4"/>
              </a:solidFill>
            </a:endParaRP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Release/unlock </a:t>
            </a:r>
            <a:r>
              <a:rPr lang="mr-IN" dirty="0"/>
              <a:t>–</a:t>
            </a:r>
            <a:r>
              <a:rPr lang="en-US" dirty="0"/>
              <a:t> release the shared resource.</a:t>
            </a:r>
          </a:p>
          <a:p>
            <a:r>
              <a:rPr lang="en-US" dirty="0"/>
              <a:t>Concurrency occurs naturally in multi-CPU systems</a:t>
            </a:r>
          </a:p>
          <a:p>
            <a:r>
              <a:rPr lang="en-US" dirty="0"/>
              <a:t>Concurrency is created by the process scheduler in single-CPU systems</a:t>
            </a:r>
          </a:p>
          <a:p>
            <a:r>
              <a:rPr lang="en-US" b="1" dirty="0"/>
              <a:t>Next time: </a:t>
            </a:r>
            <a:r>
              <a:rPr lang="en-US" dirty="0"/>
              <a:t>how locks and other synchronization primitives are built!</a:t>
            </a:r>
          </a:p>
        </p:txBody>
      </p:sp>
    </p:spTree>
    <p:extLst>
      <p:ext uri="{BB962C8B-B14F-4D97-AF65-F5344CB8AC3E}">
        <p14:creationId xmlns:p14="http://schemas.microsoft.com/office/powerpoint/2010/main" val="296325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425843"/>
            <a:ext cx="5532894" cy="4974957"/>
          </a:xfrm>
        </p:spPr>
        <p:txBody>
          <a:bodyPr/>
          <a:lstStyle/>
          <a:p>
            <a:r>
              <a:rPr lang="en-US" dirty="0"/>
              <a:t>So far, we have discussed </a:t>
            </a:r>
            <a:r>
              <a:rPr lang="en-US" b="1" i="1" dirty="0">
                <a:solidFill>
                  <a:schemeClr val="accent4"/>
                </a:solidFill>
              </a:rPr>
              <a:t>single-threaded</a:t>
            </a:r>
            <a:r>
              <a:rPr lang="en-US" dirty="0"/>
              <a:t> processes.</a:t>
            </a:r>
          </a:p>
          <a:p>
            <a:r>
              <a:rPr lang="en-US" dirty="0"/>
              <a:t>A thread is a part of a process indicating </a:t>
            </a:r>
            <a:r>
              <a:rPr lang="en-US" b="1" i="1" dirty="0">
                <a:solidFill>
                  <a:schemeClr val="accent4"/>
                </a:solidFill>
              </a:rPr>
              <a:t>where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it’s executing.</a:t>
            </a:r>
          </a:p>
          <a:p>
            <a:r>
              <a:rPr lang="en-US" dirty="0"/>
              <a:t>OS scheduler actually schedules threads, not processes.</a:t>
            </a:r>
          </a:p>
        </p:txBody>
      </p:sp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AD25EDF2-3FA1-5B49-83F2-F59D12D0B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067" y="582049"/>
            <a:ext cx="6195934" cy="627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31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Multi-threaded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i="1" dirty="0">
                <a:solidFill>
                  <a:schemeClr val="accent4"/>
                </a:solidFill>
              </a:rPr>
              <a:t>multi-threaded</a:t>
            </a:r>
            <a:r>
              <a:rPr lang="en-US" dirty="0"/>
              <a:t> process can execute in </a:t>
            </a:r>
            <a:r>
              <a:rPr lang="en-US" b="1" i="1" dirty="0"/>
              <a:t>parallel</a:t>
            </a:r>
            <a:r>
              <a:rPr lang="en-US" dirty="0"/>
              <a:t>.</a:t>
            </a:r>
          </a:p>
          <a:p>
            <a:r>
              <a:rPr lang="en-US" dirty="0"/>
              <a:t>A thread is like a process, but it </a:t>
            </a:r>
            <a:r>
              <a:rPr lang="en-US" b="1" dirty="0"/>
              <a:t>shares all its virtual memory </a:t>
            </a:r>
            <a:r>
              <a:rPr lang="en-US" dirty="0"/>
              <a:t>with all other threads of the same process.</a:t>
            </a:r>
          </a:p>
          <a:p>
            <a:r>
              <a:rPr lang="en-US" dirty="0"/>
              <a:t>Each thread has:</a:t>
            </a:r>
          </a:p>
          <a:p>
            <a:pPr lvl="1"/>
            <a:r>
              <a:rPr lang="en-US" dirty="0"/>
              <a:t>Its own set of </a:t>
            </a:r>
            <a:r>
              <a:rPr lang="en-US" b="1" i="1" dirty="0">
                <a:solidFill>
                  <a:schemeClr val="accent4"/>
                </a:solidFill>
              </a:rPr>
              <a:t>register values</a:t>
            </a:r>
          </a:p>
          <a:p>
            <a:pPr marL="914400" lvl="2" indent="0">
              <a:buNone/>
            </a:pPr>
            <a:r>
              <a:rPr lang="en-US" dirty="0"/>
              <a:t>(Including the instruction pointer)</a:t>
            </a:r>
          </a:p>
          <a:p>
            <a:pPr lvl="1"/>
            <a:r>
              <a:rPr lang="en-US" dirty="0"/>
              <a:t>Its own </a:t>
            </a:r>
            <a:r>
              <a:rPr lang="en-US" b="1" i="1" dirty="0">
                <a:solidFill>
                  <a:schemeClr val="accent4"/>
                </a:solidFill>
              </a:rPr>
              <a:t>stack</a:t>
            </a:r>
            <a:endParaRPr lang="en-US" b="1" dirty="0"/>
          </a:p>
          <a:p>
            <a:endParaRPr lang="en-US" i="1" dirty="0">
              <a:solidFill>
                <a:schemeClr val="accent4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530985"/>
            <a:ext cx="6019800" cy="4515912"/>
          </a:xfrm>
        </p:spPr>
      </p:pic>
    </p:spTree>
    <p:extLst>
      <p:ext uri="{BB962C8B-B14F-4D97-AF65-F5344CB8AC3E}">
        <p14:creationId xmlns:p14="http://schemas.microsoft.com/office/powerpoint/2010/main" val="1314875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threads?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Allows a process to work in </a:t>
            </a:r>
            <a:r>
              <a:rPr lang="en-US" b="1" i="1" dirty="0">
                <a:solidFill>
                  <a:schemeClr val="accent4"/>
                </a:solidFill>
              </a:rPr>
              <a:t>parallel</a:t>
            </a:r>
            <a:r>
              <a:rPr lang="en-US" dirty="0"/>
              <a:t> and use multiple CPU cores to get work done faster.</a:t>
            </a:r>
          </a:p>
          <a:p>
            <a:r>
              <a:rPr lang="en-US" dirty="0"/>
              <a:t>Allows slow tasks to be done in a </a:t>
            </a:r>
            <a:r>
              <a:rPr lang="en-US" b="1" i="1" dirty="0">
                <a:solidFill>
                  <a:schemeClr val="accent4"/>
                </a:solidFill>
              </a:rPr>
              <a:t>background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thread.</a:t>
            </a:r>
          </a:p>
          <a:p>
            <a:pPr lvl="1"/>
            <a:r>
              <a:rPr lang="en-US" dirty="0"/>
              <a:t>For example:</a:t>
            </a:r>
          </a:p>
          <a:p>
            <a:pPr lvl="2"/>
            <a:r>
              <a:rPr lang="en-US" dirty="0"/>
              <a:t>Fetch an image for a website  (I/O bound)</a:t>
            </a:r>
          </a:p>
          <a:p>
            <a:pPr lvl="2"/>
            <a:r>
              <a:rPr lang="en-US" dirty="0"/>
              <a:t>Save a document to disk  (I/O bound)</a:t>
            </a:r>
          </a:p>
          <a:p>
            <a:pPr lvl="2"/>
            <a:r>
              <a:rPr lang="en-US" dirty="0"/>
              <a:t>Transcode a media file  (CPU bound)</a:t>
            </a:r>
          </a:p>
          <a:p>
            <a:pPr lvl="1"/>
            <a:r>
              <a:rPr lang="en-US" dirty="0"/>
              <a:t>This is useful even on machines with a single CPU core.</a:t>
            </a:r>
          </a:p>
          <a:p>
            <a:pPr lvl="1"/>
            <a:r>
              <a:rPr lang="en-US" dirty="0"/>
              <a:t>For GUI applications, allows main UI thread to be responsive.</a:t>
            </a:r>
          </a:p>
          <a:p>
            <a:pPr lvl="2"/>
            <a:r>
              <a:rPr lang="en-US" dirty="0"/>
              <a:t>UI thread will use little CPU time and retain high priority in MLFQ.</a:t>
            </a:r>
          </a:p>
          <a:p>
            <a:pPr lvl="2"/>
            <a:r>
              <a:rPr lang="en-US" dirty="0"/>
              <a:t>Disk/network I/O will not block the UI thread.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Shared memory </a:t>
            </a:r>
            <a:r>
              <a:rPr lang="en-US" dirty="0"/>
              <a:t>allows the threads to easily coordinate.</a:t>
            </a:r>
          </a:p>
          <a:p>
            <a:pPr lvl="1"/>
            <a:r>
              <a:rPr lang="en-US" dirty="0"/>
              <a:t>For example, results can be stored in a global data structure.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32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do we need a stack for each thread?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that the stack stores:</a:t>
            </a:r>
          </a:p>
          <a:p>
            <a:pPr lvl="1"/>
            <a:r>
              <a:rPr lang="en-US" dirty="0"/>
              <a:t>Local function variables</a:t>
            </a:r>
          </a:p>
          <a:p>
            <a:pPr lvl="1"/>
            <a:r>
              <a:rPr lang="en-US" dirty="0"/>
              <a:t>Function parameters</a:t>
            </a:r>
          </a:p>
          <a:p>
            <a:pPr lvl="1"/>
            <a:r>
              <a:rPr lang="en-US" dirty="0"/>
              <a:t>Return addresses</a:t>
            </a:r>
          </a:p>
          <a:p>
            <a:r>
              <a:rPr lang="en-US" dirty="0"/>
              <a:t>CPU needs a stack to track it’s progress through C-style functions.</a:t>
            </a:r>
          </a:p>
          <a:p>
            <a:r>
              <a:rPr lang="en-US" dirty="0"/>
              <a:t>Each thread takes its own path through the code.</a:t>
            </a:r>
          </a:p>
          <a:p>
            <a:pPr lvl="1"/>
            <a:r>
              <a:rPr lang="en-US" dirty="0"/>
              <a:t>So, every thread needs its own stack.</a:t>
            </a:r>
          </a:p>
          <a:p>
            <a:r>
              <a:rPr lang="en-US" dirty="0"/>
              <a:t>A thread </a:t>
            </a:r>
            <a:r>
              <a:rPr lang="en-US" b="1" i="1" dirty="0"/>
              <a:t>usually</a:t>
            </a:r>
            <a:r>
              <a:rPr lang="en-US" dirty="0"/>
              <a:t> should not access another thread’s stack</a:t>
            </a:r>
          </a:p>
          <a:p>
            <a:pPr lvl="1"/>
            <a:r>
              <a:rPr lang="en-US" dirty="0"/>
              <a:t>The stack is </a:t>
            </a:r>
            <a:r>
              <a:rPr lang="en-US" b="1" i="1" dirty="0">
                <a:solidFill>
                  <a:schemeClr val="accent4"/>
                </a:solidFill>
              </a:rPr>
              <a:t>thread local </a:t>
            </a:r>
            <a:r>
              <a:rPr lang="en-US" dirty="0"/>
              <a:t>storage.</a:t>
            </a:r>
          </a:p>
        </p:txBody>
      </p:sp>
    </p:spTree>
    <p:extLst>
      <p:ext uri="{BB962C8B-B14F-4D97-AF65-F5344CB8AC3E}">
        <p14:creationId xmlns:p14="http://schemas.microsoft.com/office/powerpoint/2010/main" val="1931417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creation example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0224" y="1473265"/>
            <a:ext cx="8775700" cy="5181600"/>
          </a:xfrm>
        </p:spPr>
      </p:pic>
      <p:sp>
        <p:nvSpPr>
          <p:cNvPr id="8" name="Rounded Rectangle 7"/>
          <p:cNvSpPr/>
          <p:nvPr/>
        </p:nvSpPr>
        <p:spPr>
          <a:xfrm flipH="1" flipV="1">
            <a:off x="3309927" y="4711485"/>
            <a:ext cx="5090154" cy="480446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" name="Rounded Rectangle 8"/>
          <p:cNvSpPr/>
          <p:nvPr/>
        </p:nvSpPr>
        <p:spPr>
          <a:xfrm flipH="1" flipV="1">
            <a:off x="3338341" y="5406325"/>
            <a:ext cx="2845483" cy="480446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TextBox 9"/>
          <p:cNvSpPr txBox="1"/>
          <p:nvPr/>
        </p:nvSpPr>
        <p:spPr>
          <a:xfrm>
            <a:off x="6757989" y="1270861"/>
            <a:ext cx="52720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/>
              <a:t>“</a:t>
            </a:r>
            <a:r>
              <a:rPr lang="en-US" sz="2800" dirty="0" err="1"/>
              <a:t>pthread</a:t>
            </a:r>
            <a:r>
              <a:rPr lang="en-US" sz="2800" dirty="0"/>
              <a:t>” refers to the standard </a:t>
            </a:r>
            <a:r>
              <a:rPr lang="en-US" sz="2800" b="1" dirty="0">
                <a:solidFill>
                  <a:schemeClr val="accent4"/>
                </a:solidFill>
              </a:rPr>
              <a:t>POSIX thread </a:t>
            </a:r>
            <a:r>
              <a:rPr lang="en-US" sz="2800" dirty="0"/>
              <a:t>interface.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2800" dirty="0"/>
              <a:t>POSIX is a set of standards for Unix-style OSes.</a:t>
            </a:r>
          </a:p>
        </p:txBody>
      </p:sp>
    </p:spTree>
    <p:extLst>
      <p:ext uri="{BB962C8B-B14F-4D97-AF65-F5344CB8AC3E}">
        <p14:creationId xmlns:p14="http://schemas.microsoft.com/office/powerpoint/2010/main" val="342021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creation vs. Fork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Thread creation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pthread_create</a:t>
            </a:r>
            <a:r>
              <a:rPr lang="en-US" sz="2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Creates a thread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Shares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all memory with all threads of the process.</a:t>
            </a:r>
          </a:p>
          <a:p>
            <a:pPr lvl="1"/>
            <a:r>
              <a:rPr lang="en-US" dirty="0"/>
              <a:t>Scheduled independently of parent</a:t>
            </a:r>
          </a:p>
          <a:p>
            <a:r>
              <a:rPr lang="en-US" sz="28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pthread_join</a:t>
            </a:r>
            <a:r>
              <a:rPr lang="en-US" sz="2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Waits for a particular thread to finish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Can communicate by reading/writing (shared) global variables.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Forking a process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fork()</a:t>
            </a:r>
          </a:p>
          <a:p>
            <a:pPr lvl="1"/>
            <a:r>
              <a:rPr lang="en-US" dirty="0"/>
              <a:t>Creates a single-threaded process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Copies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all memory from parent</a:t>
            </a:r>
          </a:p>
          <a:p>
            <a:pPr lvl="2"/>
            <a:r>
              <a:rPr lang="en-US" dirty="0"/>
              <a:t>Can be quick using copy-on-write</a:t>
            </a:r>
          </a:p>
          <a:p>
            <a:pPr lvl="1"/>
            <a:r>
              <a:rPr lang="en-US" dirty="0"/>
              <a:t>Scheduled independently of parent</a:t>
            </a:r>
          </a:p>
          <a:p>
            <a:r>
              <a:rPr lang="en-US" sz="28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waitpid</a:t>
            </a:r>
            <a:r>
              <a:rPr lang="en-US" sz="2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Waits for a particular child process to finish</a:t>
            </a:r>
          </a:p>
          <a:p>
            <a:r>
              <a:rPr lang="en-US" dirty="0"/>
              <a:t>Can communicate by setting up shared memory, pipes, reading/writing files, or using sockets (network).</a:t>
            </a:r>
          </a:p>
        </p:txBody>
      </p:sp>
    </p:spTree>
    <p:extLst>
      <p:ext uri="{BB962C8B-B14F-4D97-AF65-F5344CB8AC3E}">
        <p14:creationId xmlns:p14="http://schemas.microsoft.com/office/powerpoint/2010/main" val="773362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can create tricky problems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3471" y="5657671"/>
            <a:ext cx="11517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/>
              <a:t>Start two threads, each of which increments a shared global </a:t>
            </a:r>
            <a:r>
              <a:rPr lang="en-US" sz="2400" b="1" dirty="0"/>
              <a:t>counter</a:t>
            </a:r>
            <a:r>
              <a:rPr lang="en-US" sz="2400" dirty="0"/>
              <a:t> variable 10</a:t>
            </a:r>
            <a:r>
              <a:rPr lang="en-US" sz="2400" baseline="30000" dirty="0"/>
              <a:t>7</a:t>
            </a:r>
            <a:r>
              <a:rPr lang="en-US" sz="2400" dirty="0"/>
              <a:t> times.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The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volatile</a:t>
            </a:r>
            <a:r>
              <a:rPr lang="en-US" sz="2400" dirty="0"/>
              <a:t> keyword tells the compiler that the counter variable may change unexpectedly (in this case, changed by the other thread).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BD54-4EB2-3B4F-9AD3-A33B73F13A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2" y="1084881"/>
            <a:ext cx="4685900" cy="4721779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4A43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#include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1600" dirty="0" err="1">
                <a:solidFill>
                  <a:srgbClr val="40015A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stdio.h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4A43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#include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1600" dirty="0" err="1">
                <a:solidFill>
                  <a:srgbClr val="40015A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pthread.h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 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1e7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done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BBCE71-6BB7-DB4C-80E7-E66071E903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44456" y="1084882"/>
            <a:ext cx="6358241" cy="4721778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4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argc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argv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[])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p2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begin (counter = 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solidFill>
                  <a:srgbClr val="696969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wait for threads to finish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done with both (counter = 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goal was 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counter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C4E508-EE52-C344-8E61-74746559B8A9}"/>
              </a:ext>
            </a:extLst>
          </p:cNvPr>
          <p:cNvCxnSpPr/>
          <p:nvPr/>
        </p:nvCxnSpPr>
        <p:spPr>
          <a:xfrm>
            <a:off x="5341257" y="1190171"/>
            <a:ext cx="0" cy="4165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49832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09 - Midterm Review</Template>
  <TotalTime>1238</TotalTime>
  <Words>1831</Words>
  <Application>Microsoft Macintosh PowerPoint</Application>
  <PresentationFormat>Widescreen</PresentationFormat>
  <Paragraphs>270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Andale Mono</vt:lpstr>
      <vt:lpstr>Arial</vt:lpstr>
      <vt:lpstr>Calibri</vt:lpstr>
      <vt:lpstr>Courier New</vt:lpstr>
      <vt:lpstr>Garamond</vt:lpstr>
      <vt:lpstr>Mangal</vt:lpstr>
      <vt:lpstr>Times New Roman</vt:lpstr>
      <vt:lpstr>Theme1</vt:lpstr>
      <vt:lpstr>EECS-343 Operating Systems Lecture 10: Threads</vt:lpstr>
      <vt:lpstr>Announcements</vt:lpstr>
      <vt:lpstr>Threads </vt:lpstr>
      <vt:lpstr>Multi-threaded processes</vt:lpstr>
      <vt:lpstr>Why use threads?</vt:lpstr>
      <vt:lpstr>Why do we need a stack for each thread?</vt:lpstr>
      <vt:lpstr>Thread creation example</vt:lpstr>
      <vt:lpstr>Thread creation vs. Fork</vt:lpstr>
      <vt:lpstr>Concurrency can create tricky problems</vt:lpstr>
      <vt:lpstr>Test parallel_count1.c</vt:lpstr>
      <vt:lpstr>What’s the problem?</vt:lpstr>
      <vt:lpstr>Incrementing a number in assembly</vt:lpstr>
      <vt:lpstr>The increment failure in detail:  50 + 1 + 1 = 51!</vt:lpstr>
      <vt:lpstr>The process scheduler creates concurrency</vt:lpstr>
      <vt:lpstr>Assume the scheduler is evil</vt:lpstr>
      <vt:lpstr>Intermission</vt:lpstr>
      <vt:lpstr>Terminology</vt:lpstr>
      <vt:lpstr>Critical sections</vt:lpstr>
      <vt:lpstr>Buggy concurrent swap</vt:lpstr>
      <vt:lpstr>Critical sections in xv6: process table in kernel/proc.c</vt:lpstr>
      <vt:lpstr>PowerPoint Presentation</vt:lpstr>
      <vt:lpstr>Critical sections in Project 2</vt:lpstr>
      <vt:lpstr>Locks</vt:lpstr>
      <vt:lpstr>Two different metaphors &amp; etymology</vt:lpstr>
      <vt:lpstr>Spinlock in xv6</vt:lpstr>
      <vt:lpstr>xv6’s spinlock.[ch]</vt:lpstr>
      <vt:lpstr>Recap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145</cp:revision>
  <cp:lastPrinted>2019-05-07T17:08:10Z</cp:lastPrinted>
  <dcterms:created xsi:type="dcterms:W3CDTF">2017-09-19T21:33:23Z</dcterms:created>
  <dcterms:modified xsi:type="dcterms:W3CDTF">2019-05-07T17:12:41Z</dcterms:modified>
</cp:coreProperties>
</file>