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80" r:id="rId4"/>
    <p:sldId id="259" r:id="rId5"/>
    <p:sldId id="260" r:id="rId6"/>
    <p:sldId id="261" r:id="rId7"/>
    <p:sldId id="268" r:id="rId8"/>
    <p:sldId id="263" r:id="rId9"/>
    <p:sldId id="264" r:id="rId10"/>
    <p:sldId id="266" r:id="rId11"/>
    <p:sldId id="265" r:id="rId12"/>
    <p:sldId id="267" r:id="rId13"/>
    <p:sldId id="269" r:id="rId14"/>
    <p:sldId id="270" r:id="rId15"/>
    <p:sldId id="272" r:id="rId16"/>
    <p:sldId id="271" r:id="rId17"/>
    <p:sldId id="277" r:id="rId18"/>
    <p:sldId id="278" r:id="rId19"/>
    <p:sldId id="273" r:id="rId20"/>
    <p:sldId id="274" r:id="rId21"/>
    <p:sldId id="262" r:id="rId22"/>
    <p:sldId id="275" r:id="rId23"/>
    <p:sldId id="276" r:id="rId24"/>
    <p:sldId id="279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80"/>
            <p14:sldId id="259"/>
            <p14:sldId id="260"/>
            <p14:sldId id="261"/>
            <p14:sldId id="268"/>
            <p14:sldId id="263"/>
            <p14:sldId id="264"/>
            <p14:sldId id="266"/>
            <p14:sldId id="265"/>
            <p14:sldId id="267"/>
            <p14:sldId id="269"/>
            <p14:sldId id="270"/>
            <p14:sldId id="272"/>
            <p14:sldId id="271"/>
            <p14:sldId id="277"/>
            <p14:sldId id="278"/>
            <p14:sldId id="273"/>
            <p14:sldId id="274"/>
            <p14:sldId id="262"/>
            <p14:sldId id="275"/>
            <p14:sldId id="276"/>
            <p14:sldId id="279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35"/>
    <p:restoredTop sz="94682"/>
  </p:normalViewPr>
  <p:slideViewPr>
    <p:cSldViewPr snapToGrid="0" snapToObjects="1">
      <p:cViewPr varScale="1">
        <p:scale>
          <a:sx n="108" d="100"/>
          <a:sy n="108" d="100"/>
        </p:scale>
        <p:origin x="224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6/5/19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6/5/19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20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33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64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1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1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30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289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29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0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054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35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3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0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92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umbia.edu/cu/computinghistory/701-tape.html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18:</a:t>
            </a:r>
            <a:br>
              <a:rPr lang="en-US" dirty="0"/>
            </a:br>
            <a:r>
              <a:rPr lang="en-US"/>
              <a:t>Log-structured File </a:t>
            </a:r>
            <a:r>
              <a:rPr lang="en-US" dirty="0"/>
              <a:t>Systems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Winter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4271" y="6092826"/>
            <a:ext cx="519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Diagrams taken from “Three Easy Pieces” book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6B7DD9-5BC6-1842-9128-33F098B66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in large segments reduces rotational delays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257301"/>
            <a:ext cx="7537866" cy="53914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Even though we are writing to sequentially increasing locations, there is still the possibility of a long </a:t>
            </a:r>
            <a:r>
              <a:rPr lang="en-US" i="1" dirty="0">
                <a:solidFill>
                  <a:schemeClr val="accent4"/>
                </a:solidFill>
              </a:rPr>
              <a:t>rotation delay </a:t>
            </a:r>
            <a:r>
              <a:rPr lang="en-US" dirty="0"/>
              <a:t>if the requests are not issued together.</a:t>
            </a:r>
          </a:p>
          <a:p>
            <a:pPr lvl="1"/>
            <a:r>
              <a:rPr lang="en-US" dirty="0"/>
              <a:t>For example, writing sectors 27, 28, 29 can be very fast in the best case, but only if we are ready to write 28 immediately after 27.</a:t>
            </a:r>
          </a:p>
          <a:p>
            <a:pPr lvl="1"/>
            <a:r>
              <a:rPr lang="en-US" dirty="0"/>
              <a:t>A small delay between </a:t>
            </a:r>
            <a:r>
              <a:rPr lang="en-US" b="1" dirty="0"/>
              <a:t>write</a:t>
            </a:r>
            <a:r>
              <a:rPr lang="en-US" i="1" dirty="0"/>
              <a:t>(27)</a:t>
            </a:r>
            <a:r>
              <a:rPr lang="en-US" dirty="0"/>
              <a:t> and </a:t>
            </a:r>
            <a:r>
              <a:rPr lang="en-US" b="1" dirty="0"/>
              <a:t>write</a:t>
            </a:r>
            <a:r>
              <a:rPr lang="en-US" i="1" dirty="0"/>
              <a:t>(28)</a:t>
            </a:r>
            <a:r>
              <a:rPr lang="en-US" dirty="0"/>
              <a:t> might make us to wait for a full disk rotation.</a:t>
            </a:r>
          </a:p>
          <a:p>
            <a:r>
              <a:rPr lang="en-US" dirty="0"/>
              <a:t>So, LFS </a:t>
            </a:r>
            <a:r>
              <a:rPr lang="en-US" b="1" i="1" dirty="0">
                <a:solidFill>
                  <a:schemeClr val="accent4"/>
                </a:solidFill>
              </a:rPr>
              <a:t>buffers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writes</a:t>
            </a:r>
            <a:r>
              <a:rPr lang="en-US" b="1" dirty="0"/>
              <a:t> </a:t>
            </a:r>
            <a:r>
              <a:rPr lang="en-US" dirty="0"/>
              <a:t>and sends them in large batches (few MB) called </a:t>
            </a:r>
            <a:r>
              <a:rPr lang="en-US" b="1" i="1" dirty="0">
                <a:solidFill>
                  <a:schemeClr val="accent4"/>
                </a:solidFill>
              </a:rPr>
              <a:t>segments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Goal is to balance rotation &amp; seek delay with segment data transfer time.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338" y="1599435"/>
            <a:ext cx="4301302" cy="487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6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Inode</a:t>
            </a:r>
            <a:r>
              <a:rPr lang="en-US" dirty="0"/>
              <a:t> map tracks </a:t>
            </a:r>
            <a:r>
              <a:rPr lang="en-US" dirty="0" err="1"/>
              <a:t>inodes</a:t>
            </a:r>
            <a:r>
              <a:rPr lang="en-US" dirty="0"/>
              <a:t> within a segment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Formerly, </a:t>
            </a:r>
            <a:r>
              <a:rPr lang="en-US" dirty="0" err="1"/>
              <a:t>inode</a:t>
            </a:r>
            <a:r>
              <a:rPr lang="en-US" dirty="0"/>
              <a:t> numbers could be used to find </a:t>
            </a:r>
            <a:r>
              <a:rPr lang="en-US" dirty="0" err="1"/>
              <a:t>inode</a:t>
            </a:r>
            <a:r>
              <a:rPr lang="en-US" dirty="0"/>
              <a:t> struct in an array.</a:t>
            </a:r>
          </a:p>
          <a:p>
            <a:r>
              <a:rPr lang="en-US" dirty="0"/>
              <a:t>LFS makes it more difficult to find </a:t>
            </a:r>
            <a:r>
              <a:rPr lang="en-US" dirty="0" err="1"/>
              <a:t>inodes</a:t>
            </a:r>
            <a:r>
              <a:rPr lang="en-US" dirty="0"/>
              <a:t>.  They are placed in arbitrary locations on disk.  Now how do we find a particular </a:t>
            </a:r>
            <a:r>
              <a:rPr lang="en-US" dirty="0" err="1"/>
              <a:t>inode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Each segment has an </a:t>
            </a:r>
            <a:r>
              <a:rPr lang="en-US" b="1" i="1" dirty="0" err="1">
                <a:solidFill>
                  <a:schemeClr val="accent4"/>
                </a:solidFill>
              </a:rPr>
              <a:t>inode</a:t>
            </a:r>
            <a:r>
              <a:rPr lang="en-US" b="1" i="1" dirty="0">
                <a:solidFill>
                  <a:schemeClr val="accent4"/>
                </a:solidFill>
              </a:rPr>
              <a:t> map </a:t>
            </a:r>
            <a:r>
              <a:rPr lang="en-US" dirty="0"/>
              <a:t>giving address of each of its </a:t>
            </a:r>
            <a:r>
              <a:rPr lang="en-US" dirty="0" err="1"/>
              <a:t>inodes</a:t>
            </a:r>
            <a:r>
              <a:rPr lang="en-US" dirty="0"/>
              <a:t>.</a:t>
            </a:r>
          </a:p>
          <a:p>
            <a:r>
              <a:rPr lang="en-US" dirty="0"/>
              <a:t>Recall that segments are large, and can contain hundreds of </a:t>
            </a:r>
            <a:r>
              <a:rPr lang="en-US" dirty="0" err="1"/>
              <a:t>inodes</a:t>
            </a:r>
            <a:r>
              <a:rPr lang="en-US" dirty="0"/>
              <a:t>.</a:t>
            </a:r>
          </a:p>
          <a:p>
            <a:r>
              <a:rPr lang="en-US" dirty="0"/>
              <a:t>But this is not a complete solution, because there are many segments and many </a:t>
            </a:r>
            <a:r>
              <a:rPr lang="en-US" dirty="0" err="1"/>
              <a:t>inode</a:t>
            </a:r>
            <a:r>
              <a:rPr lang="en-US" dirty="0"/>
              <a:t> maps, themselves in random locations on disk.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234" y="2585061"/>
            <a:ext cx="77597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68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levels of indirection to find </a:t>
            </a:r>
            <a:r>
              <a:rPr lang="en-US" dirty="0" err="1"/>
              <a:t>inodes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At the beginning of the disk, store a </a:t>
            </a:r>
            <a:r>
              <a:rPr lang="en-US" b="1" i="1" dirty="0">
                <a:solidFill>
                  <a:schemeClr val="accent4"/>
                </a:solidFill>
              </a:rPr>
              <a:t>checkpoint region</a:t>
            </a:r>
            <a:r>
              <a:rPr lang="en-US" dirty="0"/>
              <a:t>, which just points to all the </a:t>
            </a:r>
            <a:r>
              <a:rPr lang="en-US" b="1" i="1" dirty="0"/>
              <a:t>valid</a:t>
            </a:r>
            <a:r>
              <a:rPr lang="en-US" dirty="0"/>
              <a:t> </a:t>
            </a:r>
            <a:r>
              <a:rPr lang="en-US" dirty="0" err="1"/>
              <a:t>inode</a:t>
            </a:r>
            <a:r>
              <a:rPr lang="en-US" dirty="0"/>
              <a:t> maps on disk: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i</a:t>
            </a:r>
            <a:r>
              <a:rPr lang="en-US" dirty="0"/>
              <a:t>-map is distributed throughout the disk in all the </a:t>
            </a:r>
            <a:r>
              <a:rPr lang="en-US" i="1" dirty="0"/>
              <a:t>valid</a:t>
            </a:r>
            <a:r>
              <a:rPr lang="en-US" dirty="0"/>
              <a:t> segments.</a:t>
            </a:r>
          </a:p>
          <a:p>
            <a:pPr lvl="1"/>
            <a:r>
              <a:rPr lang="en-US" dirty="0"/>
              <a:t>Finding an </a:t>
            </a:r>
            <a:r>
              <a:rPr lang="en-US" dirty="0" err="1"/>
              <a:t>inode</a:t>
            </a:r>
            <a:r>
              <a:rPr lang="en-US" dirty="0"/>
              <a:t> involves looking at the entire </a:t>
            </a:r>
            <a:r>
              <a:rPr lang="en-US" dirty="0" err="1"/>
              <a:t>imap</a:t>
            </a:r>
            <a:r>
              <a:rPr lang="en-US" dirty="0"/>
              <a:t>.  This could be slow, but in practice we should be able to keep then entire </a:t>
            </a:r>
            <a:r>
              <a:rPr lang="en-US" dirty="0" err="1"/>
              <a:t>ipap</a:t>
            </a:r>
            <a:r>
              <a:rPr lang="en-US" dirty="0"/>
              <a:t> cached in memory.</a:t>
            </a:r>
          </a:p>
          <a:p>
            <a:pPr lvl="1"/>
            <a:r>
              <a:rPr lang="en-US" dirty="0"/>
              <a:t>Checkpoint region keeps a </a:t>
            </a:r>
            <a:r>
              <a:rPr lang="en-US" i="1" dirty="0"/>
              <a:t>persistent</a:t>
            </a:r>
            <a:r>
              <a:rPr lang="en-US" dirty="0"/>
              <a:t> record of the distributed </a:t>
            </a:r>
            <a:r>
              <a:rPr lang="en-US" dirty="0" err="1"/>
              <a:t>imap</a:t>
            </a:r>
            <a:r>
              <a:rPr lang="en-US" dirty="0"/>
              <a:t>.</a:t>
            </a:r>
          </a:p>
          <a:p>
            <a:r>
              <a:rPr lang="en-US" dirty="0"/>
              <a:t>Infrequently (~30 seconds), seek to the beginning of the disk to </a:t>
            </a:r>
            <a:r>
              <a:rPr lang="en-US" i="1" dirty="0"/>
              <a:t>flush</a:t>
            </a:r>
            <a:r>
              <a:rPr lang="en-US" dirty="0"/>
              <a:t> the in-memory cache of the checkpoint region.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684" y="2246131"/>
            <a:ext cx="7924800" cy="1879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9993F3-EC92-E84D-997D-C900D1FD7A24}"/>
              </a:ext>
            </a:extLst>
          </p:cNvPr>
          <p:cNvSpPr/>
          <p:nvPr/>
        </p:nvSpPr>
        <p:spPr>
          <a:xfrm>
            <a:off x="2301766" y="2774731"/>
            <a:ext cx="914400" cy="65426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List of </a:t>
            </a:r>
            <a:r>
              <a:rPr lang="en-US" sz="1600" dirty="0" err="1"/>
              <a:t>imaps</a:t>
            </a:r>
            <a:r>
              <a:rPr lang="en-US" sz="1600" dirty="0"/>
              <a:t>:</a:t>
            </a:r>
            <a:br>
              <a:rPr lang="en-US" sz="1600" dirty="0"/>
            </a:br>
            <a:r>
              <a:rPr lang="en-US" sz="1600" dirty="0"/>
              <a:t>[A2, …]</a:t>
            </a:r>
          </a:p>
        </p:txBody>
      </p:sp>
    </p:spTree>
    <p:extLst>
      <p:ext uri="{BB962C8B-B14F-4D97-AF65-F5344CB8AC3E}">
        <p14:creationId xmlns:p14="http://schemas.microsoft.com/office/powerpoint/2010/main" val="104840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segment with a file and a directory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Directories are also stored in the same way: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Notice that the directory lists the &lt;filename, </a:t>
            </a:r>
            <a:r>
              <a:rPr lang="en-US" dirty="0" err="1"/>
              <a:t>inode</a:t>
            </a:r>
            <a:r>
              <a:rPr lang="en-US" dirty="0"/>
              <a:t>#&gt;, as usual.</a:t>
            </a:r>
          </a:p>
          <a:p>
            <a:r>
              <a:rPr lang="en-US" dirty="0"/>
              <a:t>This </a:t>
            </a:r>
            <a:r>
              <a:rPr lang="en-US" dirty="0" err="1"/>
              <a:t>inode</a:t>
            </a:r>
            <a:r>
              <a:rPr lang="en-US" dirty="0"/>
              <a:t> # does not tell us where to find the file </a:t>
            </a:r>
            <a:r>
              <a:rPr lang="en-US" dirty="0" err="1"/>
              <a:t>inode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Must check the in-memory </a:t>
            </a:r>
            <a:r>
              <a:rPr lang="en-US" dirty="0" err="1"/>
              <a:t>inode</a:t>
            </a:r>
            <a:r>
              <a:rPr lang="en-US" dirty="0"/>
              <a:t> map to find the associated disk block.</a:t>
            </a:r>
          </a:p>
          <a:p>
            <a:pPr lvl="1"/>
            <a:r>
              <a:rPr lang="en-US" dirty="0"/>
              <a:t>At boot time, read the checkpoint region and the distributed </a:t>
            </a:r>
            <a:r>
              <a:rPr lang="en-US" dirty="0" err="1"/>
              <a:t>inode</a:t>
            </a:r>
            <a:r>
              <a:rPr lang="en-US" dirty="0"/>
              <a:t> map.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584" y="1965226"/>
            <a:ext cx="7747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43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945394"/>
          </a:xfrm>
        </p:spPr>
        <p:txBody>
          <a:bodyPr>
            <a:normAutofit/>
          </a:bodyPr>
          <a:lstStyle/>
          <a:p>
            <a:r>
              <a:rPr lang="en-US" dirty="0"/>
              <a:t>Never go back to modify existing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92193"/>
            <a:ext cx="11639227" cy="545658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Always write a new copy of the entire block.  If editing data: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appending data to a file, the </a:t>
            </a:r>
            <a:r>
              <a:rPr lang="en-US" dirty="0" err="1"/>
              <a:t>inode</a:t>
            </a:r>
            <a:r>
              <a:rPr lang="en-US" dirty="0"/>
              <a:t> is edited: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584" y="2146452"/>
            <a:ext cx="7747000" cy="177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6872" y="2743064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 dirty="0"/>
              <a:t>…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347012" y="1748334"/>
            <a:ext cx="150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Old version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4855" y="1777120"/>
            <a:ext cx="150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New version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584" y="4732939"/>
            <a:ext cx="77470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13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39890"/>
          </a:xfrm>
        </p:spPr>
        <p:txBody>
          <a:bodyPr/>
          <a:lstStyle/>
          <a:p>
            <a:r>
              <a:rPr lang="en-US" dirty="0"/>
              <a:t>Pointing to the new version </a:t>
            </a:r>
            <a:r>
              <a:rPr lang="en-US" i="1" dirty="0"/>
              <a:t>(after file edit)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935392"/>
            <a:ext cx="11639227" cy="27133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Old data still exists on the disk, but the in-memory </a:t>
            </a:r>
            <a:r>
              <a:rPr lang="en-US" dirty="0" err="1"/>
              <a:t>i</a:t>
            </a:r>
            <a:r>
              <a:rPr lang="en-US" dirty="0"/>
              <a:t>-map and its persistent copy in the checkpoint region do not refer to it.</a:t>
            </a:r>
          </a:p>
          <a:p>
            <a:r>
              <a:rPr lang="en-US" dirty="0"/>
              <a:t>If we disk space is infinite, that’s good enough.</a:t>
            </a:r>
          </a:p>
          <a:p>
            <a:r>
              <a:rPr lang="en-US" dirty="0"/>
              <a:t>If we </a:t>
            </a:r>
            <a:r>
              <a:rPr lang="en-US" u="sng" dirty="0"/>
              <a:t>save an old version of the checkpoint region</a:t>
            </a:r>
            <a:r>
              <a:rPr lang="en-US" dirty="0"/>
              <a:t>, it can be used to view and old </a:t>
            </a:r>
            <a:r>
              <a:rPr lang="en-US" b="1" i="1" dirty="0">
                <a:solidFill>
                  <a:schemeClr val="accent4"/>
                </a:solidFill>
              </a:rPr>
              <a:t>snapshot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of the filesystem!</a:t>
            </a:r>
          </a:p>
          <a:p>
            <a:pPr lvl="1"/>
            <a:r>
              <a:rPr lang="en-US" sz="3200" dirty="0"/>
              <a:t>A filesystem that preserves old snapshots is a </a:t>
            </a:r>
            <a:r>
              <a:rPr lang="en-US" sz="3200" b="1" i="1" dirty="0">
                <a:solidFill>
                  <a:schemeClr val="accent4"/>
                </a:solidFill>
              </a:rPr>
              <a:t>versioning file system</a:t>
            </a:r>
            <a:r>
              <a:rPr lang="en-US" sz="32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872" y="1668979"/>
            <a:ext cx="7747000" cy="177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485266" y="2060294"/>
            <a:ext cx="972272" cy="104172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18105" y="2265591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 dirty="0"/>
              <a:t>…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447892" y="2265591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 dirty="0"/>
              <a:t>…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5485267" y="2046516"/>
            <a:ext cx="962626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latin typeface="Arial" charset="0"/>
                <a:ea typeface="Arial" charset="0"/>
                <a:cs typeface="Arial" charset="0"/>
              </a:rPr>
              <a:t>map[k]:A1</a:t>
            </a:r>
          </a:p>
          <a:p>
            <a:pPr algn="ctr"/>
            <a:r>
              <a:rPr lang="mr-IN" sz="1200" dirty="0">
                <a:latin typeface="Arial" charset="0"/>
                <a:ea typeface="Arial" charset="0"/>
                <a:cs typeface="Arial" charset="0"/>
              </a:rPr>
              <a:t>…</a:t>
            </a:r>
            <a:endParaRPr lang="en-US" sz="12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Imap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(old)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3026" y="2206935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/>
              <a:t>…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9632149" y="2055681"/>
            <a:ext cx="1059023" cy="10519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03485" y="3148347"/>
            <a:ext cx="254625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latin typeface="Arial" charset="0"/>
                <a:ea typeface="Arial" charset="0"/>
                <a:cs typeface="Arial" charset="0"/>
              </a:rPr>
              <a:t>41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56526" y="2065452"/>
            <a:ext cx="234733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latin typeface="Arial" charset="0"/>
                <a:ea typeface="Arial" charset="0"/>
                <a:cs typeface="Arial" charset="0"/>
              </a:rPr>
              <a:t>41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014591" y="1697764"/>
            <a:ext cx="2163280" cy="381049"/>
            <a:chOff x="6199632" y="4535424"/>
            <a:chExt cx="1389888" cy="411480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3822868" y="1698849"/>
            <a:ext cx="2163280" cy="347052"/>
            <a:chOff x="6199632" y="4535424"/>
            <a:chExt cx="1389888" cy="411480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9632150" y="2086621"/>
            <a:ext cx="105902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latin typeface="Arial" charset="0"/>
                <a:ea typeface="Arial" charset="0"/>
                <a:cs typeface="Arial" charset="0"/>
              </a:rPr>
              <a:t>map[k]:A42</a:t>
            </a:r>
          </a:p>
          <a:p>
            <a:pPr algn="ctr"/>
            <a:r>
              <a:rPr lang="mr-IN" sz="1200" dirty="0">
                <a:latin typeface="Arial" charset="0"/>
                <a:ea typeface="Arial" charset="0"/>
                <a:cs typeface="Arial" charset="0"/>
              </a:rPr>
              <a:t>…</a:t>
            </a:r>
            <a:endParaRPr lang="en-US" sz="12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Imap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(new)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49148" y="3157201"/>
            <a:ext cx="3298744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238115" y="2055681"/>
            <a:ext cx="1059023" cy="10519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228470" y="2232798"/>
            <a:ext cx="105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CR</a:t>
            </a:r>
          </a:p>
          <a:p>
            <a:pPr algn="ctr"/>
            <a:r>
              <a:rPr lang="en-US" sz="1200" dirty="0">
                <a:latin typeface="Arial" charset="0"/>
                <a:ea typeface="Arial" charset="0"/>
                <a:cs typeface="Arial" charset="0"/>
              </a:rPr>
              <a:t>(points to all </a:t>
            </a:r>
            <a:r>
              <a:rPr lang="en-US" sz="1200" i="1" dirty="0">
                <a:latin typeface="Arial" charset="0"/>
                <a:ea typeface="Arial" charset="0"/>
                <a:cs typeface="Arial" charset="0"/>
              </a:rPr>
              <a:t>valid</a:t>
            </a: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200" dirty="0" err="1">
                <a:latin typeface="Arial" charset="0"/>
                <a:ea typeface="Arial" charset="0"/>
                <a:cs typeface="Arial" charset="0"/>
              </a:rPr>
              <a:t>imaps</a:t>
            </a: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)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49549" y="2265591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/>
              <a:t>…</a:t>
            </a:r>
            <a:endParaRPr lang="en-US" sz="3200" dirty="0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2780541" y="1334636"/>
            <a:ext cx="3667351" cy="13830"/>
          </a:xfrm>
          <a:prstGeom prst="straightConnector1">
            <a:avLst/>
          </a:prstGeom>
          <a:ln w="127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8398" y="1139041"/>
            <a:ext cx="12039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/>
                </a:solidFill>
              </a:rPr>
              <a:t>Old segment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7000062" y="1320835"/>
            <a:ext cx="3667351" cy="13830"/>
          </a:xfrm>
          <a:prstGeom prst="straightConnector1">
            <a:avLst/>
          </a:prstGeom>
          <a:ln w="127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54115" y="1124743"/>
            <a:ext cx="12126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/>
                </a:solidFill>
              </a:rPr>
              <a:t>New segment</a:t>
            </a:r>
          </a:p>
        </p:txBody>
      </p:sp>
      <p:grpSp>
        <p:nvGrpSpPr>
          <p:cNvPr id="46" name="Group 45"/>
          <p:cNvGrpSpPr/>
          <p:nvPr/>
        </p:nvGrpSpPr>
        <p:grpSpPr>
          <a:xfrm rot="10800000">
            <a:off x="1968280" y="3125389"/>
            <a:ext cx="8294089" cy="507589"/>
            <a:chOff x="6199632" y="4512828"/>
            <a:chExt cx="1389888" cy="434076"/>
          </a:xfrm>
        </p:grpSpPr>
        <p:cxnSp>
          <p:nvCxnSpPr>
            <p:cNvPr id="47" name="Straight Connector 46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10800000" flipH="1" flipV="1">
              <a:off x="6202528" y="4512828"/>
              <a:ext cx="1064" cy="433820"/>
            </a:xfrm>
            <a:prstGeom prst="straightConnector1">
              <a:avLst/>
            </a:prstGeom>
            <a:ln w="571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Straight Arrow Connector 51"/>
          <p:cNvCxnSpPr/>
          <p:nvPr/>
        </p:nvCxnSpPr>
        <p:spPr>
          <a:xfrm>
            <a:off x="1767627" y="3121031"/>
            <a:ext cx="213" cy="550016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1554765" y="3121031"/>
            <a:ext cx="213" cy="550016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639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Rewriting </a:t>
            </a:r>
            <a:r>
              <a:rPr lang="en-US" dirty="0" err="1"/>
              <a:t>inode</a:t>
            </a:r>
            <a:r>
              <a:rPr lang="en-US" dirty="0"/>
              <a:t> maps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4167995"/>
            <a:ext cx="11639227" cy="2480777"/>
          </a:xfrm>
        </p:spPr>
        <p:txBody>
          <a:bodyPr>
            <a:normAutofit/>
          </a:bodyPr>
          <a:lstStyle/>
          <a:p>
            <a:r>
              <a:rPr lang="en-US" dirty="0"/>
              <a:t>A segment holds many </a:t>
            </a:r>
            <a:r>
              <a:rPr lang="en-US" dirty="0" err="1"/>
              <a:t>inodes</a:t>
            </a:r>
            <a:r>
              <a:rPr lang="en-US" dirty="0"/>
              <a:t>, declared in one </a:t>
            </a:r>
            <a:r>
              <a:rPr lang="en-US" dirty="0" err="1"/>
              <a:t>i</a:t>
            </a:r>
            <a:r>
              <a:rPr lang="en-US" dirty="0"/>
              <a:t>-map.</a:t>
            </a:r>
          </a:p>
          <a:p>
            <a:pPr lvl="1"/>
            <a:r>
              <a:rPr lang="en-US" dirty="0"/>
              <a:t>Checkpoint region points to </a:t>
            </a:r>
            <a:r>
              <a:rPr lang="en-US" dirty="0" err="1"/>
              <a:t>i</a:t>
            </a:r>
            <a:r>
              <a:rPr lang="en-US" dirty="0"/>
              <a:t>-maps that must be </a:t>
            </a:r>
            <a:r>
              <a:rPr lang="en-US" b="1" i="1" dirty="0"/>
              <a:t>entirely valid</a:t>
            </a:r>
          </a:p>
          <a:p>
            <a:r>
              <a:rPr lang="en-US" dirty="0"/>
              <a:t>So, when editing a file, not only must the file be rewritten (the data block(s) and </a:t>
            </a:r>
            <a:r>
              <a:rPr lang="en-US" dirty="0" err="1"/>
              <a:t>inode</a:t>
            </a:r>
            <a:r>
              <a:rPr lang="en-US" dirty="0"/>
              <a:t>), but the </a:t>
            </a:r>
            <a:r>
              <a:rPr lang="en-US" b="1" i="1" dirty="0">
                <a:solidFill>
                  <a:schemeClr val="accent4"/>
                </a:solidFill>
              </a:rPr>
              <a:t>segment’s </a:t>
            </a:r>
            <a:r>
              <a:rPr lang="en-US" b="1" i="1" dirty="0" err="1">
                <a:solidFill>
                  <a:schemeClr val="accent4"/>
                </a:solidFill>
              </a:rPr>
              <a:t>i</a:t>
            </a:r>
            <a:r>
              <a:rPr lang="en-US" b="1" i="1" dirty="0">
                <a:solidFill>
                  <a:schemeClr val="accent4"/>
                </a:solidFill>
              </a:rPr>
              <a:t>-map must be rewritten.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5266" y="2164469"/>
            <a:ext cx="972272" cy="10417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47892" y="2369766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 dirty="0"/>
              <a:t>…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471750" y="2324980"/>
            <a:ext cx="96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Imap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(old)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32149" y="2159856"/>
            <a:ext cx="1059023" cy="10519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022472" y="1963623"/>
            <a:ext cx="662028" cy="204304"/>
            <a:chOff x="6199632" y="4535424"/>
            <a:chExt cx="1389888" cy="411480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28575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28575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28575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9618490" y="2364371"/>
            <a:ext cx="1059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Arial" charset="0"/>
                <a:ea typeface="Arial" charset="0"/>
                <a:cs typeface="Arial" charset="0"/>
              </a:rPr>
              <a:t>Imap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(new)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38115" y="2159856"/>
            <a:ext cx="1059023" cy="10519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228470" y="2336973"/>
            <a:ext cx="105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CR</a:t>
            </a:r>
          </a:p>
          <a:p>
            <a:pPr algn="ctr"/>
            <a:r>
              <a:rPr lang="en-US" sz="1200" dirty="0">
                <a:latin typeface="Arial" charset="0"/>
                <a:ea typeface="Arial" charset="0"/>
                <a:cs typeface="Arial" charset="0"/>
              </a:rPr>
              <a:t>(points to all </a:t>
            </a:r>
            <a:r>
              <a:rPr lang="en-US" sz="1200" i="1" dirty="0">
                <a:latin typeface="Arial" charset="0"/>
                <a:ea typeface="Arial" charset="0"/>
                <a:cs typeface="Arial" charset="0"/>
              </a:rPr>
              <a:t>valid</a:t>
            </a: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200" dirty="0" err="1">
                <a:latin typeface="Arial" charset="0"/>
                <a:ea typeface="Arial" charset="0"/>
                <a:cs typeface="Arial" charset="0"/>
              </a:rPr>
              <a:t>imaps</a:t>
            </a: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)</a:t>
            </a:r>
            <a:endParaRPr lang="en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49549" y="2369766"/>
            <a:ext cx="682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3200"/>
              <a:t>…</a:t>
            </a:r>
            <a:endParaRPr lang="en-US" sz="3200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780541" y="1357786"/>
            <a:ext cx="3667351" cy="13830"/>
          </a:xfrm>
          <a:prstGeom prst="straightConnector1">
            <a:avLst/>
          </a:prstGeom>
          <a:ln w="127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73862" y="1162191"/>
            <a:ext cx="125582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4"/>
                </a:solidFill>
              </a:rPr>
              <a:t>Old segment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7000062" y="1343985"/>
            <a:ext cx="3667351" cy="13830"/>
          </a:xfrm>
          <a:prstGeom prst="straightConnector1">
            <a:avLst/>
          </a:prstGeom>
          <a:ln w="1270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206602" y="1147893"/>
            <a:ext cx="128096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4"/>
                </a:solidFill>
              </a:rPr>
              <a:t>New</a:t>
            </a:r>
            <a:r>
              <a:rPr lang="en-US" i="1" dirty="0">
                <a:solidFill>
                  <a:schemeClr val="accent4"/>
                </a:solidFill>
              </a:rPr>
              <a:t> segment</a:t>
            </a:r>
          </a:p>
        </p:txBody>
      </p:sp>
      <p:grpSp>
        <p:nvGrpSpPr>
          <p:cNvPr id="25" name="Group 24"/>
          <p:cNvGrpSpPr/>
          <p:nvPr/>
        </p:nvGrpSpPr>
        <p:grpSpPr>
          <a:xfrm rot="10800000">
            <a:off x="1968280" y="3229564"/>
            <a:ext cx="8294089" cy="507589"/>
            <a:chOff x="6199632" y="4512828"/>
            <a:chExt cx="1389888" cy="434076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0800000" flipH="1" flipV="1">
              <a:off x="6202528" y="4512828"/>
              <a:ext cx="1064" cy="433820"/>
            </a:xfrm>
            <a:prstGeom prst="straightConnector1">
              <a:avLst/>
            </a:prstGeom>
            <a:ln w="571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Arrow Connector 25"/>
          <p:cNvCxnSpPr/>
          <p:nvPr/>
        </p:nvCxnSpPr>
        <p:spPr>
          <a:xfrm>
            <a:off x="1767627" y="3225206"/>
            <a:ext cx="213" cy="550016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554765" y="3225206"/>
            <a:ext cx="213" cy="550016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241594" y="2164468"/>
            <a:ext cx="9449578" cy="10607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2780541" y="2159856"/>
            <a:ext cx="0" cy="10653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000062" y="2163327"/>
            <a:ext cx="0" cy="106534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897319" y="2439302"/>
            <a:ext cx="240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inodes</a:t>
            </a:r>
            <a:r>
              <a:rPr lang="en-US" sz="2400" i="1" dirty="0"/>
              <a:t> &amp; data blocks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25570" y="2452059"/>
            <a:ext cx="240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i</a:t>
            </a:r>
            <a:r>
              <a:rPr lang="en-US" sz="2400" i="1"/>
              <a:t>nodes</a:t>
            </a:r>
            <a:r>
              <a:rPr lang="en-US" sz="2400" i="1" dirty="0"/>
              <a:t> &amp; data blocks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3431507" y="1884503"/>
            <a:ext cx="2552733" cy="277631"/>
            <a:chOff x="6199632" y="4535424"/>
            <a:chExt cx="1389888" cy="411480"/>
          </a:xfrm>
        </p:grpSpPr>
        <p:cxnSp>
          <p:nvCxnSpPr>
            <p:cNvPr id="48" name="Straight Connector 47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28575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28575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28575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3109398" y="1692248"/>
            <a:ext cx="3108980" cy="463367"/>
            <a:chOff x="6199632" y="4535424"/>
            <a:chExt cx="1389888" cy="411480"/>
          </a:xfrm>
        </p:grpSpPr>
        <p:cxnSp>
          <p:nvCxnSpPr>
            <p:cNvPr id="52" name="Straight Connector 51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28575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28575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28575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7486163" y="1855903"/>
            <a:ext cx="2516777" cy="306232"/>
            <a:chOff x="6199632" y="4535424"/>
            <a:chExt cx="1389888" cy="411480"/>
          </a:xfrm>
        </p:grpSpPr>
        <p:cxnSp>
          <p:nvCxnSpPr>
            <p:cNvPr id="56" name="Straight Connector 55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3520096" y="1770480"/>
            <a:ext cx="6678445" cy="377944"/>
            <a:chOff x="6217827" y="4535424"/>
            <a:chExt cx="1371693" cy="411480"/>
          </a:xfrm>
        </p:grpSpPr>
        <p:cxnSp>
          <p:nvCxnSpPr>
            <p:cNvPr id="60" name="Straight Connector 59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6217827" y="4535424"/>
              <a:ext cx="1371693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6217827" y="4545064"/>
              <a:ext cx="93" cy="40184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3203840" y="1580291"/>
            <a:ext cx="7190298" cy="565164"/>
            <a:chOff x="6217651" y="4535424"/>
            <a:chExt cx="1371869" cy="411480"/>
          </a:xfrm>
        </p:grpSpPr>
        <p:cxnSp>
          <p:nvCxnSpPr>
            <p:cNvPr id="68" name="Straight Connector 67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217651" y="4535424"/>
              <a:ext cx="1371869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>
              <a:off x="6217651" y="4551979"/>
              <a:ext cx="269" cy="394925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9026678" y="1941678"/>
            <a:ext cx="804709" cy="208671"/>
            <a:chOff x="6199632" y="4535424"/>
            <a:chExt cx="1389888" cy="411480"/>
          </a:xfrm>
        </p:grpSpPr>
        <p:cxnSp>
          <p:nvCxnSpPr>
            <p:cNvPr id="77" name="Straight Connector 76"/>
            <p:cNvCxnSpPr/>
            <p:nvPr/>
          </p:nvCxnSpPr>
          <p:spPr>
            <a:xfrm flipV="1">
              <a:off x="7589520" y="4535424"/>
              <a:ext cx="0" cy="41148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199632" y="4535424"/>
              <a:ext cx="1389888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>
              <a:off x="6208776" y="4535424"/>
              <a:ext cx="9144" cy="41148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5850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Show previous slide</a:t>
            </a:r>
          </a:p>
        </p:txBody>
      </p:sp>
    </p:spTree>
    <p:extLst>
      <p:ext uri="{BB962C8B-B14F-4D97-AF65-F5344CB8AC3E}">
        <p14:creationId xmlns:p14="http://schemas.microsoft.com/office/powerpoint/2010/main" val="128120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 and paper example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Appending to a file</a:t>
            </a:r>
          </a:p>
        </p:txBody>
      </p:sp>
    </p:spTree>
    <p:extLst>
      <p:ext uri="{BB962C8B-B14F-4D97-AF65-F5344CB8AC3E}">
        <p14:creationId xmlns:p14="http://schemas.microsoft.com/office/powerpoint/2010/main" val="1861704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Disks actually have finite 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Cannot write sequentially forever</a:t>
            </a:r>
          </a:p>
          <a:p>
            <a:r>
              <a:rPr lang="en-US" dirty="0"/>
              <a:t>Cannot keep old versions of data around indefinitely</a:t>
            </a:r>
          </a:p>
          <a:p>
            <a:r>
              <a:rPr lang="en-US" dirty="0"/>
              <a:t>Eventually need to </a:t>
            </a:r>
            <a:r>
              <a:rPr lang="en-US" b="1" i="1" dirty="0">
                <a:solidFill>
                  <a:schemeClr val="accent4"/>
                </a:solidFill>
              </a:rPr>
              <a:t>garbage collect </a:t>
            </a:r>
            <a:r>
              <a:rPr lang="en-US" dirty="0"/>
              <a:t>segments with free space</a:t>
            </a:r>
          </a:p>
          <a:p>
            <a:pPr lvl="1"/>
            <a:r>
              <a:rPr lang="en-US" dirty="0"/>
              <a:t>Actually, we want to free </a:t>
            </a:r>
            <a:r>
              <a:rPr lang="en-US" i="1" dirty="0"/>
              <a:t>full-sized</a:t>
            </a:r>
            <a:r>
              <a:rPr lang="en-US" dirty="0"/>
              <a:t> segments.</a:t>
            </a:r>
          </a:p>
          <a:p>
            <a:pPr lvl="1"/>
            <a:r>
              <a:rPr lang="en-US" dirty="0"/>
              <a:t>If we encounter a segment that is partially filled, then free the full segment and rewrite a </a:t>
            </a:r>
            <a:r>
              <a:rPr lang="en-US" b="1" i="1" dirty="0">
                <a:solidFill>
                  <a:schemeClr val="accent4"/>
                </a:solidFill>
              </a:rPr>
              <a:t>compacted</a:t>
            </a:r>
            <a:r>
              <a:rPr lang="en-US" dirty="0"/>
              <a:t> version of the segment at the end of the log.</a:t>
            </a:r>
          </a:p>
          <a:p>
            <a:r>
              <a:rPr lang="en-US" dirty="0"/>
              <a:t>After reaching the end of the disk, restart the writing at the beginning of the disk, but only write to the “holes” left by the garbage collector.</a:t>
            </a:r>
          </a:p>
          <a:p>
            <a:r>
              <a:rPr lang="en-US" dirty="0"/>
              <a:t>Garbage collector periodically scans through the disk, perhaps during idle time.</a:t>
            </a:r>
          </a:p>
          <a:p>
            <a:pPr lvl="1"/>
            <a:r>
              <a:rPr lang="en-US" sz="3200" dirty="0"/>
              <a:t>But how can GC decide whether which blocks are </a:t>
            </a:r>
            <a:r>
              <a:rPr lang="en-US" sz="3200" i="1" dirty="0">
                <a:solidFill>
                  <a:schemeClr val="accent4"/>
                </a:solidFill>
              </a:rPr>
              <a:t>live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/>
              <a:t>or </a:t>
            </a:r>
            <a:r>
              <a:rPr lang="en-US" sz="3200" i="1" dirty="0">
                <a:solidFill>
                  <a:schemeClr val="accent4"/>
                </a:solidFill>
              </a:rPr>
              <a:t>dead</a:t>
            </a:r>
            <a:r>
              <a:rPr lang="en-US" sz="3200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254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4 is due on Wednesday.</a:t>
            </a:r>
          </a:p>
          <a:p>
            <a:r>
              <a:rPr lang="en-US" dirty="0"/>
              <a:t>HW4 due on Friday</a:t>
            </a:r>
          </a:p>
          <a:p>
            <a:r>
              <a:rPr lang="en-US" dirty="0"/>
              <a:t>Final exam is </a:t>
            </a:r>
            <a:r>
              <a:rPr lang="en-US"/>
              <a:t>this coming Monday</a:t>
            </a:r>
            <a:r>
              <a:rPr lang="en-US" dirty="0"/>
              <a:t>, June 10</a:t>
            </a:r>
            <a:r>
              <a:rPr lang="en-US" baseline="30000" dirty="0"/>
              <a:t>th</a:t>
            </a:r>
            <a:r>
              <a:rPr lang="en-US" dirty="0"/>
              <a:t>, 3-5pm</a:t>
            </a:r>
          </a:p>
          <a:p>
            <a:pPr lvl="1"/>
            <a:r>
              <a:rPr lang="en-US" dirty="0"/>
              <a:t>Final will be cumulative</a:t>
            </a:r>
          </a:p>
          <a:p>
            <a:pPr lvl="1"/>
            <a:r>
              <a:rPr lang="en-US" dirty="0"/>
              <a:t>There will be some code-reading questions</a:t>
            </a:r>
          </a:p>
          <a:p>
            <a:pPr lvl="1"/>
            <a:r>
              <a:rPr lang="en-US" dirty="0"/>
              <a:t>More questions will be objective, and fewer will be “essays.”</a:t>
            </a:r>
          </a:p>
          <a:p>
            <a:pPr lvl="1"/>
            <a:r>
              <a:rPr lang="en-US" dirty="0"/>
              <a:t>Open book, open notes</a:t>
            </a:r>
          </a:p>
          <a:p>
            <a:pPr lvl="1"/>
            <a:r>
              <a:rPr lang="en-US" dirty="0"/>
              <a:t>No passing notes or books during the exam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53775"/>
          </a:xfrm>
        </p:spPr>
        <p:txBody>
          <a:bodyPr/>
          <a:lstStyle/>
          <a:p>
            <a:r>
              <a:rPr lang="en-US" dirty="0"/>
              <a:t>Backward pointers aid garbage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11170"/>
            <a:ext cx="11639227" cy="56600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distributed </a:t>
            </a:r>
            <a:r>
              <a:rPr lang="en-US" dirty="0" err="1"/>
              <a:t>i</a:t>
            </a:r>
            <a:r>
              <a:rPr lang="en-US" dirty="0"/>
              <a:t>-map tells us directly whether an </a:t>
            </a:r>
            <a:r>
              <a:rPr lang="en-US" i="1" u="sng" dirty="0" err="1"/>
              <a:t>inode</a:t>
            </a:r>
            <a:r>
              <a:rPr lang="en-US" i="1" dirty="0"/>
              <a:t> </a:t>
            </a:r>
            <a:r>
              <a:rPr lang="en-US" dirty="0"/>
              <a:t>is live or dead.</a:t>
            </a:r>
          </a:p>
          <a:p>
            <a:r>
              <a:rPr lang="en-US" i="1" u="sng" dirty="0"/>
              <a:t>Data blocks</a:t>
            </a:r>
            <a:r>
              <a:rPr lang="en-US" i="1" dirty="0"/>
              <a:t> </a:t>
            </a:r>
            <a:r>
              <a:rPr lang="en-US" dirty="0"/>
              <a:t>are more difficult to classify</a:t>
            </a:r>
          </a:p>
          <a:p>
            <a:pPr lvl="1"/>
            <a:r>
              <a:rPr lang="en-US" dirty="0"/>
              <a:t>Naïve approach is to examine every </a:t>
            </a:r>
            <a:r>
              <a:rPr lang="en-US" dirty="0" err="1"/>
              <a:t>inode</a:t>
            </a:r>
            <a:r>
              <a:rPr lang="en-US" dirty="0"/>
              <a:t> on the disk, looking for a reference to the block; but this is way too slow.</a:t>
            </a:r>
          </a:p>
          <a:p>
            <a:pPr lvl="1"/>
            <a:r>
              <a:rPr lang="en-US" dirty="0"/>
              <a:t>We want some kind of backward reference from data block to </a:t>
            </a:r>
            <a:r>
              <a:rPr lang="en-US" dirty="0" err="1"/>
              <a:t>inode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Solution: add a </a:t>
            </a:r>
            <a:r>
              <a:rPr lang="en-US" b="1" i="1" dirty="0">
                <a:solidFill>
                  <a:schemeClr val="accent4"/>
                </a:solidFill>
              </a:rPr>
              <a:t>segment summary block </a:t>
            </a:r>
            <a:r>
              <a:rPr lang="en-US" dirty="0"/>
              <a:t>indicating the </a:t>
            </a:r>
            <a:r>
              <a:rPr lang="en-US" dirty="0" err="1"/>
              <a:t>inode</a:t>
            </a:r>
            <a:r>
              <a:rPr lang="en-US" dirty="0"/>
              <a:t> number and block offset for each data block in the segment.</a:t>
            </a:r>
          </a:p>
          <a:p>
            <a:pPr lvl="1"/>
            <a:r>
              <a:rPr lang="en-US" dirty="0"/>
              <a:t>Check whether </a:t>
            </a:r>
            <a:r>
              <a:rPr lang="en-US" dirty="0" err="1"/>
              <a:t>inode</a:t>
            </a:r>
            <a:r>
              <a:rPr lang="en-US" dirty="0"/>
              <a:t> listed in SSB still refers to the data block.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134" y="3285517"/>
            <a:ext cx="7835900" cy="205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43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LFS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main idea of a log-structured filesystem is also called </a:t>
            </a:r>
            <a:r>
              <a:rPr lang="en-US" b="1" i="1" dirty="0">
                <a:solidFill>
                  <a:schemeClr val="accent4"/>
                </a:solidFill>
              </a:rPr>
              <a:t>copy on write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shadow paging </a:t>
            </a:r>
            <a:r>
              <a:rPr lang="en-US" dirty="0"/>
              <a:t>(in DBs).</a:t>
            </a:r>
          </a:p>
          <a:p>
            <a:pPr lvl="2"/>
            <a:r>
              <a:rPr lang="en-US" dirty="0"/>
              <a:t>This is different than “copy on write” of process memory when forking.</a:t>
            </a:r>
          </a:p>
          <a:p>
            <a:pPr lvl="2"/>
            <a:r>
              <a:rPr lang="en-US" dirty="0"/>
              <a:t>However that other kind of </a:t>
            </a:r>
            <a:r>
              <a:rPr lang="en-US" dirty="0" err="1"/>
              <a:t>CoW</a:t>
            </a:r>
            <a:r>
              <a:rPr lang="en-US" dirty="0"/>
              <a:t> can also be implemented for file copies.</a:t>
            </a:r>
          </a:p>
          <a:p>
            <a:r>
              <a:rPr lang="en-US" dirty="0"/>
              <a:t>ZFS, </a:t>
            </a:r>
            <a:r>
              <a:rPr lang="en-US" dirty="0" err="1"/>
              <a:t>Btrfs</a:t>
            </a:r>
            <a:r>
              <a:rPr lang="en-US" dirty="0"/>
              <a:t>, and new Apple FS are log-structures filesystems.</a:t>
            </a:r>
          </a:p>
          <a:p>
            <a:r>
              <a:rPr lang="en-US" dirty="0"/>
              <a:t>Also used in Linux </a:t>
            </a:r>
            <a:r>
              <a:rPr lang="en-US" dirty="0" err="1"/>
              <a:t>LiveCDs</a:t>
            </a:r>
            <a:r>
              <a:rPr lang="en-US" dirty="0"/>
              <a:t> to make a read-only disk appear writeable (as long as you have enough space in RAM for the writes).</a:t>
            </a:r>
          </a:p>
          <a:p>
            <a:r>
              <a:rPr lang="en-US" dirty="0"/>
              <a:t>How to make LFS </a:t>
            </a:r>
            <a:r>
              <a:rPr lang="en-US" b="1" i="1" dirty="0"/>
              <a:t>reads</a:t>
            </a:r>
            <a:r>
              <a:rPr lang="en-US" dirty="0"/>
              <a:t> fast?</a:t>
            </a:r>
          </a:p>
          <a:p>
            <a:pPr lvl="1"/>
            <a:r>
              <a:rPr lang="en-US" dirty="0"/>
              <a:t>Writes are naturally sequential, but reads can involve lots of seeks.</a:t>
            </a:r>
          </a:p>
          <a:p>
            <a:pPr lvl="1"/>
            <a:r>
              <a:rPr lang="en-US" dirty="0"/>
              <a:t>As always, batch them together so they can be reordered to minimize seeks.</a:t>
            </a:r>
          </a:p>
        </p:txBody>
      </p:sp>
    </p:spTree>
    <p:extLst>
      <p:ext uri="{BB962C8B-B14F-4D97-AF65-F5344CB8AC3E}">
        <p14:creationId xmlns:p14="http://schemas.microsoft.com/office/powerpoint/2010/main" val="967221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integrity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 trillions of bits stored on a disk, it’s very possible that one will be flipped due to a hardware malfunction, radiation, etc.  (“bit rot”)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Checksum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standard way to detect data corruption:</a:t>
            </a:r>
          </a:p>
          <a:p>
            <a:pPr lvl="1"/>
            <a:r>
              <a:rPr lang="en-US" dirty="0"/>
              <a:t>It’s a mathematical function that produces a small summary of the data</a:t>
            </a:r>
          </a:p>
          <a:p>
            <a:pPr lvl="2"/>
            <a:r>
              <a:rPr lang="en-US" dirty="0"/>
              <a:t>Different checksum functions can be used: CRC, MD5, SHA1</a:t>
            </a:r>
          </a:p>
          <a:p>
            <a:pPr lvl="1"/>
            <a:r>
              <a:rPr lang="en-US" dirty="0"/>
              <a:t>Result has fixed length, but input can be of arbitrarily-large size</a:t>
            </a:r>
          </a:p>
          <a:p>
            <a:pPr lvl="1"/>
            <a:r>
              <a:rPr lang="en-US" dirty="0"/>
              <a:t>It’s essentially a </a:t>
            </a:r>
            <a:r>
              <a:rPr lang="en-US" b="1" dirty="0"/>
              <a:t>hash</a:t>
            </a:r>
            <a:r>
              <a:rPr lang="en-US" dirty="0"/>
              <a:t> function: same input always gives same output.</a:t>
            </a:r>
          </a:p>
          <a:p>
            <a:pPr lvl="1"/>
            <a:r>
              <a:rPr lang="en-US" dirty="0"/>
              <a:t>Cannot be perfect, due to </a:t>
            </a:r>
            <a:r>
              <a:rPr lang="en-US" dirty="0" err="1"/>
              <a:t>pidgeonhole</a:t>
            </a:r>
            <a:r>
              <a:rPr lang="en-US" dirty="0"/>
              <a:t> principle</a:t>
            </a:r>
          </a:p>
          <a:p>
            <a:pPr lvl="2"/>
            <a:r>
              <a:rPr lang="en-US" dirty="0"/>
              <a:t>Sometime two different inputs will produce the same output, so not all errors are detectable.</a:t>
            </a:r>
          </a:p>
          <a:p>
            <a:r>
              <a:rPr lang="en-US" dirty="0"/>
              <a:t>Store data or metadata checksums in a filesystem to detect corruptions.</a:t>
            </a:r>
          </a:p>
          <a:p>
            <a:pPr lvl="1"/>
            <a:r>
              <a:rPr lang="en-US" dirty="0"/>
              <a:t>ZFS and </a:t>
            </a:r>
            <a:r>
              <a:rPr lang="en-US" dirty="0" err="1"/>
              <a:t>Btrfs</a:t>
            </a:r>
            <a:r>
              <a:rPr lang="en-US" dirty="0"/>
              <a:t> </a:t>
            </a:r>
            <a:r>
              <a:rPr lang="en-US"/>
              <a:t>do this.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12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Networked File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These are used: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When users must access their documents from multiple machines.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In huge systems, specialized server hardware is dedicated to storage and different hardware is used for computing tasks.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Networked filesystem can be served by one machine,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Or, for “big data” problems, multiple machines can be clustered to form a </a:t>
            </a:r>
            <a:r>
              <a:rPr lang="en-US" b="1" i="1" dirty="0">
                <a:solidFill>
                  <a:schemeClr val="accent4"/>
                </a:solidFill>
              </a:rPr>
              <a:t>distributed/parallel filesystem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Machines in the Wilkinson Lab and T-Lab mount home directories through </a:t>
            </a:r>
            <a:r>
              <a:rPr lang="en-US" b="1" i="1" dirty="0">
                <a:solidFill>
                  <a:schemeClr val="accent4"/>
                </a:solidFill>
              </a:rPr>
              <a:t>NFS</a:t>
            </a:r>
            <a:r>
              <a:rPr lang="en-US" dirty="0"/>
              <a:t>, a Unix protocol for networked file systems.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Windows has something similar, called </a:t>
            </a:r>
            <a:r>
              <a:rPr lang="en-US" b="1" i="1" dirty="0">
                <a:solidFill>
                  <a:schemeClr val="accent4"/>
                </a:solidFill>
              </a:rPr>
              <a:t>SMB/CIFS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Quest supercomputer at NU has a 3.5PB GPFS parallel filesystem.</a:t>
            </a:r>
          </a:p>
        </p:txBody>
      </p:sp>
    </p:spTree>
    <p:extLst>
      <p:ext uri="{BB962C8B-B14F-4D97-AF65-F5344CB8AC3E}">
        <p14:creationId xmlns:p14="http://schemas.microsoft.com/office/powerpoint/2010/main" val="517606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75164"/>
          </a:xfrm>
        </p:spPr>
        <p:txBody>
          <a:bodyPr/>
          <a:lstStyle/>
          <a:p>
            <a:r>
              <a:rPr lang="en-US" dirty="0"/>
              <a:t>Why move storage further away?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7468"/>
            <a:ext cx="11639227" cy="5602147"/>
          </a:xfrm>
        </p:spPr>
        <p:txBody>
          <a:bodyPr>
            <a:normAutofit/>
          </a:bodyPr>
          <a:lstStyle/>
          <a:p>
            <a:r>
              <a:rPr lang="en-US" dirty="0"/>
              <a:t>Surely, networking adds some latency and complexity.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But</a:t>
            </a:r>
            <a:r>
              <a:rPr lang="en-US" i="1" dirty="0">
                <a:solidFill>
                  <a:schemeClr val="accent6"/>
                </a:solidFill>
              </a:rPr>
              <a:t>:</a:t>
            </a:r>
          </a:p>
          <a:p>
            <a:r>
              <a:rPr lang="en-US" dirty="0"/>
              <a:t>Modern networks are fast.</a:t>
            </a:r>
          </a:p>
          <a:p>
            <a:r>
              <a:rPr lang="en-US" dirty="0"/>
              <a:t>It’s faster to access a neighbor’s RAM than to access your own disk!</a:t>
            </a:r>
          </a:p>
          <a:p>
            <a:r>
              <a:rPr lang="en-US" dirty="0"/>
              <a:t>Fault tolerance requires an array of disks (</a:t>
            </a:r>
            <a:r>
              <a:rPr lang="en-US" dirty="0" err="1"/>
              <a:t>eg</a:t>
            </a:r>
            <a:r>
              <a:rPr lang="en-US" dirty="0"/>
              <a:t>., RAID5) which may not fit in your client machine.</a:t>
            </a:r>
          </a:p>
          <a:p>
            <a:r>
              <a:rPr lang="en-US" dirty="0"/>
              <a:t>Can manage </a:t>
            </a:r>
            <a:r>
              <a:rPr lang="en-US" i="1" dirty="0"/>
              <a:t>backups</a:t>
            </a:r>
            <a:r>
              <a:rPr lang="en-US" dirty="0"/>
              <a:t> centrally, rather than relying on client users/HW.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Pooling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storage leads to less wasted space.</a:t>
            </a:r>
          </a:p>
          <a:p>
            <a:r>
              <a:rPr lang="en-US" dirty="0"/>
              <a:t>Can </a:t>
            </a:r>
            <a:r>
              <a:rPr lang="en-US" b="1" i="1" dirty="0" err="1">
                <a:solidFill>
                  <a:schemeClr val="accent4"/>
                </a:solidFill>
              </a:rPr>
              <a:t>deduplicate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shared data.</a:t>
            </a:r>
          </a:p>
          <a:p>
            <a:r>
              <a:rPr lang="en-US" dirty="0"/>
              <a:t>Allows access of same data from multiple devices.        Etc., etc., </a:t>
            </a:r>
            <a:r>
              <a:rPr lang="mr-IN" dirty="0"/>
              <a:t>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56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- Log-structured File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Tries to make all writes </a:t>
            </a:r>
            <a:r>
              <a:rPr lang="en-US" b="1" i="1" dirty="0">
                <a:solidFill>
                  <a:schemeClr val="accent4"/>
                </a:solidFill>
              </a:rPr>
              <a:t>sequential</a:t>
            </a:r>
            <a:r>
              <a:rPr lang="en-US" dirty="0"/>
              <a:t>, at the end of the disk (at first).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Never edit </a:t>
            </a:r>
            <a:r>
              <a:rPr lang="en-US" dirty="0"/>
              <a:t>data blocks or </a:t>
            </a:r>
            <a:r>
              <a:rPr lang="en-US" dirty="0" err="1"/>
              <a:t>inodes</a:t>
            </a:r>
            <a:r>
              <a:rPr lang="en-US" dirty="0"/>
              <a:t>, just write new copies and stop referring to the old versions.  </a:t>
            </a:r>
            <a:r>
              <a:rPr lang="en-US" dirty="0" err="1"/>
              <a:t>Inodes</a:t>
            </a:r>
            <a:r>
              <a:rPr lang="en-US" dirty="0"/>
              <a:t> are scattered throughout the disk.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Checkpoint region </a:t>
            </a:r>
            <a:r>
              <a:rPr lang="en-US" dirty="0"/>
              <a:t>points to distributed </a:t>
            </a:r>
            <a:r>
              <a:rPr lang="en-US" dirty="0" err="1"/>
              <a:t>inode</a:t>
            </a:r>
            <a:r>
              <a:rPr lang="en-US" dirty="0"/>
              <a:t> map, to find </a:t>
            </a:r>
            <a:r>
              <a:rPr lang="en-US" dirty="0" err="1"/>
              <a:t>inodes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CR is the only thing that is always written in a well-known location.</a:t>
            </a:r>
          </a:p>
          <a:p>
            <a:pPr lvl="1"/>
            <a:r>
              <a:rPr lang="en-US" dirty="0"/>
              <a:t>Using an old version of the checkpoint region lets us see the filesystem as it looked in the past.  LFS can be extended easily to become a </a:t>
            </a:r>
            <a:r>
              <a:rPr lang="en-US" i="1" dirty="0">
                <a:solidFill>
                  <a:schemeClr val="accent4"/>
                </a:solidFill>
              </a:rPr>
              <a:t>versioned file system</a:t>
            </a:r>
            <a:r>
              <a:rPr lang="en-US" dirty="0"/>
              <a:t>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Garbage collector </a:t>
            </a:r>
            <a:r>
              <a:rPr lang="en-US" dirty="0"/>
              <a:t>occasionally scans FS to </a:t>
            </a:r>
            <a:r>
              <a:rPr lang="en-US" b="1" i="1" dirty="0">
                <a:solidFill>
                  <a:schemeClr val="accent4"/>
                </a:solidFill>
              </a:rPr>
              <a:t>compact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segments with old, unused versions of blocks.</a:t>
            </a:r>
          </a:p>
          <a:p>
            <a:r>
              <a:rPr lang="en-US" dirty="0"/>
              <a:t>Restart from start of disk after reaching the end, filling in holes.</a:t>
            </a:r>
          </a:p>
        </p:txBody>
      </p:sp>
    </p:spTree>
    <p:extLst>
      <p:ext uri="{BB962C8B-B14F-4D97-AF65-F5344CB8AC3E}">
        <p14:creationId xmlns:p14="http://schemas.microsoft.com/office/powerpoint/2010/main" val="3269947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</a:t>
            </a:r>
            <a:r>
              <a:rPr lang="mr-IN" dirty="0"/>
              <a:t>–</a:t>
            </a:r>
            <a:r>
              <a:rPr lang="en-US" dirty="0"/>
              <a:t> Storage Layer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8928029" cy="5594888"/>
          </a:xfrm>
        </p:spPr>
        <p:txBody>
          <a:bodyPr/>
          <a:lstStyle/>
          <a:p>
            <a:r>
              <a:rPr lang="en-US" dirty="0"/>
              <a:t>Showed layered design of xv6 storage system</a:t>
            </a:r>
          </a:p>
          <a:p>
            <a:r>
              <a:rPr lang="en-US" dirty="0"/>
              <a:t>Implementation of each layer uses only the layer(s) directly below</a:t>
            </a:r>
          </a:p>
          <a:p>
            <a:pPr lvl="1"/>
            <a:r>
              <a:rPr lang="en-US" dirty="0"/>
              <a:t>Must provide an API suitable for implementing the layer(s) directly above</a:t>
            </a:r>
          </a:p>
          <a:p>
            <a:pPr lvl="1"/>
            <a:r>
              <a:rPr lang="en-US" dirty="0"/>
              <a:t>Deeper layer are hidden.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defs.h</a:t>
            </a:r>
            <a:r>
              <a:rPr lang="en-US" dirty="0"/>
              <a:t> makes a subset of kernel functions in each file “public.”</a:t>
            </a:r>
          </a:p>
          <a:p>
            <a:r>
              <a:rPr lang="en-US" dirty="0"/>
              <a:t>Linux has a virtual file system (VFS) layer that allows multiple filesystems to coexist in one machine.</a:t>
            </a:r>
          </a:p>
        </p:txBody>
      </p:sp>
      <p:pic>
        <p:nvPicPr>
          <p:cNvPr id="5" name="Content Placeholder 19">
            <a:extLst>
              <a:ext uri="{FF2B5EF4-FFF2-40B4-BE49-F238E27FC236}">
                <a16:creationId xmlns:a16="http://schemas.microsoft.com/office/drawing/2014/main" id="{27229AFA-36F1-5D45-8517-851E5D4AF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671" y="1400049"/>
            <a:ext cx="2321149" cy="40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08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Fast File System </a:t>
            </a:r>
            <a:r>
              <a:rPr lang="en-US" dirty="0"/>
              <a:t>reduces seek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that a read/write accesses four or more disk blocks</a:t>
            </a:r>
          </a:p>
          <a:p>
            <a:pPr lvl="1"/>
            <a:r>
              <a:rPr lang="en-US" dirty="0"/>
              <a:t>In classic Unix/xv6 FS, long </a:t>
            </a:r>
            <a:r>
              <a:rPr lang="en-US" b="1" i="1" dirty="0">
                <a:solidFill>
                  <a:schemeClr val="accent4"/>
                </a:solidFill>
              </a:rPr>
              <a:t>seeks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needed to move between </a:t>
            </a:r>
            <a:r>
              <a:rPr lang="en-US" dirty="0" err="1"/>
              <a:t>inodes</a:t>
            </a:r>
            <a:r>
              <a:rPr lang="en-US" dirty="0"/>
              <a:t> and data blocks:</a:t>
            </a:r>
          </a:p>
          <a:p>
            <a:pPr lvl="1"/>
            <a:endParaRPr lang="en-US" dirty="0"/>
          </a:p>
          <a:p>
            <a:pPr lvl="1"/>
            <a:endParaRPr lang="en-US" sz="2000" dirty="0"/>
          </a:p>
          <a:p>
            <a:r>
              <a:rPr lang="en-US" dirty="0"/>
              <a:t>Fast File System and its descendants, like ext2 &amp; ext3, divide the disk into </a:t>
            </a:r>
            <a:r>
              <a:rPr lang="en-US" b="1" i="1" dirty="0">
                <a:solidFill>
                  <a:schemeClr val="accent4"/>
                </a:solidFill>
              </a:rPr>
              <a:t>block groups</a:t>
            </a:r>
            <a:r>
              <a:rPr lang="en-US" dirty="0"/>
              <a:t>, each arranged like a miniature filesystem: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If possible, put a file’s </a:t>
            </a:r>
            <a:r>
              <a:rPr lang="en-US" dirty="0" err="1"/>
              <a:t>inode</a:t>
            </a:r>
            <a:r>
              <a:rPr lang="en-US" dirty="0"/>
              <a:t> and its data blocks (and parent and siblings) in the same block group. This is </a:t>
            </a:r>
            <a:r>
              <a:rPr lang="en-US" b="1" i="1" dirty="0">
                <a:solidFill>
                  <a:schemeClr val="accent4"/>
                </a:solidFill>
              </a:rPr>
              <a:t>locality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again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putting related things nearby.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476" y="4619683"/>
            <a:ext cx="6382434" cy="703875"/>
          </a:xfrm>
          <a:prstGeom prst="rect">
            <a:avLst/>
          </a:prstGeom>
        </p:spPr>
      </p:pic>
      <p:sp>
        <p:nvSpPr>
          <p:cNvPr id="6" name="Right Brace 5"/>
          <p:cNvSpPr/>
          <p:nvPr/>
        </p:nvSpPr>
        <p:spPr>
          <a:xfrm rot="16200000">
            <a:off x="6677399" y="-263267"/>
            <a:ext cx="325465" cy="5189682"/>
          </a:xfrm>
          <a:prstGeom prst="rightBrace">
            <a:avLst>
              <a:gd name="adj1" fmla="val 29023"/>
              <a:gd name="adj2" fmla="val 20194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1935" y="2469171"/>
            <a:ext cx="6136185" cy="67874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3345081" y="3147912"/>
            <a:ext cx="2546431" cy="1471771"/>
          </a:xfrm>
          <a:prstGeom prst="line">
            <a:avLst/>
          </a:prstGeom>
          <a:ln w="12700">
            <a:solidFill>
              <a:schemeClr val="tx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536300" y="3147912"/>
            <a:ext cx="2944970" cy="1471771"/>
          </a:xfrm>
          <a:prstGeom prst="line">
            <a:avLst/>
          </a:prstGeom>
          <a:ln w="12700">
            <a:solidFill>
              <a:schemeClr val="tx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03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Throughput problems in traditional filesystems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Usually we think of a disk abstractly as an </a:t>
            </a:r>
            <a:r>
              <a:rPr lang="en-US" b="1" i="1" dirty="0">
                <a:solidFill>
                  <a:schemeClr val="accent4"/>
                </a:solidFill>
              </a:rPr>
              <a:t>array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of data sectors.</a:t>
            </a:r>
          </a:p>
          <a:p>
            <a:r>
              <a:rPr lang="en-US" dirty="0"/>
              <a:t>But </a:t>
            </a:r>
            <a:r>
              <a:rPr lang="en-US" b="1" i="1" dirty="0">
                <a:solidFill>
                  <a:schemeClr val="accent4"/>
                </a:solidFill>
              </a:rPr>
              <a:t>sequential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reads/write are much faster than random accesses.</a:t>
            </a:r>
          </a:p>
          <a:p>
            <a:pPr lvl="1"/>
            <a:r>
              <a:rPr lang="en-US" dirty="0"/>
              <a:t>xv6 FS is ignorant of this.  It just implements a buffer cache layer to reduce repeated disk I/</a:t>
            </a:r>
            <a:r>
              <a:rPr lang="en-US" dirty="0" err="1"/>
              <a:t>Os</a:t>
            </a:r>
            <a:r>
              <a:rPr lang="en-US" dirty="0"/>
              <a:t> to the </a:t>
            </a:r>
            <a:r>
              <a:rPr lang="en-US" b="1" i="1" dirty="0">
                <a:solidFill>
                  <a:schemeClr val="accent4"/>
                </a:solidFill>
              </a:rPr>
              <a:t>same locations</a:t>
            </a:r>
            <a:r>
              <a:rPr lang="en-US" dirty="0"/>
              <a:t>.</a:t>
            </a:r>
          </a:p>
          <a:p>
            <a:r>
              <a:rPr lang="en-US" dirty="0"/>
              <a:t>Caching does not help if you need to </a:t>
            </a:r>
            <a:r>
              <a:rPr lang="en-US" b="1" dirty="0"/>
              <a:t>write lots of new data</a:t>
            </a:r>
            <a:r>
              <a:rPr lang="en-US" dirty="0"/>
              <a:t>.</a:t>
            </a:r>
          </a:p>
          <a:p>
            <a:r>
              <a:rPr lang="en-US" dirty="0"/>
              <a:t>If writing </a:t>
            </a:r>
            <a:r>
              <a:rPr lang="en-US" b="1" dirty="0"/>
              <a:t>one big file</a:t>
            </a:r>
            <a:r>
              <a:rPr lang="en-US" dirty="0"/>
              <a:t>, we can get a large sequence of contiguous data blocks.</a:t>
            </a:r>
          </a:p>
          <a:p>
            <a:r>
              <a:rPr lang="en-US" dirty="0"/>
              <a:t>But, if writing many </a:t>
            </a:r>
            <a:r>
              <a:rPr lang="en-US" b="1" dirty="0"/>
              <a:t>small files</a:t>
            </a:r>
            <a:r>
              <a:rPr lang="en-US" dirty="0"/>
              <a:t>, good performance is very difficult to achieve.</a:t>
            </a:r>
          </a:p>
          <a:p>
            <a:pPr lvl="1"/>
            <a:r>
              <a:rPr lang="en-US" dirty="0"/>
              <a:t>FFS block groups reduce seek length. ✅</a:t>
            </a:r>
          </a:p>
          <a:p>
            <a:pPr lvl="1"/>
            <a:r>
              <a:rPr lang="en-US" dirty="0"/>
              <a:t>Delaying and batching requests allows the disk firmware to reorder them. ✅</a:t>
            </a:r>
          </a:p>
          <a:p>
            <a:pPr lvl="1"/>
            <a:r>
              <a:rPr lang="en-US" dirty="0"/>
              <a:t>But we are still doing a lot of seeks. </a:t>
            </a:r>
            <a:r>
              <a:rPr lang="en-US" dirty="0">
                <a:latin typeface="Apple Color Emoji" charset="0"/>
              </a:rPr>
              <a:t>😔</a:t>
            </a:r>
          </a:p>
        </p:txBody>
      </p:sp>
    </p:spTree>
    <p:extLst>
      <p:ext uri="{BB962C8B-B14F-4D97-AF65-F5344CB8AC3E}">
        <p14:creationId xmlns:p14="http://schemas.microsoft.com/office/powerpoint/2010/main" val="46903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Filesystems (LFS)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8085733" cy="543990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radically different filesystem design.</a:t>
            </a:r>
          </a:p>
          <a:p>
            <a:pPr marL="457200" lvl="1" indent="0">
              <a:buNone/>
            </a:pPr>
            <a:r>
              <a:rPr lang="en-US" dirty="0"/>
              <a:t>How would you design a filesystem for:</a:t>
            </a:r>
          </a:p>
          <a:p>
            <a:pPr lvl="2"/>
            <a:r>
              <a:rPr lang="en-US" dirty="0"/>
              <a:t>A tape drive, with very, very slow seek times?</a:t>
            </a:r>
          </a:p>
          <a:p>
            <a:pPr lvl="3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~one minute to rewind through the entire tape</a:t>
            </a:r>
          </a:p>
          <a:p>
            <a:pPr lvl="3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500 inches/second. 1500-3000 foot tape reel.</a:t>
            </a:r>
          </a:p>
          <a:p>
            <a:pPr lvl="2"/>
            <a:r>
              <a:rPr lang="en-US" dirty="0"/>
              <a:t>A pen and paper notebook?</a:t>
            </a:r>
          </a:p>
          <a:p>
            <a:r>
              <a:rPr lang="en-US" dirty="0"/>
              <a:t>Try to do every write sequentially.  But how?</a:t>
            </a:r>
          </a:p>
          <a:p>
            <a:r>
              <a:rPr lang="en-US" dirty="0"/>
              <a:t>Idea is to treat the filesystem like a </a:t>
            </a:r>
            <a:r>
              <a:rPr lang="en-US" b="1" i="1" dirty="0">
                <a:solidFill>
                  <a:schemeClr val="accent4"/>
                </a:solidFill>
              </a:rPr>
              <a:t>log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</a:t>
            </a:r>
            <a:r>
              <a:rPr lang="en-US" b="1" i="1" dirty="0"/>
              <a:t>log</a:t>
            </a:r>
            <a:r>
              <a:rPr lang="en-US" dirty="0"/>
              <a:t> is a sequence of events, new ones at the end.</a:t>
            </a:r>
          </a:p>
          <a:p>
            <a:r>
              <a:rPr lang="en-US" dirty="0"/>
              <a:t>When data changes, don’t bother going back to edit the original, just store new copy at the end.</a:t>
            </a:r>
          </a:p>
          <a:p>
            <a:pPr lvl="1"/>
            <a:r>
              <a:rPr lang="en-US" dirty="0"/>
              <a:t>In the simplest case, assume infinite capacity.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094" y="1270863"/>
            <a:ext cx="3730906" cy="5298046"/>
          </a:xfrm>
        </p:spPr>
      </p:pic>
      <p:sp>
        <p:nvSpPr>
          <p:cNvPr id="6" name="TextBox 5"/>
          <p:cNvSpPr txBox="1"/>
          <p:nvPr/>
        </p:nvSpPr>
        <p:spPr>
          <a:xfrm>
            <a:off x="8359411" y="901530"/>
            <a:ext cx="3675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Tape drive circa 1953: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74016" y="6561356"/>
            <a:ext cx="4629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http://www.columbia.edu/cu/computinghistory/701-tape.html</a:t>
            </a:r>
            <a:r>
              <a:rPr lang="en-US" sz="1400" dirty="0"/>
              <a:t>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7483AA4-D1E7-9247-8B25-2B76BCA86E95}"/>
              </a:ext>
            </a:extLst>
          </p:cNvPr>
          <p:cNvSpPr/>
          <p:nvPr/>
        </p:nvSpPr>
        <p:spPr>
          <a:xfrm>
            <a:off x="685800" y="1689100"/>
            <a:ext cx="6299200" cy="17399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2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LFS is optimized for write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filesystems access many different parts of disk during reads and writes, but buffer cache is meant to fix this problem.</a:t>
            </a:r>
          </a:p>
          <a:p>
            <a:pPr lvl="1"/>
            <a:r>
              <a:rPr lang="en-US" dirty="0"/>
              <a:t>However, caching only helps with repeated access to the same disk block.</a:t>
            </a:r>
          </a:p>
          <a:p>
            <a:r>
              <a:rPr lang="en-US" dirty="0"/>
              <a:t>It turns out in real-world workloads: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Reads of the same location are often repeated, but…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Disk space is cheap, so programs often write lots of data, even if most is never used again.</a:t>
            </a:r>
          </a:p>
          <a:p>
            <a:r>
              <a:rPr lang="en-US" dirty="0"/>
              <a:t>Caching helps with #1 but not with #2.</a:t>
            </a:r>
          </a:p>
        </p:txBody>
      </p:sp>
    </p:spTree>
    <p:extLst>
      <p:ext uri="{BB962C8B-B14F-4D97-AF65-F5344CB8AC3E}">
        <p14:creationId xmlns:p14="http://schemas.microsoft.com/office/powerpoint/2010/main" val="112628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 keep writing to the end, </a:t>
            </a:r>
            <a:r>
              <a:rPr lang="en-US" b="1" i="1" dirty="0"/>
              <a:t>sequentially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LFS still has </a:t>
            </a:r>
            <a:r>
              <a:rPr lang="en-US" dirty="0" err="1"/>
              <a:t>inodes</a:t>
            </a:r>
            <a:r>
              <a:rPr lang="en-US" dirty="0"/>
              <a:t> and data blocks, it just </a:t>
            </a:r>
            <a:r>
              <a:rPr lang="en-US" b="1" i="1" dirty="0">
                <a:solidFill>
                  <a:schemeClr val="accent4"/>
                </a:solidFill>
              </a:rPr>
              <a:t>places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them differently.</a:t>
            </a:r>
          </a:p>
          <a:p>
            <a:r>
              <a:rPr lang="en-US" b="1" dirty="0"/>
              <a:t>Always write to the end</a:t>
            </a:r>
            <a:r>
              <a:rPr lang="en-US" dirty="0"/>
              <a:t>.  For example, when writing a small file:</a:t>
            </a:r>
          </a:p>
          <a:p>
            <a:pPr lvl="1"/>
            <a:r>
              <a:rPr lang="en-US" dirty="0"/>
              <a:t>Write data block: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Then write the </a:t>
            </a:r>
            <a:r>
              <a:rPr lang="en-US" dirty="0" err="1"/>
              <a:t>inode</a:t>
            </a:r>
            <a:r>
              <a:rPr lang="en-US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221" y="2776149"/>
            <a:ext cx="70104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447" y="5035872"/>
            <a:ext cx="6972300" cy="1612900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3107642" y="3804199"/>
            <a:ext cx="149908" cy="215351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4015692" y="6363249"/>
            <a:ext cx="149908" cy="215351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5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two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368233"/>
            <a:ext cx="11639227" cy="3280539"/>
          </a:xfrm>
        </p:spPr>
        <p:txBody>
          <a:bodyPr>
            <a:normAutofit/>
          </a:bodyPr>
          <a:lstStyle/>
          <a:p>
            <a:r>
              <a:rPr lang="en-US" dirty="0"/>
              <a:t>As always, we write the data blocks before </a:t>
            </a:r>
            <a:r>
              <a:rPr lang="en-US" dirty="0" err="1"/>
              <a:t>inodes</a:t>
            </a:r>
            <a:r>
              <a:rPr lang="en-US" dirty="0"/>
              <a:t> to minimize the impact of an interruption/crash.</a:t>
            </a:r>
          </a:p>
          <a:p>
            <a:endParaRPr lang="en-US" b="1" dirty="0"/>
          </a:p>
          <a:p>
            <a:r>
              <a:rPr lang="en-US" sz="2800" b="1" dirty="0"/>
              <a:t>Note</a:t>
            </a:r>
            <a:r>
              <a:rPr lang="en-US" sz="2800" dirty="0"/>
              <a:t>: this picture assumes that we open the file and write a large chunk of data all in one big operation.</a:t>
            </a:r>
          </a:p>
          <a:p>
            <a:r>
              <a:rPr lang="en-US" sz="2800" dirty="0"/>
              <a:t>This can be achieved by delaying the writes to disk with a buffering/caching layer.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684" y="1270861"/>
            <a:ext cx="7924800" cy="1879600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9230648" y="2797684"/>
            <a:ext cx="149908" cy="215351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1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17 - Storage Layer Interactions</Template>
  <TotalTime>2157</TotalTime>
  <Words>2223</Words>
  <Application>Microsoft Macintosh PowerPoint</Application>
  <PresentationFormat>Widescreen</PresentationFormat>
  <Paragraphs>233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Apple Color Emoji</vt:lpstr>
      <vt:lpstr>Arial</vt:lpstr>
      <vt:lpstr>Calibri</vt:lpstr>
      <vt:lpstr>Courier New</vt:lpstr>
      <vt:lpstr>Garamond</vt:lpstr>
      <vt:lpstr>Mangal</vt:lpstr>
      <vt:lpstr>Theme1</vt:lpstr>
      <vt:lpstr>EECS-343 Operating Systems Lecture 18: Log-structured File Systems</vt:lpstr>
      <vt:lpstr>Announcements</vt:lpstr>
      <vt:lpstr>Last Lecture – Storage Layer Interactions</vt:lpstr>
      <vt:lpstr>Fast File System reduces seek times</vt:lpstr>
      <vt:lpstr>Throughput problems in traditional filesystems</vt:lpstr>
      <vt:lpstr>Log-structured Filesystems (LFS)</vt:lpstr>
      <vt:lpstr>LFS is optimized for write performance</vt:lpstr>
      <vt:lpstr>Just keep writing to the end, sequentially</vt:lpstr>
      <vt:lpstr>Write two files</vt:lpstr>
      <vt:lpstr>Writing in large segments reduces rotational delays</vt:lpstr>
      <vt:lpstr>Inode map tracks inodes within a segment</vt:lpstr>
      <vt:lpstr>Two levels of indirection to find inodes</vt:lpstr>
      <vt:lpstr>A segment with a file and a directory</vt:lpstr>
      <vt:lpstr>Never go back to modify existing data</vt:lpstr>
      <vt:lpstr>Pointing to the new version (after file edit)</vt:lpstr>
      <vt:lpstr>Rewriting inode maps</vt:lpstr>
      <vt:lpstr>Intermission</vt:lpstr>
      <vt:lpstr>Pen and paper example</vt:lpstr>
      <vt:lpstr>Disks actually have finite size</vt:lpstr>
      <vt:lpstr>Backward pointers aid garbage collection</vt:lpstr>
      <vt:lpstr>Final LFS notes</vt:lpstr>
      <vt:lpstr>Data integrity</vt:lpstr>
      <vt:lpstr>Networked File Systems</vt:lpstr>
      <vt:lpstr>Why move storage further away?</vt:lpstr>
      <vt:lpstr>Recap - Log-structured File System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Steve Tarzia</cp:lastModifiedBy>
  <cp:revision>152</cp:revision>
  <cp:lastPrinted>2019-06-04T15:53:37Z</cp:lastPrinted>
  <dcterms:created xsi:type="dcterms:W3CDTF">2017-09-19T21:33:23Z</dcterms:created>
  <dcterms:modified xsi:type="dcterms:W3CDTF">2019-06-06T01:19:36Z</dcterms:modified>
</cp:coreProperties>
</file>